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4"/>
  </p:notesMasterIdLst>
  <p:handoutMasterIdLst>
    <p:handoutMasterId r:id="rId15"/>
  </p:handoutMasterIdLst>
  <p:sldIdLst>
    <p:sldId id="356" r:id="rId3"/>
    <p:sldId id="507" r:id="rId4"/>
    <p:sldId id="508" r:id="rId5"/>
    <p:sldId id="509" r:id="rId6"/>
    <p:sldId id="510" r:id="rId7"/>
    <p:sldId id="511" r:id="rId8"/>
    <p:sldId id="512" r:id="rId9"/>
    <p:sldId id="513" r:id="rId10"/>
    <p:sldId id="514" r:id="rId11"/>
    <p:sldId id="515" r:id="rId12"/>
    <p:sldId id="517" r:id="rId13"/>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144" userDrawn="1">
          <p15:clr>
            <a:srgbClr val="A4A3A4"/>
          </p15:clr>
        </p15:guide>
        <p15:guide id="3"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3" autoAdjust="0"/>
    <p:restoredTop sz="95034" autoAdjust="0"/>
  </p:normalViewPr>
  <p:slideViewPr>
    <p:cSldViewPr snapToGrid="0">
      <p:cViewPr varScale="1">
        <p:scale>
          <a:sx n="117" d="100"/>
          <a:sy n="117" d="100"/>
        </p:scale>
        <p:origin x="2176" y="176"/>
      </p:cViewPr>
      <p:guideLst>
        <p:guide orient="horz" pos="571"/>
        <p:guide pos="144"/>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20,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ome.dei.polimi.it/matteucc/Clustering/tutorial_html/index.html" TargetMode="External"/><Relationship Id="rId3" Type="http://schemas.openxmlformats.org/officeDocument/2006/relationships/hyperlink" Target="http://www.autonlab.org/tutorials/gmm.html" TargetMode="External"/><Relationship Id="rId7" Type="http://schemas.openxmlformats.org/officeDocument/2006/relationships/hyperlink" Target="http://www.autonlab.org/tutorials/kmeans.html" TargetMode="External"/><Relationship Id="rId12" Type="http://schemas.openxmlformats.org/officeDocument/2006/relationships/image" Target="../media/image4.png"/><Relationship Id="rId2" Type="http://schemas.openxmlformats.org/officeDocument/2006/relationships/hyperlink" Target="http://citeseer.ist.psu.edu/bilmes98gentle.html" TargetMode="External"/><Relationship Id="rId1" Type="http://schemas.openxmlformats.org/officeDocument/2006/relationships/slideLayout" Target="../slideLayouts/slideLayout2.xml"/><Relationship Id="rId6" Type="http://schemas.openxmlformats.org/officeDocument/2006/relationships/hyperlink" Target="http://en.wikipedia.org/wiki/K-means_algorithm" TargetMode="External"/><Relationship Id="rId11" Type="http://schemas.openxmlformats.org/officeDocument/2006/relationships/image" Target="../media/image3.png"/><Relationship Id="rId5" Type="http://schemas.openxmlformats.org/officeDocument/2006/relationships/hyperlink" Target="http://cobweb.ecn.purdue.edu/~bouman/software/cluster/" TargetMode="External"/><Relationship Id="rId10" Type="http://schemas.openxmlformats.org/officeDocument/2006/relationships/image" Target="../media/image2.jpeg"/><Relationship Id="rId4" Type="http://schemas.openxmlformats.org/officeDocument/2006/relationships/hyperlink" Target="http://www.csse.monash.edu.au/~dld/cluster.html" TargetMode="External"/><Relationship Id="rId9" Type="http://schemas.openxmlformats.org/officeDocument/2006/relationships/hyperlink" Target="http://www.ece.msstate.edu/research/isip/projects/speech/software/demonstrations/applets/util/pattern_recognition/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2.wmf"/><Relationship Id="rId12" Type="http://schemas.openxmlformats.org/officeDocument/2006/relationships/oleObject" Target="../embeddings/oleObject30.bin"/><Relationship Id="rId2" Type="http://schemas.openxmlformats.org/officeDocument/2006/relationships/oleObject" Target="../embeddings/oleObject25.bin"/><Relationship Id="rId1" Type="http://schemas.openxmlformats.org/officeDocument/2006/relationships/slideLayout" Target="../slideLayouts/slideLayout1.xml"/><Relationship Id="rId6" Type="http://schemas.openxmlformats.org/officeDocument/2006/relationships/oleObject" Target="../embeddings/oleObject27.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oleObject" Target="../embeddings/oleObject4.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7.bin"/><Relationship Id="rId1" Type="http://schemas.openxmlformats.org/officeDocument/2006/relationships/slideLayout" Target="../slideLayouts/slideLayout1.x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1.xml"/><Relationship Id="rId6" Type="http://schemas.openxmlformats.org/officeDocument/2006/relationships/oleObject" Target="../embeddings/oleObject13.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8.wmf"/></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6.bin"/><Relationship Id="rId1" Type="http://schemas.openxmlformats.org/officeDocument/2006/relationships/slideLayout" Target="../slideLayouts/slideLayout1.xml"/><Relationship Id="rId6" Type="http://schemas.openxmlformats.org/officeDocument/2006/relationships/oleObject" Target="../embeddings/oleObject18.bin"/><Relationship Id="rId5" Type="http://schemas.openxmlformats.org/officeDocument/2006/relationships/image" Target="../media/image22.wmf"/><Relationship Id="rId4" Type="http://schemas.openxmlformats.org/officeDocument/2006/relationships/oleObject" Target="../embeddings/oleObject17.bin"/><Relationship Id="rId9" Type="http://schemas.openxmlformats.org/officeDocument/2006/relationships/image" Target="../media/image2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25.wmf"/><Relationship Id="rId7" Type="http://schemas.openxmlformats.org/officeDocument/2006/relationships/image" Target="../media/image27.wmf"/><Relationship Id="rId2" Type="http://schemas.openxmlformats.org/officeDocument/2006/relationships/oleObject" Target="../embeddings/oleObject20.bin"/><Relationship Id="rId1" Type="http://schemas.openxmlformats.org/officeDocument/2006/relationships/slideLayout" Target="../slideLayouts/slideLayout1.xml"/><Relationship Id="rId6" Type="http://schemas.openxmlformats.org/officeDocument/2006/relationships/oleObject" Target="../embeddings/oleObject22.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Mixture Densities</a:t>
            </a:r>
            <a:br>
              <a:rPr lang="en-US" sz="1800" b="1" noProof="0" dirty="0">
                <a:solidFill>
                  <a:schemeClr val="tx2"/>
                </a:solidFill>
                <a:latin typeface="+mn-lt"/>
              </a:rPr>
            </a:br>
            <a:r>
              <a:rPr lang="en-US" sz="1800" b="1" noProof="0" dirty="0">
                <a:solidFill>
                  <a:schemeClr val="tx2"/>
                </a:solidFill>
                <a:latin typeface="+mn-lt"/>
              </a:rPr>
              <a:t>Maximum Likelihood Estimates</a:t>
            </a:r>
            <a:br>
              <a:rPr lang="en-US" sz="1800" b="1" noProof="0" dirty="0">
                <a:solidFill>
                  <a:schemeClr val="tx2"/>
                </a:solidFill>
                <a:latin typeface="+mn-lt"/>
              </a:rPr>
            </a:br>
            <a:r>
              <a:rPr lang="en-US" sz="1800" b="1" noProof="0" dirty="0">
                <a:solidFill>
                  <a:schemeClr val="tx2"/>
                </a:solidFill>
                <a:latin typeface="+mn-lt"/>
              </a:rPr>
              <a:t>Application to Gaussian Mixture Models</a:t>
            </a:r>
            <a:br>
              <a:rPr lang="en-US" sz="1800" b="1" noProof="0" dirty="0">
                <a:solidFill>
                  <a:schemeClr val="tx2"/>
                </a:solidFill>
                <a:latin typeface="+mn-lt"/>
              </a:rPr>
            </a:br>
            <a:r>
              <a:rPr lang="en-US" sz="1800" b="1" noProof="0" dirty="0">
                <a:solidFill>
                  <a:schemeClr val="tx2"/>
                </a:solidFill>
                <a:latin typeface="+mn-lt"/>
              </a:rPr>
              <a:t>k-Means Clustering</a:t>
            </a:r>
            <a:br>
              <a:rPr lang="en-US" sz="1800" b="1" noProof="0" dirty="0">
                <a:solidFill>
                  <a:schemeClr val="tx2"/>
                </a:solidFill>
                <a:latin typeface="+mn-lt"/>
              </a:rPr>
            </a:br>
            <a:r>
              <a:rPr lang="en-US" sz="1800" b="1" noProof="0" dirty="0">
                <a:solidFill>
                  <a:schemeClr val="tx2"/>
                </a:solidFill>
                <a:latin typeface="+mn-lt"/>
              </a:rPr>
              <a:t>Fuzzy k-</a:t>
            </a:r>
            <a:r>
              <a:rPr lang="en-US" sz="1800" b="1" dirty="0">
                <a:solidFill>
                  <a:schemeClr val="tx2"/>
                </a:solidFill>
                <a:latin typeface="+mn-lt"/>
              </a:rPr>
              <a:t>Means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Textbook </a:t>
            </a:r>
            <a:r>
              <a:rPr kumimoji="0" lang="en-US" sz="1800" b="1" i="0" u="none" strike="noStrike" kern="1200" cap="none" spc="0" normalizeH="0" baseline="0" noProof="0">
                <a:ln>
                  <a:noFill/>
                </a:ln>
                <a:solidFill>
                  <a:srgbClr val="892034"/>
                </a:solidFill>
                <a:effectLst/>
                <a:uLnTx/>
                <a:uFillTx/>
                <a:latin typeface="Arial" panose="020B0604020202020204" pitchFamily="34" charset="0"/>
                <a:ea typeface="+mn-ea"/>
                <a:cs typeface="Arial" panose="020B0604020202020204" pitchFamily="34" charset="0"/>
              </a:rPr>
              <a:t>(Section 10.2)</a:t>
            </a:r>
            <a:br>
              <a:rPr lang="en-US" sz="1800" b="1" dirty="0">
                <a:solidFill>
                  <a:schemeClr val="accent2"/>
                </a:solidFill>
              </a:rPr>
            </a:br>
            <a:r>
              <a:rPr lang="en-US" sz="1800" b="1" dirty="0">
                <a:solidFill>
                  <a:schemeClr val="bg1"/>
                </a:solidFill>
                <a:hlinkClick r:id="rId2"/>
              </a:rPr>
              <a:t>J.B.: EM Estimation</a:t>
            </a:r>
            <a:br>
              <a:rPr lang="en-US" sz="1800" b="1" dirty="0">
                <a:solidFill>
                  <a:srgbClr val="004000"/>
                </a:solidFill>
              </a:rPr>
            </a:br>
            <a:r>
              <a:rPr lang="en-US" sz="1800" b="1" dirty="0">
                <a:solidFill>
                  <a:srgbClr val="004000"/>
                </a:solidFill>
                <a:hlinkClick r:id="rId3"/>
              </a:rPr>
              <a:t>A.M.: GMM Models</a:t>
            </a:r>
            <a:br>
              <a:rPr lang="en-US" sz="1800" b="1" dirty="0">
                <a:solidFill>
                  <a:srgbClr val="004000"/>
                </a:solidFill>
              </a:rPr>
            </a:br>
            <a:r>
              <a:rPr lang="en-US" sz="1800" b="1" dirty="0">
                <a:solidFill>
                  <a:srgbClr val="004000"/>
                </a:solidFill>
                <a:hlinkClick r:id="rId4"/>
              </a:rPr>
              <a:t>D.D.: Clustering</a:t>
            </a:r>
            <a:br>
              <a:rPr lang="en-US" sz="1800" b="1" dirty="0">
                <a:solidFill>
                  <a:srgbClr val="004000"/>
                </a:solidFill>
              </a:rPr>
            </a:br>
            <a:r>
              <a:rPr lang="en-US" sz="1800" b="1" dirty="0">
                <a:solidFill>
                  <a:srgbClr val="004000"/>
                </a:solidFill>
                <a:hlinkClick r:id="rId5"/>
              </a:rPr>
              <a:t>C.B.: Unsupervised Clustering</a:t>
            </a:r>
            <a:br>
              <a:rPr lang="en-US" sz="1800" b="1" dirty="0">
                <a:solidFill>
                  <a:srgbClr val="004000"/>
                </a:solidFill>
              </a:rPr>
            </a:br>
            <a:r>
              <a:rPr lang="en-US" sz="1800" b="1" dirty="0">
                <a:solidFill>
                  <a:srgbClr val="004000"/>
                </a:solidFill>
                <a:hlinkClick r:id="rId6"/>
              </a:rPr>
              <a:t>Wiki: K-Means</a:t>
            </a:r>
            <a:br>
              <a:rPr lang="en-US" sz="1800" b="1" dirty="0">
                <a:solidFill>
                  <a:srgbClr val="004000"/>
                </a:solidFill>
              </a:rPr>
            </a:br>
            <a:r>
              <a:rPr lang="en-US" sz="1800" b="1" dirty="0">
                <a:solidFill>
                  <a:srgbClr val="004000"/>
                </a:solidFill>
                <a:hlinkClick r:id="rId7"/>
              </a:rPr>
              <a:t>A.M.: Hierarchical Clustering</a:t>
            </a:r>
            <a:br>
              <a:rPr lang="en-US" sz="1800" b="1" dirty="0">
                <a:solidFill>
                  <a:srgbClr val="004000"/>
                </a:solidFill>
              </a:rPr>
            </a:br>
            <a:r>
              <a:rPr lang="en-US" sz="1800" b="1" dirty="0">
                <a:solidFill>
                  <a:srgbClr val="004000"/>
                </a:solidFill>
                <a:hlinkClick r:id="rId8"/>
              </a:rPr>
              <a:t>MU: Introduction to Clustering</a:t>
            </a:r>
            <a:br>
              <a:rPr lang="en-US" sz="1800" b="1" dirty="0">
                <a:solidFill>
                  <a:srgbClr val="004000"/>
                </a:solidFill>
              </a:rPr>
            </a:br>
            <a:r>
              <a:rPr lang="en-US" sz="1800" b="1" dirty="0">
                <a:solidFill>
                  <a:schemeClr val="accent2"/>
                </a:solidFill>
                <a:hlinkClick r:id="rId9"/>
              </a:rPr>
              <a:t>Java PR Applet </a:t>
            </a:r>
            <a:br>
              <a:rPr lang="en-US" sz="1800" b="1" dirty="0">
                <a:solidFill>
                  <a:schemeClr val="accent2"/>
                </a:solidFill>
              </a:rPr>
            </a:br>
            <a:endParaRPr lang="en-US" sz="1800" b="1" dirty="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20</a:t>
            </a:r>
            <a:r>
              <a:rPr lang="en-US" b="1">
                <a:solidFill>
                  <a:schemeClr val="accent1"/>
                </a:solidFill>
              </a:rPr>
              <a:t>: Unsupervised </a:t>
            </a:r>
            <a:r>
              <a:rPr lang="en-US" b="1" dirty="0">
                <a:solidFill>
                  <a:schemeClr val="accent1"/>
                </a:solidFill>
              </a:rPr>
              <a:t>Learning – 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a:t>In </a:t>
            </a:r>
            <a:r>
              <a:rPr lang="en-US" altLang="en-US" i="1" dirty="0"/>
              <a:t>k</a:t>
            </a:r>
            <a:r>
              <a:rPr lang="en-US" altLang="en-US" b="1" dirty="0"/>
              <a:t>-Means, each data point is assumed to reside in one and only one cluster.</a:t>
            </a:r>
          </a:p>
          <a:p>
            <a:pPr marL="165100" indent="-165100">
              <a:spcBef>
                <a:spcPts val="0"/>
              </a:spcBef>
              <a:spcAft>
                <a:spcPts val="1200"/>
              </a:spcAft>
            </a:pPr>
            <a:r>
              <a:rPr lang="en-US" altLang="en-US" b="1" dirty="0"/>
              <a:t>We can allow “fuzzy” membership – a data point can appear in a cluster with probability                   .</a:t>
            </a:r>
          </a:p>
          <a:p>
            <a:pPr marL="165100" indent="-165100">
              <a:spcBef>
                <a:spcPts val="0"/>
              </a:spcBef>
              <a:spcAft>
                <a:spcPts val="1200"/>
              </a:spcAft>
            </a:pPr>
            <a:r>
              <a:rPr lang="en-US" altLang="en-US" b="1" dirty="0"/>
              <a:t>We can minimize a heuristic global cost function:</a:t>
            </a:r>
          </a:p>
          <a:p>
            <a:pPr marL="165100" indent="-165100">
              <a:spcBef>
                <a:spcPts val="3600"/>
              </a:spcBef>
              <a:spcAft>
                <a:spcPts val="1200"/>
              </a:spcAft>
              <a:buNone/>
            </a:pPr>
            <a:r>
              <a:rPr lang="en-US" altLang="en-US" b="1" dirty="0"/>
              <a:t>	where </a:t>
            </a:r>
            <a:r>
              <a:rPr lang="en-US" altLang="en-US" i="1" dirty="0"/>
              <a:t>b</a:t>
            </a:r>
            <a:r>
              <a:rPr lang="en-US" altLang="en-US" b="1" dirty="0"/>
              <a:t> is a free parameter that adjusts the blending of different clusters.</a:t>
            </a:r>
          </a:p>
          <a:p>
            <a:pPr marL="165100" indent="-165100">
              <a:spcBef>
                <a:spcPts val="0"/>
              </a:spcBef>
              <a:spcAft>
                <a:spcPts val="1200"/>
              </a:spcAft>
            </a:pPr>
            <a:r>
              <a:rPr lang="en-US" altLang="en-US" b="1" dirty="0"/>
              <a:t>The probabilities of cluster membership for each point are normalized as:</a:t>
            </a:r>
          </a:p>
          <a:p>
            <a:pPr marL="165100" indent="-165100">
              <a:spcBef>
                <a:spcPts val="3600"/>
              </a:spcBef>
              <a:spcAft>
                <a:spcPts val="1200"/>
              </a:spcAft>
            </a:pPr>
            <a:r>
              <a:rPr lang="en-US" altLang="en-US" b="1" dirty="0"/>
              <a:t>The relevant reestimation equations are:</a:t>
            </a:r>
          </a:p>
          <a:p>
            <a:pPr marL="165100" indent="-165100">
              <a:spcBef>
                <a:spcPts val="8800"/>
              </a:spcBef>
              <a:spcAft>
                <a:spcPts val="1200"/>
              </a:spcAft>
            </a:pPr>
            <a:r>
              <a:rPr lang="en-US" altLang="en-US" b="1" dirty="0"/>
              <a:t>This can be viewed as a form of soft quantization and fits nicely with our general notion of probabilistic modeling and EM estimation.</a:t>
            </a:r>
            <a:endParaRPr lang="en-US" altLang="en-US" dirty="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Fuzzy K-Means Clustering</a:t>
            </a: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name="Equation" r:id="rId2" imgW="3263760" imgH="596880" progId="Equation.3">
                  <p:embed/>
                </p:oleObj>
              </mc:Choice>
              <mc:Fallback>
                <p:oleObj name="Equation" r:id="rId2" imgW="3263760" imgH="596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name="Equation" r:id="rId4" imgW="1143000" imgH="330120" progId="Equation.3">
                  <p:embed/>
                </p:oleObj>
              </mc:Choice>
              <mc:Fallback>
                <p:oleObj name="Equation" r:id="rId4" imgW="114300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name="Equation" r:id="rId6" imgW="1460160" imgH="571320" progId="Equation.3">
                  <p:embed/>
                </p:oleObj>
              </mc:Choice>
              <mc:Fallback>
                <p:oleObj name="Equation" r:id="rId6" imgW="146016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name="Equation" r:id="rId8" imgW="2145960" imgH="1180800" progId="Equation.3">
                  <p:embed/>
                </p:oleObj>
              </mc:Choice>
              <mc:Fallback>
                <p:oleObj name="Equation" r:id="rId8" imgW="2145960" imgH="1180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name="Equation" r:id="rId10" imgW="2539800" imgH="939600" progId="Equation.3">
                  <p:embed/>
                </p:oleObj>
              </mc:Choice>
              <mc:Fallback>
                <p:oleObj name="Equation" r:id="rId10" imgW="2539800" imgH="939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name="Equation" r:id="rId12" imgW="1409400" imgH="444240" progId="Equation.DSMT4">
                  <p:embed/>
                </p:oleObj>
              </mc:Choice>
              <mc:Fallback>
                <p:oleObj name="Equation" r:id="rId12" imgW="1409400" imgH="4442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228599" y="562705"/>
            <a:ext cx="8686801" cy="1692771"/>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Introduced the concept of unsupervised clustering.</a:t>
            </a:r>
          </a:p>
          <a:p>
            <a:pPr marL="165100" indent="-165100">
              <a:spcAft>
                <a:spcPts val="600"/>
              </a:spcAft>
              <a:buFont typeface="Arial" pitchFamily="34" charset="0"/>
              <a:buChar char="•"/>
            </a:pPr>
            <a:r>
              <a:rPr lang="en-US" altLang="en-US" sz="1800" b="1" dirty="0"/>
              <a:t>Reviewed the reestimation equations for ML estimates of mixtures.</a:t>
            </a:r>
          </a:p>
          <a:p>
            <a:pPr marL="165100" indent="-165100">
              <a:spcAft>
                <a:spcPts val="600"/>
              </a:spcAft>
              <a:buFont typeface="Arial" pitchFamily="34" charset="0"/>
              <a:buChar char="•"/>
            </a:pPr>
            <a:r>
              <a:rPr lang="en-US" altLang="en-US" sz="1800" b="1" dirty="0"/>
              <a:t>Discussed application to Gaussian mixture distributions.</a:t>
            </a:r>
          </a:p>
          <a:p>
            <a:pPr marL="165100" indent="-165100">
              <a:spcAft>
                <a:spcPts val="600"/>
              </a:spcAft>
              <a:buFont typeface="Arial" pitchFamily="34" charset="0"/>
              <a:buChar char="•"/>
            </a:pPr>
            <a:r>
              <a:rPr lang="en-US" altLang="en-US" sz="1800" b="1" dirty="0"/>
              <a:t>Introduced </a:t>
            </a:r>
            <a:r>
              <a:rPr lang="en-US" altLang="en-US" sz="1800" i="1" dirty="0"/>
              <a:t>k</a:t>
            </a:r>
            <a:r>
              <a:rPr lang="en-US" altLang="en-US" sz="1800" b="1" dirty="0"/>
              <a:t>-Means and Fuzzy </a:t>
            </a:r>
            <a:r>
              <a:rPr lang="en-US" altLang="en-US" sz="1800" i="1" dirty="0"/>
              <a:t>k</a:t>
            </a:r>
            <a:r>
              <a:rPr lang="en-US" altLang="en-US" sz="1800" b="1" dirty="0"/>
              <a:t>-Means clustering.</a:t>
            </a:r>
          </a:p>
          <a:p>
            <a:pPr marL="165100" indent="-165100">
              <a:spcAft>
                <a:spcPts val="600"/>
              </a:spcAft>
              <a:buFont typeface="Arial" pitchFamily="34" charset="0"/>
              <a:buChar char="•"/>
            </a:pPr>
            <a:r>
              <a:rPr lang="en-US" altLang="en-US" sz="1800" b="1" dirty="0"/>
              <a:t>K-Means is available in IMLD as well as </a:t>
            </a:r>
            <a:r>
              <a:rPr lang="en-US" altLang="en-US" sz="1800" b="1" dirty="0" err="1"/>
              <a:t>SKLearn</a:t>
            </a:r>
            <a:r>
              <a:rPr lang="en-US" altLang="en-US" sz="1800" b="1" dirty="0"/>
              <a:t>.</a:t>
            </a:r>
            <a:endParaRPr lang="en-US" altLang="en-US" sz="2000" dirty="0"/>
          </a:p>
        </p:txBody>
      </p:sp>
    </p:spTree>
    <p:extLst>
      <p:ext uri="{BB962C8B-B14F-4D97-AF65-F5344CB8AC3E}">
        <p14:creationId xmlns:p14="http://schemas.microsoft.com/office/powerpoint/2010/main" val="3161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a:t>
            </a:r>
          </a:p>
        </p:txBody>
      </p:sp>
      <p:sp>
        <p:nvSpPr>
          <p:cNvPr id="9" name="Text Box 4"/>
          <p:cNvSpPr txBox="1">
            <a:spLocks noChangeArrowheads="1"/>
          </p:cNvSpPr>
          <p:nvPr/>
        </p:nvSpPr>
        <p:spPr bwMode="auto">
          <a:xfrm>
            <a:off x="228599" y="562705"/>
            <a:ext cx="8686801" cy="5986254"/>
          </a:xfrm>
          <a:prstGeom prst="rect">
            <a:avLst/>
          </a:prstGeom>
          <a:noFill/>
          <a:ln w="9525">
            <a:noFill/>
            <a:miter lim="800000"/>
            <a:headEnd/>
            <a:tailEnd/>
          </a:ln>
        </p:spPr>
        <p:txBody>
          <a:bodyPr wrap="square" lIns="0" tIns="0" rIns="0" bIns="0">
            <a:spAutoFit/>
          </a:bodyPr>
          <a:lstStyle/>
          <a:p>
            <a:pPr marL="165100" indent="-165100">
              <a:spcAft>
                <a:spcPts val="1200"/>
              </a:spcAft>
              <a:buFont typeface="Arial" pitchFamily="34" charset="0"/>
              <a:buChar char="•"/>
            </a:pPr>
            <a:r>
              <a:rPr lang="en-US" altLang="en-US" sz="1800" b="1" dirty="0">
                <a:solidFill>
                  <a:schemeClr val="bg1"/>
                </a:solidFill>
              </a:rPr>
              <a:t>Training procedures that use labeled samples are referred to as </a:t>
            </a:r>
            <a:r>
              <a:rPr lang="en-US" altLang="en-US" sz="1800" b="1" dirty="0">
                <a:solidFill>
                  <a:schemeClr val="accent1"/>
                </a:solidFill>
              </a:rPr>
              <a:t>supervised</a:t>
            </a:r>
            <a:r>
              <a:rPr lang="en-US" altLang="en-US" sz="1800" b="1" dirty="0">
                <a:solidFill>
                  <a:schemeClr val="bg1"/>
                </a:solidFill>
              </a:rPr>
              <a:t>.</a:t>
            </a:r>
          </a:p>
          <a:p>
            <a:pPr marL="165100" indent="-165100">
              <a:spcAft>
                <a:spcPts val="1200"/>
              </a:spcAft>
              <a:buFont typeface="Arial" pitchFamily="34" charset="0"/>
              <a:buChar char="•"/>
            </a:pPr>
            <a:r>
              <a:rPr lang="en-US" altLang="en-US" sz="1800" b="1" dirty="0">
                <a:solidFill>
                  <a:schemeClr val="accent1"/>
                </a:solidFill>
              </a:rPr>
              <a:t>Unsupervised</a:t>
            </a:r>
            <a:r>
              <a:rPr lang="en-US" altLang="en-US" sz="1800" b="1" dirty="0">
                <a:solidFill>
                  <a:schemeClr val="bg1"/>
                </a:solidFill>
              </a:rPr>
              <a:t> procedures use unlabeled data.</a:t>
            </a:r>
          </a:p>
          <a:p>
            <a:pPr marL="165100" indent="-165100">
              <a:spcAft>
                <a:spcPts val="600"/>
              </a:spcAft>
              <a:buFont typeface="Arial" pitchFamily="34" charset="0"/>
              <a:buChar char="•"/>
            </a:pPr>
            <a:r>
              <a:rPr lang="en-US" altLang="en-US" sz="1800" b="1" dirty="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a:solidFill>
                  <a:schemeClr val="bg1"/>
                </a:solidFill>
              </a:rPr>
              <a:t>Models often need to be adapted over time.</a:t>
            </a:r>
          </a:p>
          <a:p>
            <a:pPr marL="508000" indent="-342900">
              <a:spcAft>
                <a:spcPts val="600"/>
              </a:spcAft>
              <a:buFont typeface="+mj-lt"/>
              <a:buAutoNum type="arabicParenR"/>
            </a:pPr>
            <a:r>
              <a:rPr lang="en-US" altLang="en-US" sz="1800" b="1" dirty="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a:solidFill>
                  <a:schemeClr val="bg1"/>
                </a:solidFill>
              </a:rPr>
              <a:t>In this section of the course, we are focusing on nonparametric models. Previously, we focused on parametric techniques.</a:t>
            </a:r>
            <a:endParaRPr lang="en-US" altLang="en-US" sz="2000" dirty="0"/>
          </a:p>
        </p:txBody>
      </p:sp>
    </p:spTree>
    <p:extLst>
      <p:ext uri="{BB962C8B-B14F-4D97-AF65-F5344CB8AC3E}">
        <p14:creationId xmlns:p14="http://schemas.microsoft.com/office/powerpoint/2010/main" val="32716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Mixture Densities</a:t>
            </a: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Assume:</a:t>
            </a:r>
            <a:endParaRPr lang="en-US" altLang="en-US" sz="1800" b="1" kern="0" dirty="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a:ln>
                  <a:noFill/>
                </a:ln>
                <a:solidFill>
                  <a:schemeClr val="tx1"/>
                </a:solidFill>
                <a:effectLst/>
                <a:uLnTx/>
                <a:uFillTx/>
                <a:latin typeface="+mn-lt"/>
                <a:ea typeface="+mn-ea"/>
                <a:cs typeface="+mn-cs"/>
              </a:rPr>
              <a:t>P</a:t>
            </a:r>
            <a:r>
              <a:rPr kumimoji="0" lang="en-US" altLang="en-US" sz="1800" u="none" strike="noStrike" kern="0" cap="none" spc="0" normalizeH="0" noProof="0" dirty="0">
                <a:ln>
                  <a:noFill/>
                </a:ln>
                <a:solidFill>
                  <a:schemeClr val="tx1"/>
                </a:solidFill>
                <a:effectLst/>
                <a:uLnTx/>
                <a:uFillTx/>
                <a:latin typeface="+mn-lt"/>
                <a:ea typeface="+mn-ea"/>
                <a:cs typeface="+mn-cs"/>
              </a:rPr>
              <a:t>(</a:t>
            </a:r>
            <a:r>
              <a:rPr kumimoji="0" lang="en-US" altLang="en-US" sz="1800" u="none" strike="noStrike" kern="0" cap="none" spc="0" normalizeH="0" noProof="0" dirty="0" err="1">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for </a:t>
            </a:r>
            <a:r>
              <a:rPr lang="en-US" altLang="en-US" sz="1800" i="1" kern="0" dirty="0">
                <a:sym typeface="Symbol"/>
              </a:rPr>
              <a:t>j = 1, …, c</a:t>
            </a:r>
            <a:r>
              <a:rPr lang="en-US" altLang="en-US" sz="1800" kern="0" dirty="0">
                <a:sym typeface="Symbol"/>
              </a:rPr>
              <a:t>,</a:t>
            </a:r>
            <a:r>
              <a:rPr lang="en-US" altLang="en-US" sz="1800" i="1" kern="0" dirty="0">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a:latin typeface="+mn-lt"/>
                <a:sym typeface="Symbol"/>
              </a:rPr>
              <a:t>The forms of the class-conditional probability densities, </a:t>
            </a:r>
            <a:r>
              <a:rPr lang="en-US" altLang="en-US" sz="1800" i="1" kern="0" dirty="0">
                <a:latin typeface="+mn-lt"/>
                <a:sym typeface="Symbol"/>
              </a:rPr>
              <a:t>p</a:t>
            </a:r>
            <a:r>
              <a:rPr lang="en-US" altLang="en-US" sz="1800" kern="0" dirty="0">
                <a:latin typeface="+mn-lt"/>
                <a:sym typeface="Symbol"/>
              </a:rPr>
              <a:t>(</a:t>
            </a:r>
            <a:r>
              <a:rPr lang="en-US" altLang="en-US" sz="1800" b="1" kern="0" dirty="0" err="1">
                <a:latin typeface="+mn-lt"/>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kern="0" dirty="0">
                <a:sym typeface="Symbol"/>
              </a:rPr>
              <a:t>are known.</a:t>
            </a:r>
            <a:endParaRPr kumimoji="0" lang="en-US" altLang="en-US" sz="1800" b="1" i="0" u="none" strike="noStrike" kern="0" cap="none" spc="0" normalizeH="0" noProof="0" dirty="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a:sym typeface="Symbol"/>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r>
              <a:rPr lang="en-US" altLang="en-US" sz="1800" b="1" i="1" kern="0" dirty="0">
                <a:sym typeface="Symbol"/>
              </a:rPr>
              <a:t> …,</a:t>
            </a:r>
            <a:r>
              <a:rPr lang="en-US" altLang="en-US" sz="1800" kern="0" dirty="0">
                <a:sym typeface="Symbol"/>
              </a:rPr>
              <a:t> </a:t>
            </a:r>
            <a:r>
              <a:rPr lang="en-US" altLang="en-US" sz="1800" kern="0" dirty="0" err="1">
                <a:sym typeface="Symbol"/>
              </a:rPr>
              <a:t>ω</a:t>
            </a:r>
            <a:r>
              <a:rPr lang="en-US" altLang="en-US" sz="1800" i="1" kern="0" baseline="-25000" dirty="0" err="1">
                <a:sym typeface="Symbol"/>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a:latin typeface="+mn-lt"/>
              </a:rPr>
              <a:t>The category labels are unknown.</a:t>
            </a:r>
          </a:p>
          <a:p>
            <a:pPr marL="165100" indent="-165100">
              <a:spcBef>
                <a:spcPts val="0"/>
              </a:spcBef>
              <a:spcAft>
                <a:spcPts val="1200"/>
              </a:spcAft>
              <a:buFont typeface="Arial" pitchFamily="34" charset="0"/>
              <a:buChar char="•"/>
            </a:pPr>
            <a:r>
              <a:rPr lang="en-US" altLang="en-US" sz="1800" b="1" dirty="0"/>
              <a:t>The probability density function for the samples is given by:</a:t>
            </a:r>
          </a:p>
          <a:p>
            <a:pPr marL="165100" indent="-165100">
              <a:spcBef>
                <a:spcPts val="3600"/>
              </a:spcBef>
              <a:spcAft>
                <a:spcPts val="1200"/>
              </a:spcAft>
            </a:pPr>
            <a:r>
              <a:rPr lang="en-US" altLang="en-US" sz="1800" b="1" dirty="0"/>
              <a:t>	where </a:t>
            </a:r>
            <a:r>
              <a:rPr lang="en-US" altLang="en-US" sz="1800" b="1" i="1" kern="0" dirty="0" err="1">
                <a:sym typeface="Symbol"/>
              </a:rPr>
              <a:t>θ</a:t>
            </a:r>
            <a:r>
              <a:rPr lang="en-US" altLang="en-US" sz="1800" b="1" i="1" kern="0" dirty="0">
                <a:sym typeface="Symbol"/>
              </a:rPr>
              <a:t> = (θ</a:t>
            </a:r>
            <a:r>
              <a:rPr lang="en-US" altLang="en-US" sz="1800" i="1" kern="0" baseline="-25000" dirty="0">
                <a:sym typeface="Symbol"/>
              </a:rPr>
              <a:t>1</a:t>
            </a:r>
            <a:r>
              <a:rPr lang="en-US" altLang="en-US" sz="1800" b="1" kern="0" dirty="0"/>
              <a:t>,</a:t>
            </a:r>
            <a:r>
              <a:rPr lang="en-US" altLang="en-US" sz="1800" b="1" i="1" kern="0" dirty="0">
                <a:sym typeface="Symbol"/>
              </a:rPr>
              <a:t> …, </a:t>
            </a:r>
            <a:r>
              <a:rPr lang="en-US" altLang="en-US" sz="1800" b="1" i="1" kern="0" dirty="0" err="1">
                <a:sym typeface="Symbol"/>
              </a:rPr>
              <a:t>θ</a:t>
            </a:r>
            <a:r>
              <a:rPr lang="en-US" altLang="en-US" sz="1800" i="1" kern="0" baseline="-25000" dirty="0" err="1">
                <a:sym typeface="Symbol"/>
              </a:rPr>
              <a:t>c</a:t>
            </a:r>
            <a:r>
              <a:rPr lang="en-US" altLang="en-US" sz="1800" b="1" kern="0" dirty="0"/>
              <a:t> )</a:t>
            </a:r>
            <a:r>
              <a:rPr lang="en-US" altLang="en-US" sz="1800" kern="0" baseline="30000" dirty="0"/>
              <a:t>t</a:t>
            </a:r>
            <a:r>
              <a:rPr lang="en-US" altLang="en-US" sz="1800" b="1" kern="0" dirty="0"/>
              <a:t>. </a:t>
            </a:r>
            <a:r>
              <a:rPr lang="en-US" altLang="en-US" sz="1800" i="1" kern="0" dirty="0"/>
              <a:t>P</a:t>
            </a:r>
            <a:r>
              <a:rPr lang="en-US" altLang="en-US" sz="1800" kern="0" dirty="0"/>
              <a:t>(</a:t>
            </a:r>
            <a:r>
              <a:rPr lang="en-US" altLang="en-US" sz="1800" b="1" i="1" kern="0" dirty="0" err="1">
                <a:sym typeface="Symbol"/>
              </a:rPr>
              <a:t>θ</a:t>
            </a:r>
            <a:r>
              <a:rPr lang="en-US" altLang="en-US" sz="1800" i="1" kern="0" baseline="-25000" dirty="0" err="1">
                <a:sym typeface="Symbol"/>
              </a:rPr>
              <a:t>j</a:t>
            </a:r>
            <a:r>
              <a:rPr lang="en-US" altLang="en-US" sz="1800" kern="0" dirty="0">
                <a:sym typeface="Symbol"/>
              </a:rPr>
              <a:t>), </a:t>
            </a:r>
            <a:r>
              <a:rPr lang="en-US" altLang="en-US" sz="1800" b="1" kern="0" dirty="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a:sym typeface="Symbol"/>
              </a:rPr>
              <a:t>A density,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a:t>
            </a:r>
            <a:r>
              <a:rPr lang="en-US" altLang="en-US" sz="1800" b="1" kern="0" dirty="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a:sym typeface="Symbol"/>
              </a:rPr>
              <a:t>implies there exists an x</a:t>
            </a:r>
            <a:r>
              <a:rPr lang="en-US" altLang="en-US" sz="1800" b="1" i="1" kern="0" dirty="0">
                <a:sym typeface="Symbol"/>
              </a:rPr>
              <a:t> </a:t>
            </a:r>
            <a:r>
              <a:rPr lang="en-US" altLang="en-US" sz="1800" b="1" kern="0" dirty="0">
                <a:sym typeface="Symbol"/>
              </a:rPr>
              <a:t>such that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 </a:t>
            </a:r>
            <a:r>
              <a:rPr lang="en-US" altLang="en-US" sz="1800" kern="0" dirty="0">
                <a:sym typeface="Symbol"/>
              </a:rPr>
              <a:t>≠</a:t>
            </a:r>
            <a:r>
              <a:rPr lang="en-US" altLang="en-US" sz="1800" i="1" kern="0" dirty="0">
                <a:sym typeface="Symbol"/>
              </a:rPr>
              <a:t> 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b="1" i="1" kern="0" dirty="0">
                <a:sym typeface="Symbol"/>
              </a:rPr>
              <a:t>’</a:t>
            </a:r>
            <a:r>
              <a:rPr lang="en-US" altLang="en-US" sz="1800" i="1" kern="0" dirty="0">
                <a:sym typeface="Symbol"/>
              </a:rPr>
              <a:t>)</a:t>
            </a:r>
            <a:r>
              <a:rPr lang="en-US" altLang="en-US" sz="1800" kern="0" dirty="0">
                <a:sym typeface="Symbol"/>
              </a:rPr>
              <a:t>. </a:t>
            </a:r>
            <a:r>
              <a:rPr lang="en-US" altLang="en-US" sz="1800" b="1" kern="0" dirty="0">
                <a:sym typeface="Symbol"/>
              </a:rPr>
              <a:t>(A density is unidentifiable if we cannot recover a unique </a:t>
            </a:r>
            <a:r>
              <a:rPr lang="en-US" altLang="en-US" sz="1800" b="1" i="1" kern="0" dirty="0" err="1">
                <a:sym typeface="Symbol"/>
              </a:rPr>
              <a:t>θ</a:t>
            </a:r>
            <a:r>
              <a:rPr lang="en-US" altLang="en-US" sz="1800" b="1" kern="0" dirty="0">
                <a:sym typeface="Symbol"/>
              </a:rPr>
              <a:t>  from an infinite amount of data.)</a:t>
            </a:r>
          </a:p>
          <a:p>
            <a:pPr marL="165100" indent="-165100">
              <a:spcBef>
                <a:spcPts val="0"/>
              </a:spcBef>
              <a:spcAft>
                <a:spcPts val="1200"/>
              </a:spcAft>
              <a:buFont typeface="Arial" pitchFamily="34" charset="0"/>
              <a:buChar char="•"/>
            </a:pPr>
            <a:r>
              <a:rPr lang="en-US" altLang="en-US" sz="1800" b="1" kern="0" dirty="0">
                <a:sym typeface="Symbol"/>
              </a:rPr>
              <a:t>Identifiability of </a:t>
            </a:r>
            <a:r>
              <a:rPr lang="en-US" altLang="en-US" sz="1800" b="1" i="1" kern="0" dirty="0" err="1">
                <a:sym typeface="Symbol"/>
              </a:rPr>
              <a:t>θ</a:t>
            </a:r>
            <a:r>
              <a:rPr lang="en-US" altLang="en-US" sz="1800" b="1" i="1" kern="0" dirty="0">
                <a:sym typeface="Symbol"/>
              </a:rPr>
              <a:t> </a:t>
            </a:r>
            <a:r>
              <a:rPr lang="en-US" altLang="en-US" sz="1800" b="1" kern="0" dirty="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a:sym typeface="Symbol"/>
              </a:rPr>
              <a:t>We have already discussed methods to estimate these mixture coefficients.</a:t>
            </a:r>
            <a:endParaRPr lang="en-US" altLang="en-US" sz="1800" b="1" dirty="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name="Equation" r:id="rId2" imgW="2857320" imgH="596880" progId="Equation.DSMT4">
                  <p:embed/>
                </p:oleObj>
              </mc:Choice>
              <mc:Fallback>
                <p:oleObj name="Equation" r:id="rId2" imgW="2857320" imgH="59688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Maximum Likelihood Estimates</a:t>
            </a: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maximum likelihood estimate </a:t>
            </a:r>
            <a:r>
              <a:rPr lang="en-US" altLang="en-US" sz="1800" b="1" kern="0" dirty="0">
                <a:latin typeface="+mn-lt"/>
              </a:rPr>
              <a:t>is the value of </a:t>
            </a:r>
            <a:r>
              <a:rPr lang="en-US" altLang="en-US" sz="1800" b="1" i="1" kern="0" dirty="0" err="1">
                <a:sym typeface="Symbol"/>
              </a:rPr>
              <a:t>θ</a:t>
            </a:r>
            <a:r>
              <a:rPr lang="en-US" altLang="en-US" sz="1800" b="1" kern="0" dirty="0">
                <a:sym typeface="Symbol"/>
              </a:rPr>
              <a:t>  that maximizes </a:t>
            </a:r>
            <a:r>
              <a:rPr lang="en-US" altLang="en-US" sz="1800" b="1" i="1" kern="0" dirty="0">
                <a:sym typeface="Symbol"/>
              </a:rPr>
              <a:t>p(</a:t>
            </a:r>
            <a:r>
              <a:rPr lang="en-US" altLang="en-US" sz="1800" i="1" kern="0" dirty="0" err="1">
                <a:sym typeface="Symbol"/>
              </a:rPr>
              <a:t>D</a:t>
            </a:r>
            <a:r>
              <a:rPr lang="en-US" altLang="en-US" sz="1800" b="1" i="1" kern="0" dirty="0" err="1">
                <a:sym typeface="Symbol"/>
              </a:rPr>
              <a:t>|θ</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a:latin typeface="+mn-lt"/>
              </a:rPr>
              <a:t>Assume </a:t>
            </a:r>
            <a:r>
              <a:rPr lang="en-US" altLang="en-US" sz="1800" b="1" i="1" kern="0" dirty="0" err="1">
                <a:sym typeface="Symbol"/>
              </a:rPr>
              <a:t>ω</a:t>
            </a:r>
            <a:r>
              <a:rPr lang="en-US" altLang="en-US" sz="1800" i="1" kern="0" baseline="-25000" dirty="0" err="1">
                <a:sym typeface="Symbol"/>
              </a:rPr>
              <a:t>i</a:t>
            </a:r>
            <a:r>
              <a:rPr lang="en-US" altLang="en-US" sz="1800" b="1" i="1" kern="0" dirty="0">
                <a:sym typeface="Symbol"/>
              </a:rPr>
              <a:t>  </a:t>
            </a:r>
            <a:r>
              <a:rPr lang="en-US" altLang="en-US" sz="1800" b="1" kern="0" dirty="0">
                <a:sym typeface="Symbol"/>
              </a:rPr>
              <a:t>and</a:t>
            </a:r>
            <a:r>
              <a:rPr lang="en-US" altLang="en-US" sz="1800" b="1" i="1" kern="0" dirty="0">
                <a:sym typeface="Symbol"/>
              </a:rPr>
              <a:t> </a:t>
            </a:r>
            <a:r>
              <a:rPr lang="en-US" altLang="en-US" sz="1800" b="1" i="1" kern="0" dirty="0" err="1">
                <a:sym typeface="Symbol"/>
              </a:rPr>
              <a:t>θ</a:t>
            </a:r>
            <a:r>
              <a:rPr lang="en-US" altLang="en-US" sz="1800" i="1" kern="0" baseline="-25000" dirty="0">
                <a:sym typeface="Symbol"/>
              </a:rPr>
              <a:t> j </a:t>
            </a:r>
            <a:r>
              <a:rPr lang="en-US" altLang="en-US" sz="1800" b="1" i="1" kern="0" dirty="0">
                <a:sym typeface="Symbol"/>
              </a:rPr>
              <a:t> </a:t>
            </a:r>
            <a:r>
              <a:rPr lang="en-US" altLang="en-US" sz="1800" b="1" kern="0" dirty="0">
                <a:sym typeface="Symbol"/>
              </a:rPr>
              <a:t>are functionally independent if </a:t>
            </a:r>
            <a:r>
              <a:rPr lang="en-US" altLang="en-US" sz="1800" i="1" kern="0" dirty="0" err="1">
                <a:sym typeface="Symbol"/>
              </a:rPr>
              <a:t>i</a:t>
            </a:r>
            <a:r>
              <a:rPr lang="en-US" altLang="en-US" sz="1800" i="1" kern="0" dirty="0">
                <a:sym typeface="Symbol"/>
              </a:rPr>
              <a:t> </a:t>
            </a:r>
            <a:r>
              <a:rPr lang="en-US" altLang="en-US" sz="1800" kern="0" dirty="0">
                <a:sym typeface="Symbol"/>
              </a:rPr>
              <a:t>≠ </a:t>
            </a:r>
            <a:r>
              <a:rPr lang="en-US" altLang="en-US" sz="1800" i="1" kern="0" dirty="0">
                <a:sym typeface="Symbol"/>
              </a:rPr>
              <a:t>j</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Substitute the posterior:</a:t>
            </a:r>
          </a:p>
          <a:p>
            <a:pPr marL="165100" lvl="0" indent="-165100">
              <a:spcBef>
                <a:spcPts val="4800"/>
              </a:spcBef>
              <a:spcAft>
                <a:spcPts val="600"/>
              </a:spcAft>
              <a:buFontTx/>
              <a:buChar char="•"/>
              <a:defRPr/>
            </a:pPr>
            <a:r>
              <a:rPr lang="en-US" altLang="en-US" sz="1800" b="1" kern="0" dirty="0">
                <a:latin typeface="+mn-lt"/>
                <a:sym typeface="Symbol"/>
              </a:rPr>
              <a:t>The gradient can be written as:</a:t>
            </a:r>
          </a:p>
          <a:p>
            <a:pPr marL="165100" lvl="0" indent="-165100">
              <a:spcBef>
                <a:spcPts val="4800"/>
              </a:spcBef>
              <a:spcAft>
                <a:spcPts val="600"/>
              </a:spcAft>
              <a:buFontTx/>
              <a:buChar char="•"/>
              <a:defRPr/>
            </a:pPr>
            <a:r>
              <a:rPr lang="en-US" altLang="en-US" sz="1800" b="1" kern="0" dirty="0">
                <a:latin typeface="+mn-lt"/>
                <a:sym typeface="Symbol"/>
              </a:rPr>
              <a:t>The gradient must vanish at the value of </a:t>
            </a:r>
            <a:r>
              <a:rPr lang="en-US" altLang="en-US" sz="1800" b="1" i="1" kern="0" dirty="0" err="1">
                <a:sym typeface="Symbol"/>
              </a:rPr>
              <a:t>θ</a:t>
            </a:r>
            <a:r>
              <a:rPr lang="en-US" altLang="en-US" sz="1800" i="1" kern="0" baseline="-25000" dirty="0" err="1">
                <a:sym typeface="Symbol"/>
              </a:rPr>
              <a:t>i</a:t>
            </a:r>
            <a:r>
              <a:rPr lang="en-US" altLang="en-US" sz="1800" b="1" i="1" kern="0" dirty="0">
                <a:sym typeface="Symbol"/>
              </a:rPr>
              <a:t> </a:t>
            </a:r>
            <a:r>
              <a:rPr lang="en-US" altLang="en-US" sz="1800" b="1" kern="0" dirty="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name="Equation" r:id="rId2" imgW="2057400" imgH="571320" progId="Equation.3">
                  <p:embed/>
                </p:oleObj>
              </mc:Choice>
              <mc:Fallback>
                <p:oleObj name="Equation" r:id="rId2" imgW="205740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name="Equation" r:id="rId4" imgW="5181480" imgH="609480" progId="Equation.3">
                  <p:embed/>
                </p:oleObj>
              </mc:Choice>
              <mc:Fallback>
                <p:oleObj name="Equation" r:id="rId4" imgW="5181480" imgH="609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name="Equation" r:id="rId6" imgW="3098520" imgH="609480" progId="Equation.3">
                  <p:embed/>
                </p:oleObj>
              </mc:Choice>
              <mc:Fallback>
                <p:oleObj name="Equation" r:id="rId6" imgW="3098520" imgH="609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name="Equation" r:id="rId8" imgW="4851360" imgH="571320" progId="Equation.3">
                  <p:embed/>
                </p:oleObj>
              </mc:Choice>
              <mc:Fallback>
                <p:oleObj name="Equation" r:id="rId8" imgW="48513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name="Equation" r:id="rId10" imgW="4762440" imgH="571320" progId="Equation.DSMT4">
                  <p:embed/>
                </p:oleObj>
              </mc:Choice>
              <mc:Fallback>
                <p:oleObj name="Equation" r:id="rId10" imgW="476244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a:t>We can generalize these results to include the prior probability,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among the unknown quantities.</a:t>
            </a:r>
          </a:p>
          <a:p>
            <a:pPr marL="165100" indent="-165100">
              <a:lnSpc>
                <a:spcPct val="90000"/>
              </a:lnSpc>
              <a:spcBef>
                <a:spcPts val="0"/>
              </a:spcBef>
              <a:spcAft>
                <a:spcPts val="1200"/>
              </a:spcAft>
            </a:pPr>
            <a:r>
              <a:rPr lang="en-US" altLang="en-US" b="1" dirty="0"/>
              <a:t>The search for the maximum value of </a:t>
            </a:r>
            <a:r>
              <a:rPr lang="en-US" altLang="en-US" b="1" i="1" dirty="0">
                <a:sym typeface="Symbol"/>
              </a:rPr>
              <a:t>p(</a:t>
            </a:r>
            <a:r>
              <a:rPr lang="en-US" altLang="en-US" i="1" dirty="0" err="1">
                <a:sym typeface="Symbol"/>
              </a:rPr>
              <a:t>D</a:t>
            </a:r>
            <a:r>
              <a:rPr lang="en-US" altLang="en-US" b="1" i="1" dirty="0" err="1">
                <a:sym typeface="Symbol"/>
              </a:rPr>
              <a:t>|θ</a:t>
            </a:r>
            <a:r>
              <a:rPr lang="en-US" altLang="en-US" b="1" i="1" dirty="0">
                <a:sym typeface="Symbol"/>
              </a:rPr>
              <a:t>) </a:t>
            </a:r>
            <a:r>
              <a:rPr lang="en-US" altLang="en-US" b="1" dirty="0">
                <a:sym typeface="Symbol"/>
              </a:rPr>
              <a:t>extends over </a:t>
            </a:r>
            <a:r>
              <a:rPr lang="en-US" altLang="en-US" b="1" i="1" dirty="0" err="1">
                <a:sym typeface="Symbol"/>
              </a:rPr>
              <a:t>θ</a:t>
            </a:r>
            <a:r>
              <a:rPr lang="en-US" altLang="en-US" b="1" i="1" dirty="0">
                <a:sym typeface="Symbol"/>
              </a:rPr>
              <a:t>  </a:t>
            </a:r>
            <a:r>
              <a:rPr lang="en-US" altLang="en-US" b="1" dirty="0">
                <a:sym typeface="Symbol"/>
              </a:rPr>
              <a:t>and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subject to the constraints:</a:t>
            </a:r>
          </a:p>
          <a:p>
            <a:pPr marL="165100" indent="-165100">
              <a:lnSpc>
                <a:spcPct val="90000"/>
              </a:lnSpc>
              <a:spcBef>
                <a:spcPts val="4800"/>
              </a:spcBef>
              <a:spcAft>
                <a:spcPts val="1200"/>
              </a:spcAft>
            </a:pPr>
            <a:r>
              <a:rPr lang="en-US" altLang="en-US" b="1" dirty="0"/>
              <a:t>It can be shown that the ML estimate for the prior is:</a:t>
            </a:r>
          </a:p>
          <a:p>
            <a:pPr marL="165100" indent="-165100">
              <a:lnSpc>
                <a:spcPct val="90000"/>
              </a:lnSpc>
              <a:spcBef>
                <a:spcPts val="17200"/>
              </a:spcBef>
              <a:spcAft>
                <a:spcPts val="1200"/>
              </a:spcAft>
            </a:pPr>
            <a:r>
              <a:rPr lang="en-US" altLang="en-US" b="1" dirty="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a:sym typeface="Symbol"/>
              </a:rPr>
              <a:t>θ</a:t>
            </a:r>
            <a:r>
              <a:rPr lang="en-US" altLang="en-US" b="1" i="1" dirty="0">
                <a:sym typeface="Symbol"/>
              </a:rPr>
              <a:t> </a:t>
            </a:r>
            <a:r>
              <a:rPr lang="en-US" altLang="en-US" b="1" dirty="0">
                <a:sym typeface="Symbol"/>
              </a:rPr>
              <a:t>produces</a:t>
            </a:r>
            <a:r>
              <a:rPr lang="en-US" altLang="en-US" b="1" i="1" dirty="0">
                <a:sym typeface="Symbol"/>
              </a:rPr>
              <a:t> </a:t>
            </a:r>
            <a:r>
              <a:rPr lang="en-US" altLang="en-US" b="1" dirty="0">
                <a:sym typeface="Symbol"/>
              </a:rPr>
              <a:t>a maximum.</a:t>
            </a:r>
          </a:p>
          <a:p>
            <a:pPr marL="165100" indent="-165100">
              <a:lnSpc>
                <a:spcPct val="90000"/>
              </a:lnSpc>
              <a:spcBef>
                <a:spcPts val="0"/>
              </a:spcBef>
              <a:spcAft>
                <a:spcPts val="1200"/>
              </a:spcAft>
            </a:pPr>
            <a:r>
              <a:rPr lang="en-US" altLang="en-US" b="1" dirty="0">
                <a:sym typeface="Symbol"/>
              </a:rPr>
              <a:t>So the good news here is that doing the obvious maximizes the posterior.</a:t>
            </a:r>
            <a:endParaRPr lang="en-US" altLang="en-US" b="1"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name="Equation" r:id="rId2" imgW="3377880" imgH="571320" progId="Equation.3">
                  <p:embed/>
                </p:oleObj>
              </mc:Choice>
              <mc:Fallback>
                <p:oleObj name="Equation" r:id="rId2" imgW="337788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name="Equation" r:id="rId4" imgW="2298600" imgH="571320" progId="Equation.3">
                  <p:embed/>
                </p:oleObj>
              </mc:Choice>
              <mc:Fallback>
                <p:oleObj name="Equation" r:id="rId4" imgW="2298600" imgH="571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name="Equation" r:id="rId6" imgW="3416040" imgH="571320" progId="Equation.3">
                  <p:embed/>
                </p:oleObj>
              </mc:Choice>
              <mc:Fallback>
                <p:oleObj name="Equation" r:id="rId6" imgW="341604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name="Equation" r:id="rId8" imgW="3429000" imgH="927000" progId="Equation.DSMT4">
                  <p:embed/>
                </p:oleObj>
              </mc:Choice>
              <mc:Fallback>
                <p:oleObj name="Equation" r:id="rId8" imgW="3429000" imgH="927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a:t>If the only unknown quantities are the mean vectors, </a:t>
            </a:r>
            <a:r>
              <a:rPr lang="en-US" altLang="en-US" b="1" dirty="0" err="1">
                <a:sym typeface="Symbol"/>
              </a:rPr>
              <a:t>μ</a:t>
            </a:r>
            <a:r>
              <a:rPr lang="en-US" altLang="en-US" baseline="-25000" dirty="0" err="1">
                <a:sym typeface="Symbol"/>
              </a:rPr>
              <a:t>i</a:t>
            </a:r>
            <a:r>
              <a:rPr lang="en-US" altLang="en-US" b="1" dirty="0"/>
              <a:t>, we can write:</a:t>
            </a:r>
          </a:p>
          <a:p>
            <a:pPr marL="165100" indent="-165100">
              <a:spcBef>
                <a:spcPts val="3600"/>
              </a:spcBef>
              <a:spcAft>
                <a:spcPts val="1200"/>
              </a:spcAft>
              <a:buNone/>
            </a:pPr>
            <a:r>
              <a:rPr lang="en-US" altLang="en-US" b="1" dirty="0"/>
              <a:t>	and its derivative:</a:t>
            </a:r>
          </a:p>
          <a:p>
            <a:pPr marL="165100" indent="-165100">
              <a:spcBef>
                <a:spcPts val="3600"/>
              </a:spcBef>
              <a:spcAft>
                <a:spcPts val="1200"/>
              </a:spcAft>
            </a:pPr>
            <a:r>
              <a:rPr lang="en-US" altLang="en-US" b="1" dirty="0"/>
              <a:t>The ML solution must satisfy:</a:t>
            </a:r>
          </a:p>
          <a:p>
            <a:pPr marL="165100" indent="-165100">
              <a:spcBef>
                <a:spcPts val="3600"/>
              </a:spcBef>
              <a:spcAft>
                <a:spcPts val="1200"/>
              </a:spcAft>
            </a:pPr>
            <a:r>
              <a:rPr lang="en-US" altLang="en-US" b="1" dirty="0"/>
              <a:t>Rearranging terms:</a:t>
            </a:r>
          </a:p>
          <a:p>
            <a:pPr marL="165100" indent="-165100">
              <a:spcBef>
                <a:spcPts val="9000"/>
              </a:spcBef>
              <a:spcAft>
                <a:spcPts val="1200"/>
              </a:spcAft>
            </a:pPr>
            <a:r>
              <a:rPr lang="en-US" altLang="en-US" b="1" dirty="0"/>
              <a:t>But this does not give us a new estimate explicitly, nor does it typically give closed form solutions. Instead, we can use a gradient-descent approach:</a:t>
            </a:r>
            <a:endParaRPr lang="en-US" altLang="en-US"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name="Equation" r:id="rId2" imgW="5346360" imgH="545760" progId="Equation.3">
                  <p:embed/>
                </p:oleObj>
              </mc:Choice>
              <mc:Fallback>
                <p:oleObj name="Equation" r:id="rId2" imgW="5346360" imgH="5457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name="Equation" r:id="rId4" imgW="2933640" imgH="380880" progId="Equation.3">
                  <p:embed/>
                </p:oleObj>
              </mc:Choice>
              <mc:Fallback>
                <p:oleObj name="Equation" r:id="rId4" imgW="2933640" imgH="380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name="Equation" r:id="rId6" imgW="5041800" imgH="571320" progId="Equation.3">
                  <p:embed/>
                </p:oleObj>
              </mc:Choice>
              <mc:Fallback>
                <p:oleObj name="Equation" r:id="rId6" imgW="504180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name="Equation" r:id="rId8" imgW="2095200" imgH="1104840" progId="Equation.3">
                  <p:embed/>
                </p:oleObj>
              </mc:Choice>
              <mc:Fallback>
                <p:oleObj name="Equation" r:id="rId8" imgW="2095200" imgH="11048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name="Equation" r:id="rId10" imgW="2933640" imgH="1104840" progId="Equation.DSMT4">
                  <p:embed/>
                </p:oleObj>
              </mc:Choice>
              <mc:Fallback>
                <p:oleObj name="Equation" r:id="rId10" imgW="2933640" imgH="11048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Consider </a:t>
            </a:r>
            <a:r>
              <a:rPr lang="en-US" altLang="en-US" sz="1800" b="1" kern="0" dirty="0">
                <a:latin typeface="+mn-lt"/>
              </a:rPr>
              <a:t>the simple two-component one-dimensional normal mixture.</a:t>
            </a:r>
          </a:p>
          <a:p>
            <a:pPr marL="165100" lvl="0" indent="-165100">
              <a:spcBef>
                <a:spcPts val="0"/>
              </a:spcBef>
              <a:spcAft>
                <a:spcPts val="1200"/>
              </a:spcAft>
              <a:buFontTx/>
              <a:buChar char="•"/>
              <a:defRPr/>
            </a:pPr>
            <a:r>
              <a:rPr lang="en-US" altLang="en-US" sz="1800" b="1" kern="0" dirty="0">
                <a:latin typeface="+mn-lt"/>
              </a:rPr>
              <a:t>Generate 25 samples sequentially assuming </a:t>
            </a:r>
            <a:r>
              <a:rPr lang="en-US" altLang="en-US" sz="1800" kern="0" dirty="0">
                <a:latin typeface="+mn-lt"/>
                <a:sym typeface="Symbol"/>
              </a:rPr>
              <a:t>μ</a:t>
            </a:r>
            <a:r>
              <a:rPr lang="en-US" altLang="en-US" sz="1800" kern="0" baseline="-25000" dirty="0">
                <a:latin typeface="+mn-lt"/>
              </a:rPr>
              <a:t>1</a:t>
            </a:r>
            <a:r>
              <a:rPr lang="en-US" altLang="en-US" sz="1800" kern="0" dirty="0">
                <a:latin typeface="+mn-lt"/>
              </a:rPr>
              <a:t> = -2 </a:t>
            </a:r>
            <a:r>
              <a:rPr lang="en-US" altLang="en-US" sz="1800" b="1" kern="0" dirty="0">
                <a:latin typeface="+mn-lt"/>
              </a:rPr>
              <a:t>and </a:t>
            </a:r>
            <a:r>
              <a:rPr lang="en-US" altLang="en-US" sz="1800" kern="0" dirty="0">
                <a:sym typeface="Symbol"/>
              </a:rPr>
              <a:t>μ </a:t>
            </a:r>
            <a:r>
              <a:rPr lang="en-US" altLang="en-US" sz="1800" kern="0" baseline="-25000" dirty="0">
                <a:latin typeface="+mn-lt"/>
              </a:rPr>
              <a:t>2</a:t>
            </a:r>
            <a:r>
              <a:rPr lang="en-US" altLang="en-US" sz="1800" kern="0" dirty="0">
                <a:latin typeface="+mn-lt"/>
              </a:rPr>
              <a:t> = 2</a:t>
            </a:r>
            <a:r>
              <a:rPr lang="en-US" altLang="en-US" sz="1800" b="1" kern="0" dirty="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kumimoji="0" lang="en-US" altLang="en-US" sz="1800" i="0" u="none" strike="noStrike" kern="0" cap="none" spc="0" normalizeH="0" noProof="0" dirty="0">
                <a:ln>
                  <a:noFill/>
                </a:ln>
                <a:solidFill>
                  <a:schemeClr val="tx1"/>
                </a:solidFill>
                <a:effectLst/>
                <a:uLnTx/>
                <a:uFillTx/>
                <a:latin typeface="+mn-lt"/>
                <a:ea typeface="+mn-ea"/>
                <a:cs typeface="+mn-cs"/>
              </a:rPr>
              <a:t> -2.130 and </a:t>
            </a:r>
            <a:r>
              <a:rPr lang="en-US" altLang="en-US" sz="1800" kern="0" dirty="0">
                <a:sym typeface="Symbol"/>
              </a:rPr>
              <a:t>μ</a:t>
            </a:r>
            <a:r>
              <a:rPr lang="en-US" altLang="en-US" sz="1800" kern="0" baseline="-25000" dirty="0"/>
              <a:t>2</a:t>
            </a:r>
            <a:r>
              <a:rPr lang="en-US" altLang="en-US" sz="1800" kern="0" dirty="0"/>
              <a:t> = </a:t>
            </a:r>
            <a:r>
              <a:rPr kumimoji="0" lang="en-US" altLang="en-US" sz="1800" i="0" u="none" strike="noStrike" kern="0" cap="none" spc="0" normalizeH="0" noProof="0" dirty="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lang="en-US" altLang="en-US" sz="1800" kern="0" dirty="0">
                <a:latin typeface="+mn-lt"/>
              </a:rPr>
              <a:t> 2.085 and </a:t>
            </a:r>
            <a:r>
              <a:rPr lang="en-US" altLang="en-US" sz="1800" kern="0" dirty="0">
                <a:sym typeface="Symbol"/>
              </a:rPr>
              <a:t>μ</a:t>
            </a:r>
            <a:r>
              <a:rPr lang="en-US" altLang="en-US" sz="1800" kern="0" baseline="-25000" dirty="0"/>
              <a:t>2</a:t>
            </a:r>
            <a:r>
              <a:rPr lang="en-US" altLang="en-US" sz="1800" kern="0" dirty="0"/>
              <a:t> =</a:t>
            </a:r>
            <a:r>
              <a:rPr lang="en-US" altLang="en-US" sz="1800" kern="0" dirty="0">
                <a:latin typeface="+mn-lt"/>
              </a:rPr>
              <a:t> -1.257.</a:t>
            </a:r>
            <a:endParaRPr kumimoji="0" lang="en-US" altLang="en-US" sz="1800" i="0" u="none" strike="noStrike" kern="0" cap="none"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All Parameters Unknown</a:t>
            </a: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a:t>If the means, covariances, and priors are all unknown, the ML principle yields singular</a:t>
            </a:r>
            <a:r>
              <a:rPr lang="en-US" altLang="en-US" sz="1800" b="1" dirty="0"/>
              <a:t> solutions.</a:t>
            </a:r>
          </a:p>
          <a:p>
            <a:pPr marL="165100" indent="-165100">
              <a:spcAft>
                <a:spcPts val="1200"/>
              </a:spcAft>
              <a:buFont typeface="Arial" pitchFamily="34" charset="0"/>
              <a:buChar char="•"/>
            </a:pPr>
            <a:r>
              <a:rPr lang="en-US" altLang="en-US" sz="1800" b="1" baseline="0" dirty="0"/>
              <a:t>If</a:t>
            </a:r>
            <a:r>
              <a:rPr lang="en-US" altLang="en-US" sz="1800" b="1" dirty="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name="Equation" r:id="rId2" imgW="2298600" imgH="571320" progId="Equation.3">
                  <p:embed/>
                </p:oleObj>
              </mc:Choice>
              <mc:Fallback>
                <p:oleObj name="Equation" r:id="rId2" imgW="229860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name="Equation" r:id="rId4" imgW="2082600" imgH="1104840" progId="Equation.3">
                  <p:embed/>
                </p:oleObj>
              </mc:Choice>
              <mc:Fallback>
                <p:oleObj name="Equation" r:id="rId4" imgW="2082600" imgH="1104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name="Equation" r:id="rId6" imgW="3555720" imgH="1104840" progId="Equation.3">
                  <p:embed/>
                </p:oleObj>
              </mc:Choice>
              <mc:Fallback>
                <p:oleObj name="Equation" r:id="rId6" imgW="3555720" imgH="11048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name="Equation" r:id="rId8" imgW="7708680" imgH="1143000" progId="Equation.DSMT4">
                  <p:embed/>
                </p:oleObj>
              </mc:Choice>
              <mc:Fallback>
                <p:oleObj name="Equation" r:id="rId8" imgW="7708680" imgH="1143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a:t>An approximate technique to determine the parameters of a mixture distribution is </a:t>
            </a:r>
            <a:r>
              <a:rPr lang="en-US" altLang="en-US" i="1" dirty="0"/>
              <a:t>k</a:t>
            </a:r>
            <a:r>
              <a:rPr lang="en-US" altLang="en-US" b="1" dirty="0"/>
              <a:t>-Means: </a:t>
            </a:r>
            <a:r>
              <a:rPr lang="en-US" altLang="en-US" i="1" dirty="0"/>
              <a:t>k</a:t>
            </a:r>
            <a:r>
              <a:rPr lang="en-US" altLang="en-US" b="1" dirty="0"/>
              <a:t> is the number of cluster centers, </a:t>
            </a:r>
            <a:r>
              <a:rPr lang="en-US" altLang="en-US" i="1" dirty="0"/>
              <a:t>c</a:t>
            </a:r>
            <a:r>
              <a:rPr lang="en-US" altLang="en-US" b="1" dirty="0"/>
              <a:t>, and “means” refers to the iterative process for finding the cluster centroids.</a:t>
            </a:r>
          </a:p>
          <a:p>
            <a:pPr marL="165100" indent="-165100">
              <a:lnSpc>
                <a:spcPct val="150000"/>
              </a:lnSpc>
              <a:spcBef>
                <a:spcPts val="0"/>
              </a:spcBef>
              <a:spcAft>
                <a:spcPts val="600"/>
              </a:spcAft>
            </a:pPr>
            <a:r>
              <a:rPr lang="en-US" altLang="en-US" b="1" dirty="0"/>
              <a:t>We observe that the probability,                  , is large when the squared </a:t>
            </a:r>
            <a:r>
              <a:rPr lang="en-US" altLang="en-US" b="1" dirty="0" err="1"/>
              <a:t>Mahalanobis</a:t>
            </a:r>
            <a:r>
              <a:rPr lang="en-US" altLang="en-US" b="1" dirty="0"/>
              <a:t> distance,                             , is small.</a:t>
            </a:r>
          </a:p>
          <a:p>
            <a:pPr marL="165100" indent="-165100">
              <a:lnSpc>
                <a:spcPct val="150000"/>
              </a:lnSpc>
              <a:spcBef>
                <a:spcPts val="0"/>
              </a:spcBef>
              <a:spcAft>
                <a:spcPts val="1200"/>
              </a:spcAft>
            </a:pPr>
            <a:r>
              <a:rPr lang="en-US" altLang="en-US" b="1" dirty="0"/>
              <a:t>Suppose we merely compute the squared Euclidean distance,            , find the mean     nearest to </a:t>
            </a:r>
            <a:r>
              <a:rPr lang="en-US" altLang="en-US" b="1" dirty="0" err="1"/>
              <a:t>x</a:t>
            </a:r>
            <a:r>
              <a:rPr lang="en-US" altLang="en-US" i="1" baseline="-25000" dirty="0" err="1"/>
              <a:t>k</a:t>
            </a:r>
            <a:r>
              <a:rPr lang="en-US" altLang="en-US" b="1" dirty="0"/>
              <a:t>, and approximate                   as:</a:t>
            </a:r>
          </a:p>
          <a:p>
            <a:pPr marL="165100" indent="-165100">
              <a:spcBef>
                <a:spcPts val="4800"/>
              </a:spcBef>
              <a:spcAft>
                <a:spcPts val="600"/>
              </a:spcAft>
            </a:pPr>
            <a:r>
              <a:rPr lang="en-US" altLang="en-US" b="1" dirty="0"/>
              <a:t>We can formally define the </a:t>
            </a:r>
            <a:r>
              <a:rPr lang="en-US" altLang="en-US" i="1" dirty="0"/>
              <a:t>k</a:t>
            </a:r>
            <a:r>
              <a:rPr lang="en-US" altLang="en-US" b="1" dirty="0"/>
              <a:t>-Means clustering algorithm:</a:t>
            </a:r>
          </a:p>
          <a:p>
            <a:pPr marL="344488" indent="-179388">
              <a:spcBef>
                <a:spcPts val="0"/>
              </a:spcBef>
              <a:spcAft>
                <a:spcPts val="300"/>
              </a:spcAft>
              <a:buFont typeface="Wingdings" pitchFamily="2" charset="2"/>
              <a:buChar char="§"/>
            </a:pPr>
            <a:r>
              <a:rPr lang="en-US" altLang="en-US" sz="1400" b="1" dirty="0"/>
              <a:t>Initialize: select the number of clusters, </a:t>
            </a:r>
            <a:r>
              <a:rPr lang="en-US" altLang="en-US" sz="1400" dirty="0"/>
              <a:t>c</a:t>
            </a:r>
            <a:r>
              <a:rPr lang="en-US" altLang="en-US" sz="1400" b="1" dirty="0"/>
              <a:t>, and seed the means, </a:t>
            </a:r>
            <a:r>
              <a:rPr lang="en-US" altLang="en-US" sz="1400" b="1" dirty="0">
                <a:sym typeface="Symbol"/>
              </a:rPr>
              <a:t>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p>
          <a:p>
            <a:pPr marL="344488" indent="-179388">
              <a:spcBef>
                <a:spcPts val="0"/>
              </a:spcBef>
              <a:spcAft>
                <a:spcPts val="300"/>
              </a:spcAft>
              <a:buFont typeface="Wingdings" pitchFamily="2" charset="2"/>
              <a:buChar char="§"/>
            </a:pPr>
            <a:r>
              <a:rPr lang="en-US" altLang="en-US" sz="1400" b="1" dirty="0">
                <a:sym typeface="Symbol"/>
              </a:rPr>
              <a:t>Iterate:</a:t>
            </a:r>
          </a:p>
          <a:p>
            <a:pPr marL="569913" indent="-225425">
              <a:spcBef>
                <a:spcPts val="0"/>
              </a:spcBef>
              <a:spcAft>
                <a:spcPts val="300"/>
              </a:spcAft>
              <a:buFont typeface="Courier New" pitchFamily="49" charset="0"/>
              <a:buChar char="o"/>
            </a:pPr>
            <a:r>
              <a:rPr lang="en-US" altLang="en-US" sz="1400" b="1" dirty="0">
                <a:sym typeface="Symbol"/>
              </a:rPr>
              <a:t>Classify </a:t>
            </a:r>
            <a:r>
              <a:rPr lang="en-US" altLang="en-US" sz="1400" i="1" dirty="0">
                <a:sym typeface="Symbol"/>
              </a:rPr>
              <a:t>n</a:t>
            </a:r>
            <a:r>
              <a:rPr lang="en-US" altLang="en-US" sz="1400" b="1" dirty="0">
                <a:sym typeface="Symbol"/>
              </a:rPr>
              <a:t> samples according to the nearest mean,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err="1">
                <a:sym typeface="Symbol"/>
              </a:rPr>
              <a:t>Recompute</a:t>
            </a:r>
            <a:r>
              <a:rPr lang="en-US" altLang="en-US" sz="1400" b="1" dirty="0">
                <a:sym typeface="Symbol"/>
              </a:rPr>
              <a:t> each mean using the </a:t>
            </a:r>
            <a:r>
              <a:rPr lang="en-US" altLang="en-US" sz="1400" b="1" dirty="0" err="1">
                <a:sym typeface="Symbol"/>
              </a:rPr>
              <a:t>n</a:t>
            </a:r>
            <a:r>
              <a:rPr lang="en-US" altLang="en-US" sz="1400" i="1" baseline="-25000" dirty="0" err="1">
                <a:sym typeface="Symbol"/>
              </a:rPr>
              <a:t>i</a:t>
            </a:r>
            <a:r>
              <a:rPr lang="en-US" altLang="en-US" sz="1400" b="1" dirty="0">
                <a:sym typeface="Symbol"/>
              </a:rPr>
              <a:t> samples assigned to cluster </a:t>
            </a:r>
            <a:r>
              <a:rPr lang="en-US" altLang="en-US" sz="1400" i="1" dirty="0" err="1">
                <a:sym typeface="Symbol"/>
              </a:rPr>
              <a:t>i</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a:sym typeface="Symbol"/>
              </a:rPr>
              <a:t>Until: no change in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344488" indent="-179388">
              <a:spcBef>
                <a:spcPts val="0"/>
              </a:spcBef>
              <a:spcAft>
                <a:spcPts val="1200"/>
              </a:spcAft>
              <a:buFont typeface="Wingdings" pitchFamily="2" charset="2"/>
              <a:buChar char="§"/>
            </a:pPr>
            <a:r>
              <a:rPr lang="en-US" altLang="en-US" sz="1400" b="1" dirty="0">
                <a:sym typeface="Symbol"/>
              </a:rPr>
              <a:t>Done: return 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endParaRPr lang="en-US" altLang="en-US" sz="1400" b="1" dirty="0"/>
          </a:p>
          <a:p>
            <a:pPr marL="165100" indent="-165100">
              <a:spcBef>
                <a:spcPts val="0"/>
              </a:spcBef>
              <a:spcAft>
                <a:spcPts val="1200"/>
              </a:spcAft>
            </a:pPr>
            <a:r>
              <a:rPr lang="en-US" altLang="en-US" b="1" dirty="0"/>
              <a:t>Later we will see this is one case of an iterative optimization algorithm. There are many ways to cluster, </a:t>
            </a:r>
            <a:r>
              <a:rPr lang="en-US" altLang="en-US" b="1" dirty="0" err="1"/>
              <a:t>recompute</a:t>
            </a:r>
            <a:r>
              <a:rPr lang="en-US" altLang="en-US" b="1" dirty="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K-Means Clustering</a:t>
            </a: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name="Equation" r:id="rId2" imgW="1143000" imgH="330120" progId="Equation.3">
                  <p:embed/>
                </p:oleObj>
              </mc:Choice>
              <mc:Fallback>
                <p:oleObj name="Equation" r:id="rId2" imgW="1143000" imgH="3301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name="Equation" r:id="rId4" imgW="1790640" imgH="355320" progId="Equation.3">
                  <p:embed/>
                </p:oleObj>
              </mc:Choice>
              <mc:Fallback>
                <p:oleObj name="Equation" r:id="rId4" imgW="1790640" imgH="355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name="Equation" r:id="rId6" imgW="749160" imgH="380880" progId="Equation.3">
                  <p:embed/>
                </p:oleObj>
              </mc:Choice>
              <mc:Fallback>
                <p:oleObj name="Equation" r:id="rId6" imgW="749160" imgH="380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name="Equation" r:id="rId8" imgW="291960" imgH="291960" progId="Equation.3">
                  <p:embed/>
                </p:oleObj>
              </mc:Choice>
              <mc:Fallback>
                <p:oleObj name="Equation" r:id="rId8" imgW="291960" imgH="291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extLst>
              <p:ext uri="{D42A27DB-BD31-4B8C-83A1-F6EECF244321}">
                <p14:modId xmlns:p14="http://schemas.microsoft.com/office/powerpoint/2010/main" val="1194533858"/>
              </p:ext>
            </p:extLst>
          </p:nvPr>
        </p:nvGraphicFramePr>
        <p:xfrm>
          <a:off x="4586142" y="2851097"/>
          <a:ext cx="1143000" cy="330200"/>
        </p:xfrm>
        <a:graphic>
          <a:graphicData uri="http://schemas.openxmlformats.org/presentationml/2006/ole">
            <mc:AlternateContent xmlns:mc="http://schemas.openxmlformats.org/markup-compatibility/2006">
              <mc:Choice xmlns:v="urn:schemas-microsoft-com:vml" Requires="v">
                <p:oleObj name="Equation" r:id="rId2" imgW="1143000" imgH="330120" progId="Equation.3">
                  <p:embed/>
                </p:oleObj>
              </mc:Choice>
              <mc:Fallback>
                <p:oleObj name="Equation" r:id="rId2" imgW="1143000" imgH="3301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6142" y="285109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name="Equation" r:id="rId10" imgW="2819160" imgH="647640" progId="Equation.DSMT4">
                  <p:embed/>
                </p:oleObj>
              </mc:Choice>
              <mc:Fallback>
                <p:oleObj name="Equation" r:id="rId10" imgW="2819160" imgH="647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7645</TotalTime>
  <Words>1223</Words>
  <Application>Microsoft Macintosh PowerPoint</Application>
  <PresentationFormat>Letter Paper (8.5x11 in)</PresentationFormat>
  <Paragraphs>83</Paragraphs>
  <Slides>11</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9" baseType="lpstr">
      <vt:lpstr>Arial</vt:lpstr>
      <vt:lpstr>Courier New</vt:lpstr>
      <vt:lpstr>Symbol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464</cp:revision>
  <dcterms:created xsi:type="dcterms:W3CDTF">2002-09-12T17:13:32Z</dcterms:created>
  <dcterms:modified xsi:type="dcterms:W3CDTF">2025-02-27T23:28:04Z</dcterms:modified>
</cp:coreProperties>
</file>