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2" r:id="rId1"/>
    <p:sldMasterId id="2147483694" r:id="rId2"/>
    <p:sldMasterId id="2147483696" r:id="rId3"/>
  </p:sldMasterIdLst>
  <p:notesMasterIdLst>
    <p:notesMasterId r:id="rId68"/>
  </p:notesMasterIdLst>
  <p:handoutMasterIdLst>
    <p:handoutMasterId r:id="rId69"/>
  </p:handoutMasterIdLst>
  <p:sldIdLst>
    <p:sldId id="356" r:id="rId4"/>
    <p:sldId id="423" r:id="rId5"/>
    <p:sldId id="420" r:id="rId6"/>
    <p:sldId id="425" r:id="rId7"/>
    <p:sldId id="426" r:id="rId8"/>
    <p:sldId id="427" r:id="rId9"/>
    <p:sldId id="428" r:id="rId10"/>
    <p:sldId id="515" r:id="rId11"/>
    <p:sldId id="516" r:id="rId12"/>
    <p:sldId id="517" r:id="rId13"/>
    <p:sldId id="518" r:id="rId14"/>
    <p:sldId id="519" r:id="rId15"/>
    <p:sldId id="520" r:id="rId16"/>
    <p:sldId id="521" r:id="rId17"/>
    <p:sldId id="522" r:id="rId18"/>
    <p:sldId id="523" r:id="rId19"/>
    <p:sldId id="524" r:id="rId20"/>
    <p:sldId id="525" r:id="rId21"/>
    <p:sldId id="526" r:id="rId22"/>
    <p:sldId id="429" r:id="rId23"/>
    <p:sldId id="507" r:id="rId24"/>
    <p:sldId id="510" r:id="rId25"/>
    <p:sldId id="511" r:id="rId26"/>
    <p:sldId id="512" r:id="rId27"/>
    <p:sldId id="513" r:id="rId28"/>
    <p:sldId id="514" r:id="rId29"/>
    <p:sldId id="527" r:id="rId30"/>
    <p:sldId id="528" r:id="rId31"/>
    <p:sldId id="529" r:id="rId32"/>
    <p:sldId id="530" r:id="rId33"/>
    <p:sldId id="531" r:id="rId34"/>
    <p:sldId id="532" r:id="rId35"/>
    <p:sldId id="533" r:id="rId36"/>
    <p:sldId id="534" r:id="rId37"/>
    <p:sldId id="535" r:id="rId38"/>
    <p:sldId id="536" r:id="rId39"/>
    <p:sldId id="537" r:id="rId40"/>
    <p:sldId id="538" r:id="rId41"/>
    <p:sldId id="539" r:id="rId42"/>
    <p:sldId id="540" r:id="rId43"/>
    <p:sldId id="541" r:id="rId44"/>
    <p:sldId id="542" r:id="rId45"/>
    <p:sldId id="543" r:id="rId46"/>
    <p:sldId id="544" r:id="rId47"/>
    <p:sldId id="545" r:id="rId48"/>
    <p:sldId id="546" r:id="rId49"/>
    <p:sldId id="547" r:id="rId50"/>
    <p:sldId id="548" r:id="rId51"/>
    <p:sldId id="549" r:id="rId52"/>
    <p:sldId id="550" r:id="rId53"/>
    <p:sldId id="551" r:id="rId54"/>
    <p:sldId id="552" r:id="rId55"/>
    <p:sldId id="553" r:id="rId56"/>
    <p:sldId id="554" r:id="rId57"/>
    <p:sldId id="555" r:id="rId58"/>
    <p:sldId id="556" r:id="rId59"/>
    <p:sldId id="557" r:id="rId60"/>
    <p:sldId id="558" r:id="rId61"/>
    <p:sldId id="559" r:id="rId62"/>
    <p:sldId id="560" r:id="rId63"/>
    <p:sldId id="561" r:id="rId64"/>
    <p:sldId id="562" r:id="rId65"/>
    <p:sldId id="563" r:id="rId66"/>
    <p:sldId id="564" r:id="rId67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8" autoAdjust="0"/>
    <p:restoredTop sz="95101" autoAdjust="0"/>
  </p:normalViewPr>
  <p:slideViewPr>
    <p:cSldViewPr snapToGrid="0">
      <p:cViewPr varScale="1">
        <p:scale>
          <a:sx n="128" d="100"/>
          <a:sy n="128" d="100"/>
        </p:scale>
        <p:origin x="1408" y="168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568" y="224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1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914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399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if they’re magnitude</a:t>
            </a:r>
            <a:r>
              <a:rPr lang="en-US" baseline="0" dirty="0"/>
              <a:t> &gt; 1, reduce them drastically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if they’re magnitude &lt; 1, much slower reductions for higher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0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596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250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222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569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 1 norm penalizes non-zero weights,</a:t>
            </a:r>
            <a:r>
              <a:rPr lang="en-US" baseline="0" dirty="0"/>
              <a:t> </a:t>
            </a:r>
            <a:r>
              <a:rPr lang="en-US" baseline="0" dirty="0" err="1"/>
              <a:t>e.g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148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382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</a:t>
            </a:r>
            <a:r>
              <a:rPr lang="en-US" baseline="0" dirty="0"/>
              <a:t> another way, </a:t>
            </a:r>
            <a:r>
              <a:rPr lang="en-US" dirty="0"/>
              <a:t>the right hand side says,</a:t>
            </a:r>
            <a:r>
              <a:rPr lang="en-US" baseline="0" dirty="0"/>
              <a:t> take the value of the function at x1, take the value of the function at x2 and then “linearly” average them based on t.  This represents a line segment between f(x1) and f(x2)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653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81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3/24/24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2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3/24/24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7639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3/24/24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22995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3/24/24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81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3/24/24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3/24/24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36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3/24/24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7615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3/24/24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69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3/24/24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0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3/24/24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641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3/24/24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2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A271A1-F6D6-438B-A432-4747EE7ECD40}" type="datetimeFigureOut">
              <a:rPr lang="en-US" smtClean="0">
                <a:solidFill>
                  <a:srgbClr val="775F55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3/24/24</a:t>
            </a:fld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C94032-CD4C-4C25-B0C2-CEC720522D92}" type="slidenum">
              <a:rPr lang="en-US" smtClean="0"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20389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cs.toronto.edu/~hinton/nntut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idsia.ch/NNcourse/" TargetMode="External"/><Relationship Id="rId5" Type="http://schemas.openxmlformats.org/officeDocument/2006/relationships/hyperlink" Target="http://www.autonlab.org/tutorials/neural.html" TargetMode="External"/><Relationship Id="rId4" Type="http://schemas.openxmlformats.org/officeDocument/2006/relationships/hyperlink" Target="http://www.rii.ricoh.com/~stork/DHSch6.pp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30.emf"/><Relationship Id="rId7" Type="http://schemas.openxmlformats.org/officeDocument/2006/relationships/image" Target="../media/image32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5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5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22.e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5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36.emf"/><Relationship Id="rId9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6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68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oleObject" Target="../embeddings/oleObject74.bin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47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e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5.bin"/><Relationship Id="rId10" Type="http://schemas.openxmlformats.org/officeDocument/2006/relationships/image" Target="../media/image46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4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7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5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82.bin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83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84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7" Type="http://schemas.openxmlformats.org/officeDocument/2006/relationships/image" Target="../media/image58.emf"/><Relationship Id="rId2" Type="http://schemas.openxmlformats.org/officeDocument/2006/relationships/oleObject" Target="../embeddings/oleObject85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57.emf"/><Relationship Id="rId4" Type="http://schemas.openxmlformats.org/officeDocument/2006/relationships/oleObject" Target="../embeddings/oleObject8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88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89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../embeddings/oleObject90.bin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oleObject" Target="../embeddings/oleObject91.bin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image" Target="../media/image62.emf"/><Relationship Id="rId7" Type="http://schemas.openxmlformats.org/officeDocument/2006/relationships/image" Target="../media/image57.emf"/><Relationship Id="rId2" Type="http://schemas.openxmlformats.org/officeDocument/2006/relationships/oleObject" Target="../embeddings/oleObject92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63.emf"/><Relationship Id="rId4" Type="http://schemas.openxmlformats.org/officeDocument/2006/relationships/oleObject" Target="../embeddings/oleObject93.bin"/><Relationship Id="rId9" Type="http://schemas.openxmlformats.org/officeDocument/2006/relationships/image" Target="../media/image64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oleObject" Target="../embeddings/oleObject96.bin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oleObject" Target="../embeddings/oleObject97.bin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e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67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image" Target="../media/image70.emf"/><Relationship Id="rId7" Type="http://schemas.openxmlformats.org/officeDocument/2006/relationships/image" Target="../media/image72.emf"/><Relationship Id="rId2" Type="http://schemas.openxmlformats.org/officeDocument/2006/relationships/oleObject" Target="../embeddings/oleObject101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71.emf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73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scikit-learn.org/stable/modules/sgd.html" TargetMode="Externa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25: Vanishing Gradients and Regularization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5790" y="1543988"/>
            <a:ext cx="1933732" cy="235037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6578" y="3954332"/>
            <a:ext cx="2762421" cy="210356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Backpropagation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Stopping Criteria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Overfitting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Regularization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>
                <a:solidFill>
                  <a:schemeClr val="accent2"/>
                </a:solidFill>
              </a:rPr>
              <a:t>Textbook (Sections 3.3, 5.3)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accent2"/>
                </a:solidFill>
                <a:hlinkClick r:id="rId4"/>
              </a:rPr>
              <a:t>DHS: Chapter 6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5"/>
              </a:rPr>
              <a:t>AM: Neural Network Tutorial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6"/>
              </a:rPr>
              <a:t>NSFC: Introduction to NNs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r>
              <a:rPr lang="en-US" sz="1800" b="1" dirty="0">
                <a:solidFill>
                  <a:schemeClr val="accent2"/>
                </a:solidFill>
                <a:latin typeface="+mn-lt"/>
                <a:hlinkClick r:id="rId7"/>
              </a:rPr>
              <a:t>GH: Short Courses</a:t>
            </a: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15900" progId="Equation.3">
                  <p:embed/>
                </p:oleObj>
              </mc:Choice>
              <mc:Fallback>
                <p:oleObj name="Equation" r:id="rId2" imgW="1485900" imgH="215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When is this large/small?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15900" progId="Equation.3">
                  <p:embed/>
                </p:oleObj>
              </mc:Choice>
              <mc:Fallback>
                <p:oleObj name="Equation" r:id="rId2" imgW="1485900" imgH="215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they’re the same sign, as the predicted gets larger there update gets smaller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they’re different, the more different they are, the bigger the update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836" y="4212146"/>
            <a:ext cx="4171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is this calculated 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Is this what we want to optimize?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457200" progId="Equation.3">
                  <p:embed/>
                </p:oleObj>
              </mc:Choice>
              <mc:Fallback>
                <p:oleObj name="Equation" r:id="rId2" imgW="1930400" imgH="4572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</a:t>
            </a:r>
          </a:p>
        </p:txBody>
      </p:sp>
      <p:sp>
        <p:nvSpPr>
          <p:cNvPr id="23" name="Freeform 22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59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30200" progId="Equation.3">
                  <p:embed/>
                </p:oleObj>
              </mc:Choice>
              <mc:Fallback>
                <p:oleObj name="Equation" r:id="rId2" imgW="16002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228600" progId="Equation.3">
                  <p:embed/>
                </p:oleObj>
              </mc:Choice>
              <mc:Fallback>
                <p:oleObj name="Equation" r:id="rId4" imgW="20955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228600" progId="Equation.3">
                  <p:embed/>
                </p:oleObj>
              </mc:Choice>
              <mc:Fallback>
                <p:oleObj name="Equation" r:id="rId6" imgW="9398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900" imgH="215900" progId="Equation.3">
                  <p:embed/>
                </p:oleObj>
              </mc:Choice>
              <mc:Fallback>
                <p:oleObj name="Equation" r:id="rId8" imgW="1485900" imgH="2159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Note: for gradient descent, we always update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750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</a:t>
            </a:r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457200" progId="Equation.3">
                  <p:embed/>
                </p:oleObj>
              </mc:Choice>
              <mc:Fallback>
                <p:oleObj name="Equation" r:id="rId2" imgW="1930400" imgH="4572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We’re calculating this on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training 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 still need to be careful about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overfitting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min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w,b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on the training set is generally NOT the min for the test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did we deal with this for the perceptron algorithm?</a:t>
            </a:r>
          </a:p>
        </p:txBody>
      </p:sp>
    </p:spTree>
    <p:extLst>
      <p:ext uri="{BB962C8B-B14F-4D97-AF65-F5344CB8AC3E}">
        <p14:creationId xmlns:p14="http://schemas.microsoft.com/office/powerpoint/2010/main" val="9121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revisited: regularization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3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regularizer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is an additional criteria to the loss function to make sure that we don’t </a:t>
            </a:r>
            <a:r>
              <a:rPr lang="en-US" dirty="0" err="1"/>
              <a:t>overfit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called a </a:t>
            </a:r>
            <a:r>
              <a:rPr lang="en-US" dirty="0" err="1"/>
              <a:t>regularizer</a:t>
            </a:r>
            <a:r>
              <a:rPr lang="en-US" dirty="0"/>
              <a:t> since it tries to keep the parameters more normal/regular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 bias on the model forces the learning to prefer certain types of weights over others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36675" y="5278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457200" progId="Equation.3">
                  <p:embed/>
                </p:oleObj>
              </mc:Choice>
              <mc:Fallback>
                <p:oleObj name="Equation" r:id="rId2" imgW="2616200" imgH="457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6675" y="5278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304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330200" progId="Equation.3">
                  <p:embed/>
                </p:oleObj>
              </mc:Choice>
              <mc:Fallback>
                <p:oleObj name="Equation" r:id="rId2" imgW="10414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334" y="3259666"/>
            <a:ext cx="56303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Should we allow all possible weights?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Any preferences?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makes for a “simpler” model for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1644734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" y="2878666"/>
            <a:ext cx="835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Generally, we don’t want huge weights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weights are large, a small change in a feature can result in a large change in the prediction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Also gives too much weight to any one feature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Might also prefer weights of 0 for features that aren’t useful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648" y="6154945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330200" progId="Equation.3">
                  <p:embed/>
                </p:oleObj>
              </mc:Choice>
              <mc:Fallback>
                <p:oleObj name="Equation" r:id="rId2" imgW="1041400" imgH="330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4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2909390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5786" y="3881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457200" progId="Equation.3">
                  <p:embed/>
                </p:oleObj>
              </mc:Choice>
              <mc:Fallback>
                <p:oleObj name="Equation" r:id="rId2" imgW="26162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5786" y="3881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0556" y="4148667"/>
            <a:ext cx="2167643" cy="4092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77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783667"/>
            <a:ext cx="48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What’s the difference between these?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200" imgH="406400" progId="Equation.3">
                  <p:embed/>
                </p:oleObj>
              </mc:Choice>
              <mc:Fallback>
                <p:oleObj name="Equation" r:id="rId2" imgW="965200" imgH="4064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squared weights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469900" progId="Equation.3">
                  <p:embed/>
                </p:oleObj>
              </mc:Choice>
              <mc:Fallback>
                <p:oleObj name="Equation" r:id="rId4" imgW="1143000" imgH="4699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7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accent2"/>
                </a:solidFill>
              </a:rPr>
              <a:t>Backpropagation</a:t>
            </a:r>
            <a:r>
              <a:rPr lang="en-US" b="1" dirty="0">
                <a:solidFill>
                  <a:schemeClr val="accent2"/>
                </a:solidFill>
              </a:rPr>
              <a:t> (Cont.)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b="35689"/>
          <a:stretch>
            <a:fillRect/>
          </a:stretch>
        </p:blipFill>
        <p:spPr>
          <a:xfrm>
            <a:off x="179811" y="757471"/>
            <a:ext cx="8768397" cy="514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9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562705"/>
            <a:ext cx="868838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Reviewed backpropagation and gradient descent.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Discussed the vanishing gradient problem.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Discussed overfitting.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Introduced the concept of regularization.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Introduced common approaches to regularization.</a:t>
            </a:r>
          </a:p>
        </p:txBody>
      </p:sp>
    </p:spTree>
    <p:extLst>
      <p:ext uri="{BB962C8B-B14F-4D97-AF65-F5344CB8AC3E}">
        <p14:creationId xmlns:p14="http://schemas.microsoft.com/office/powerpoint/2010/main" val="2158438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451 – Fall 2013</a:t>
            </a:r>
          </a:p>
        </p:txBody>
      </p:sp>
    </p:spTree>
    <p:extLst>
      <p:ext uri="{BB962C8B-B14F-4D97-AF65-F5344CB8AC3E}">
        <p14:creationId xmlns:p14="http://schemas.microsoft.com/office/powerpoint/2010/main" val="549477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52675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2675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38313" y="5443538"/>
          <a:ext cx="3906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17700" imgH="457200" progId="Equation.3">
                  <p:embed/>
                </p:oleObj>
              </mc:Choice>
              <mc:Fallback>
                <p:oleObj name="Equation" r:id="rId5" imgW="1917700" imgH="457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8313" y="5443538"/>
                        <a:ext cx="3906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Find w and b that minimize the 0/1 loss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1400" imgH="330200" progId="Equation.3">
                  <p:embed/>
                </p:oleObj>
              </mc:Choice>
              <mc:Fallback>
                <p:oleObj name="Equation" r:id="rId7" imgW="1041400" imgH="330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6183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08442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8442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25613" y="5443538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30400" imgH="457200" progId="Equation.3">
                  <p:embed/>
                </p:oleObj>
              </mc:Choice>
              <mc:Fallback>
                <p:oleObj name="Equation" r:id="rId5" imgW="1930400" imgH="457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5613" y="5443538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Find w and b that minimize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surrogate loss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9438" y="3795713"/>
            <a:ext cx="310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use a convex surrogate loss function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1400" imgH="330200" progId="Equation.3">
                  <p:embed/>
                </p:oleObj>
              </mc:Choice>
              <mc:Fallback>
                <p:oleObj name="Equation" r:id="rId7" imgW="1041400" imgH="3302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940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minimum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70" y="2197100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5102678"/>
            <a:ext cx="8071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You’re blindfolded, but you can see out of the bottom of the blindfold to the ground right by your feet.  I drop you off somewhere and tell you that you’re in a convex shaped valley and escape is at the bottom/minimum.  How do you get out?</a:t>
            </a:r>
          </a:p>
        </p:txBody>
      </p:sp>
    </p:spTree>
    <p:extLst>
      <p:ext uri="{BB962C8B-B14F-4D97-AF65-F5344CB8AC3E}">
        <p14:creationId xmlns:p14="http://schemas.microsoft.com/office/powerpoint/2010/main" val="1626476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00288" y="3924300"/>
          <a:ext cx="29860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800" imgH="444500" progId="Equation.3">
                  <p:embed/>
                </p:oleObj>
              </mc:Choice>
              <mc:Fallback>
                <p:oleObj name="Equation" r:id="rId2" imgW="1447800" imgH="4445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3924300"/>
                        <a:ext cx="29860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907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err="1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60625" y="1831975"/>
          <a:ext cx="34940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500" imgH="469900" progId="Equation.3">
                  <p:embed/>
                </p:oleObj>
              </mc:Choice>
              <mc:Fallback>
                <p:oleObj name="Equation" r:id="rId2" imgW="1714500" imgH="469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60625" y="1831975"/>
                        <a:ext cx="3494088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95375" y="1882775"/>
          <a:ext cx="11382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800" imgH="444500" progId="Equation.3">
                  <p:embed/>
                </p:oleObj>
              </mc:Choice>
              <mc:Fallback>
                <p:oleObj name="Equation" r:id="rId4" imgW="558800" imgH="4445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5375" y="1882775"/>
                        <a:ext cx="1138238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60625" y="2998788"/>
          <a:ext cx="52292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65400" imgH="469900" progId="Equation.3">
                  <p:embed/>
                </p:oleObj>
              </mc:Choice>
              <mc:Fallback>
                <p:oleObj name="Equation" r:id="rId6" imgW="2565400" imgH="469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60625" y="2998788"/>
                        <a:ext cx="52292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60625" y="4178300"/>
          <a:ext cx="36512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90700" imgH="457200" progId="Equation.3">
                  <p:embed/>
                </p:oleObj>
              </mc:Choice>
              <mc:Fallback>
                <p:oleObj name="Equation" r:id="rId8" imgW="17907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60625" y="4178300"/>
                        <a:ext cx="36512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626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41525" y="4194175"/>
          <a:ext cx="4689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300" imgH="457200" progId="Equation.3">
                  <p:embed/>
                </p:oleObj>
              </mc:Choice>
              <mc:Fallback>
                <p:oleObj name="Equation" r:id="rId2" imgW="2273300" imgH="457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194175"/>
                        <a:ext cx="46894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1667" y="5658556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is this doing?</a:t>
            </a:r>
          </a:p>
        </p:txBody>
      </p:sp>
    </p:spTree>
    <p:extLst>
      <p:ext uri="{BB962C8B-B14F-4D97-AF65-F5344CB8AC3E}">
        <p14:creationId xmlns:p14="http://schemas.microsoft.com/office/powerpoint/2010/main" val="1548773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30200" progId="Equation.3">
                  <p:embed/>
                </p:oleObj>
              </mc:Choice>
              <mc:Fallback>
                <p:oleObj name="Equation" r:id="rId2" imgW="16002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228600" progId="Equation.3">
                  <p:embed/>
                </p:oleObj>
              </mc:Choice>
              <mc:Fallback>
                <p:oleObj name="Equation" r:id="rId4" imgW="20955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228600" progId="Equation.3">
                  <p:embed/>
                </p:oleObj>
              </mc:Choice>
              <mc:Fallback>
                <p:oleObj name="Equation" r:id="rId6" imgW="9398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900" imgH="215900" progId="Equation.3">
                  <p:embed/>
                </p:oleObj>
              </mc:Choice>
              <mc:Fallback>
                <p:oleObj name="Equation" r:id="rId8" imgW="1485900" imgH="2159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1484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15900" progId="Equation.3">
                  <p:embed/>
                </p:oleObj>
              </mc:Choice>
              <mc:Fallback>
                <p:oleObj name="Equation" r:id="rId2" imgW="1485900" imgH="215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When is this large/small?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08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</a:t>
            </a:r>
            <a:r>
              <a:rPr lang="en-US" b="1" dirty="0" err="1">
                <a:solidFill>
                  <a:schemeClr val="accent2"/>
                </a:solidFill>
              </a:rPr>
              <a:t>Feedforward</a:t>
            </a:r>
            <a:r>
              <a:rPr lang="en-US" b="1" dirty="0">
                <a:solidFill>
                  <a:schemeClr val="accent2"/>
                </a:solidFill>
              </a:rPr>
              <a:t>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4"/>
              <p:cNvSpPr>
                <a:spLocks noChangeArrowheads="1"/>
              </p:cNvSpPr>
              <p:nvPr/>
            </p:nvSpPr>
            <p:spPr bwMode="auto">
              <a:xfrm>
                <a:off x="227013" y="589937"/>
                <a:ext cx="8488362" cy="7579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800" b="1" dirty="0"/>
                  <a:t> output units:</a:t>
                </a:r>
              </a:p>
              <a:p>
                <a:pPr marL="2381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≝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800" dirty="0"/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Hidden units enable us to express more complicated nonlinear functions and thus extend the classification.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The activation function does not have to be a sign function, it is often required to be continuous and differentiable.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We can allow the activation in the output layer to be different from the activation function in the hidden layer or have different activation for each individual unit.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We assume for now that all activation functions to be identical.</a:t>
                </a:r>
              </a:p>
              <a:p>
                <a:pPr marL="165100" indent="-165100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Can every decision be implemented by a three-layer network?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Yes (A. Kolmogorov): “Any continuous function from input to output can be implemented in a three-layer net, given sufficient number of hidden units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,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proper nonlinearities, weights, and properly chosen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.”</a:t>
                </a:r>
              </a:p>
              <a:p>
                <a:pPr marL="238125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e>
                                </m:d>
                              </m:e>
                            </m:nary>
                          </m:e>
                          <m:e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≥2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</a:endParaRPr>
              </a:p>
              <a:p>
                <a:pPr marL="165100" indent="-165100">
                  <a:lnSpc>
                    <a:spcPct val="90000"/>
                  </a:lnSpc>
                  <a:spcBef>
                    <a:spcPts val="7200"/>
                  </a:spcBef>
                  <a:spcAft>
                    <a:spcPts val="6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for properly chosen functions </a:t>
                </a:r>
                <a:r>
                  <a:rPr lang="en-US" sz="1800" b="1" i="1" dirty="0" err="1">
                    <a:solidFill>
                      <a:schemeClr val="bg1"/>
                    </a:solidFill>
                    <a:sym typeface="Symbol" pitchFamily="18" charset="2"/>
                  </a:rPr>
                  <a:t>δ</a:t>
                </a:r>
                <a:r>
                  <a:rPr lang="en-US" sz="1800" b="1" i="1" baseline="-25000" dirty="0" err="1">
                    <a:solidFill>
                      <a:schemeClr val="bg1"/>
                    </a:solidFill>
                    <a:sym typeface="Symbol" pitchFamily="18" charset="2"/>
                  </a:rPr>
                  <a:t>j</a:t>
                </a:r>
                <a:r>
                  <a:rPr lang="en-US" sz="1800" b="1" baseline="-250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and </a:t>
                </a:r>
                <a:r>
                  <a:rPr lang="en-US" sz="1800" b="1" i="1" dirty="0">
                    <a:solidFill>
                      <a:schemeClr val="bg1"/>
                    </a:solidFill>
                    <a:sym typeface="Symbol" pitchFamily="18" charset="2"/>
                  </a:rPr>
                  <a:t>β</a:t>
                </a:r>
                <a:r>
                  <a:rPr lang="en-US" sz="1800" b="1" i="1" baseline="-25000" dirty="0" err="1">
                    <a:solidFill>
                      <a:schemeClr val="bg1"/>
                    </a:solidFill>
                    <a:sym typeface="Symbol" pitchFamily="18" charset="2"/>
                  </a:rPr>
                  <a:t>ij</a:t>
                </a:r>
                <a:endParaRPr lang="en-US" sz="1800" b="1" i="1" baseline="-25000" dirty="0">
                  <a:solidFill>
                    <a:schemeClr val="bg1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800"/>
                  </a:spcAft>
                  <a:buFont typeface="Arial" pitchFamily="34" charset="0"/>
                  <a:buChar char="•"/>
                </a:pPr>
                <a:endParaRPr lang="en-US" sz="1800" b="1" dirty="0"/>
              </a:p>
            </p:txBody>
          </p:sp>
        </mc:Choice>
        <mc:Fallback xmlns="">
          <p:sp>
            <p:nvSpPr>
              <p:cNvPr id="9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3" y="589937"/>
                <a:ext cx="8488362" cy="7579383"/>
              </a:xfrm>
              <a:prstGeom prst="rect">
                <a:avLst/>
              </a:prstGeom>
              <a:blipFill>
                <a:blip r:embed="rId3"/>
                <a:stretch>
                  <a:fillRect l="-1493" t="-6355" r="-134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491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15900" progId="Equation.3">
                  <p:embed/>
                </p:oleObj>
              </mc:Choice>
              <mc:Fallback>
                <p:oleObj name="Equation" r:id="rId2" imgW="1485900" imgH="215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they’re the same sign, as the predicted gets larger there update gets smaller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they’re different, the more different they are, the bigger the update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6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836" y="4212146"/>
            <a:ext cx="4171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is this calculated 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Is this what we want to optimize?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457200" progId="Equation.3">
                  <p:embed/>
                </p:oleObj>
              </mc:Choice>
              <mc:Fallback>
                <p:oleObj name="Equation" r:id="rId2" imgW="1930400" imgH="4572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</a:t>
            </a:r>
          </a:p>
        </p:txBody>
      </p:sp>
      <p:sp>
        <p:nvSpPr>
          <p:cNvPr id="23" name="Freeform 22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602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30200" progId="Equation.3">
                  <p:embed/>
                </p:oleObj>
              </mc:Choice>
              <mc:Fallback>
                <p:oleObj name="Equation" r:id="rId2" imgW="16002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228600" progId="Equation.3">
                  <p:embed/>
                </p:oleObj>
              </mc:Choice>
              <mc:Fallback>
                <p:oleObj name="Equation" r:id="rId4" imgW="20955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228600" progId="Equation.3">
                  <p:embed/>
                </p:oleObj>
              </mc:Choice>
              <mc:Fallback>
                <p:oleObj name="Equation" r:id="rId6" imgW="9398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900" imgH="215900" progId="Equation.3">
                  <p:embed/>
                </p:oleObj>
              </mc:Choice>
              <mc:Fallback>
                <p:oleObj name="Equation" r:id="rId8" imgW="1485900" imgH="2159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Note: for gradient descent, we always update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292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</a:t>
            </a:r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457200" progId="Equation.3">
                  <p:embed/>
                </p:oleObj>
              </mc:Choice>
              <mc:Fallback>
                <p:oleObj name="Equation" r:id="rId2" imgW="1930400" imgH="4572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We’re calculating this on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training 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 still need to be careful about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overfitting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min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w,b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on the training set is generally NOT the min for the test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did we deal with this for the perceptron algorithm?</a:t>
            </a:r>
          </a:p>
        </p:txBody>
      </p:sp>
    </p:spTree>
    <p:extLst>
      <p:ext uri="{BB962C8B-B14F-4D97-AF65-F5344CB8AC3E}">
        <p14:creationId xmlns:p14="http://schemas.microsoft.com/office/powerpoint/2010/main" val="284131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revisited: regularization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3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regularizer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is an additional criteria to the loss function to make sure that we don’t </a:t>
            </a:r>
            <a:r>
              <a:rPr lang="en-US" dirty="0" err="1"/>
              <a:t>overfit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called a </a:t>
            </a:r>
            <a:r>
              <a:rPr lang="en-US" dirty="0" err="1"/>
              <a:t>regularizer</a:t>
            </a:r>
            <a:r>
              <a:rPr lang="en-US" dirty="0"/>
              <a:t> since it tries to keep the parameters more normal/regular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 bias on the model forces the learning to prefer certain types of weights over others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36675" y="5278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457200" progId="Equation.3">
                  <p:embed/>
                </p:oleObj>
              </mc:Choice>
              <mc:Fallback>
                <p:oleObj name="Equation" r:id="rId2" imgW="2616200" imgH="457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6675" y="5278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708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330200" progId="Equation.3">
                  <p:embed/>
                </p:oleObj>
              </mc:Choice>
              <mc:Fallback>
                <p:oleObj name="Equation" r:id="rId2" imgW="10414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334" y="3259666"/>
            <a:ext cx="56303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Should we allow all possible weights?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Any preferences?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makes for a “simpler” model for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30074632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" y="2878666"/>
            <a:ext cx="835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Generally, we don’t want huge weights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weights are large, a small change in a feature can result in a large change in the prediction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Also gives too much weight to any one feature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Might also prefer weights of 0 for features that aren’t useful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648" y="6154945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330200" progId="Equation.3">
                  <p:embed/>
                </p:oleObj>
              </mc:Choice>
              <mc:Fallback>
                <p:oleObj name="Equation" r:id="rId2" imgW="1041400" imgH="330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662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2909390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5786" y="3881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457200" progId="Equation.3">
                  <p:embed/>
                </p:oleObj>
              </mc:Choice>
              <mc:Fallback>
                <p:oleObj name="Equation" r:id="rId2" imgW="26162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5786" y="3881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0556" y="4148667"/>
            <a:ext cx="2167643" cy="4092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9479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783667"/>
            <a:ext cx="48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What’s the difference between these?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200" imgH="406400" progId="Equation.3">
                  <p:embed/>
                </p:oleObj>
              </mc:Choice>
              <mc:Fallback>
                <p:oleObj name="Equation" r:id="rId2" imgW="965200" imgH="4064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squared weights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469900" progId="Equation.3">
                  <p:embed/>
                </p:oleObj>
              </mc:Choice>
              <mc:Fallback>
                <p:oleObj name="Equation" r:id="rId4" imgW="1143000" imgH="4699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65082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0648" y="5014499"/>
            <a:ext cx="5894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Squared weights penalizes large values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weights will penalize small values more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squared weights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200" imgH="406400" progId="Equation.3">
                  <p:embed/>
                </p:oleObj>
              </mc:Choice>
              <mc:Fallback>
                <p:oleObj name="Equation" r:id="rId2" imgW="965200" imgH="4064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469900" progId="Equation.3">
                  <p:embed/>
                </p:oleObj>
              </mc:Choice>
              <mc:Fallback>
                <p:oleObj name="Equation" r:id="rId4" imgW="1143000" imgH="4699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84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Network Learning (Cont.)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8125" y="685800"/>
            <a:ext cx="8448675" cy="5969833"/>
          </a:xfrm>
          <a:prstGeom prst="rect">
            <a:avLst/>
          </a:prstGeom>
        </p:spPr>
        <p:txBody>
          <a:bodyPr lIns="0" tIns="0" rIns="0" bIns="0"/>
          <a:lstStyle/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180455" y="674558"/>
                <a:ext cx="8613775" cy="6133476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1" indent="-165100"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𝑛𝑒𝑡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800" b="0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65100" lvl="1" indent="-165100"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Therefore, the weight update (or learning rule) for the hidden-to-output weights is: 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Δ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𝑤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𝑘𝑗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𝜂𝛿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𝜂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𝑡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– 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𝑧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’(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𝑛𝑒𝑡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65100" lvl="1" indent="-165100" algn="ctr">
                  <a:buFont typeface="Arial" pitchFamily="34" charset="0"/>
                  <a:buChar char="•"/>
                </a:pPr>
                <a:endParaRPr lang="en-US" sz="1800" b="1" i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65100" lvl="1" indent="-165100"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error on the input-to-hidden units is: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65100" lvl="1" indent="-165100">
                  <a:spcBef>
                    <a:spcPts val="3600"/>
                  </a:spcBef>
                  <a:buFont typeface="Arial" pitchFamily="34" charset="0"/>
                  <a:buChar char="•"/>
                </a:pPr>
                <a:r>
                  <a:rPr lang="en-US" sz="1800" b="1" dirty="0"/>
                  <a:t>The first term is given by:</a:t>
                </a:r>
              </a:p>
              <a:p>
                <a:pPr marL="165100" lvl="1" indent="-165100">
                  <a:spcBef>
                    <a:spcPts val="8400"/>
                  </a:spcBef>
                  <a:buFont typeface="Arial" pitchFamily="34" charset="0"/>
                  <a:buChar char="•"/>
                </a:pPr>
                <a:r>
                  <a:rPr lang="en-US" sz="1800" b="1" dirty="0"/>
                  <a:t>We define the sensitivity for a hidden unit:</a:t>
                </a:r>
              </a:p>
              <a:p>
                <a:pPr marL="165100" lvl="1" indent="-165100">
                  <a:spcBef>
                    <a:spcPts val="1800"/>
                  </a:spcBef>
                </a:pPr>
                <a:r>
                  <a:rPr lang="en-US" sz="1800" b="1" dirty="0"/>
                  <a:t>	which demonstrates that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“the sensitivity at a hidden unit is simply the sum of the individual sensitivities at the output units weighted by the hidden-to-output weights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𝑘𝑗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all </a:t>
                </a:r>
                <a:r>
                  <a:rPr lang="en-US" sz="1800" b="1" dirty="0" err="1">
                    <a:solidFill>
                      <a:schemeClr val="bg1"/>
                    </a:solidFill>
                  </a:rPr>
                  <a:t>multipled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’(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𝑛𝑒𝑡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.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”</a:t>
                </a:r>
              </a:p>
              <a:p>
                <a:pPr marL="165100" lvl="1" indent="-165100">
                  <a:spcBef>
                    <a:spcPts val="1800"/>
                  </a:spcBef>
                  <a:buFont typeface="Arial" pitchFamily="34" charset="0"/>
                  <a:buChar char="•"/>
                </a:pPr>
                <a:r>
                  <a:rPr lang="en-US" sz="1800" b="1" dirty="0"/>
                  <a:t>The learning rule for the</a:t>
                </a:r>
                <a:br>
                  <a:rPr lang="en-US" sz="1800" b="1" dirty="0"/>
                </a:br>
                <a:r>
                  <a:rPr lang="en-US" sz="1800" b="1" dirty="0"/>
                  <a:t>input-to-hidden weights is:</a:t>
                </a:r>
              </a:p>
              <a:p>
                <a:pPr marL="165100" lvl="1" indent="-165100">
                  <a:spcBef>
                    <a:spcPts val="3600"/>
                  </a:spcBef>
                  <a:buFont typeface="Arial" pitchFamily="34" charset="0"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65100" lvl="1" indent="-165100">
                  <a:buFont typeface="Arial" pitchFamily="34" charset="0"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55" y="674558"/>
                <a:ext cx="8613775" cy="6133476"/>
              </a:xfrm>
              <a:prstGeom prst="rect">
                <a:avLst/>
              </a:prstGeom>
              <a:blipFill>
                <a:blip r:embed="rId3"/>
                <a:stretch>
                  <a:fillRect l="-1620" t="-207" r="-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8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969600"/>
              </p:ext>
            </p:extLst>
          </p:nvPr>
        </p:nvGraphicFramePr>
        <p:xfrm>
          <a:off x="3269996" y="2749890"/>
          <a:ext cx="5256213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57800" imgH="1358640" progId="Equation.3">
                  <p:embed/>
                </p:oleObj>
              </mc:Choice>
              <mc:Fallback>
                <p:oleObj name="Equation" r:id="rId4" imgW="5257800" imgH="1358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996" y="2749890"/>
                        <a:ext cx="5256213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494689"/>
              </p:ext>
            </p:extLst>
          </p:nvPr>
        </p:nvGraphicFramePr>
        <p:xfrm>
          <a:off x="5055447" y="4110378"/>
          <a:ext cx="19716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81080" imgH="571320" progId="Equation.3">
                  <p:embed/>
                </p:oleObj>
              </mc:Choice>
              <mc:Fallback>
                <p:oleObj name="Equation" r:id="rId6" imgW="198108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5447" y="4110378"/>
                        <a:ext cx="1971675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711943"/>
              </p:ext>
            </p:extLst>
          </p:nvPr>
        </p:nvGraphicFramePr>
        <p:xfrm>
          <a:off x="3510342" y="5936497"/>
          <a:ext cx="36195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25600" imgH="634680" progId="Equation.DSMT4">
                  <p:embed/>
                </p:oleObj>
              </mc:Choice>
              <mc:Fallback>
                <p:oleObj name="Equation" r:id="rId8" imgW="32256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0342" y="5936497"/>
                        <a:ext cx="36195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4985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01" y="2029444"/>
            <a:ext cx="3557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weights (1-norm)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052263"/>
            <a:ext cx="402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squared weights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(2-norm)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6113" y="5105078"/>
            <a:ext cx="105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p-norm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179763" y="479583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469900" progId="Equation.3">
                  <p:embed/>
                </p:oleObj>
              </mc:Choice>
              <mc:Fallback>
                <p:oleObj name="Equation" r:id="rId2" imgW="1549400" imgH="4699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79763" y="479583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12480" y="5934075"/>
            <a:ext cx="6802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Smaller values of p (p &lt; 2) encourage sparser vectors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Larger values of p discourage large weights more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53758" y="4487334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200" imgH="406400" progId="Equation.3">
                  <p:embed/>
                </p:oleObj>
              </mc:Choice>
              <mc:Fallback>
                <p:oleObj name="Equation" r:id="rId4" imgW="965200" imgH="4064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469900" progId="Equation.3">
                  <p:embed/>
                </p:oleObj>
              </mc:Choice>
              <mc:Fallback>
                <p:oleObj name="Equation" r:id="rId6" imgW="1143000" imgH="4699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993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visualized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19993" y="1706222"/>
            <a:ext cx="4628444" cy="2794001"/>
            <a:chOff x="176389" y="1876777"/>
            <a:chExt cx="4628444" cy="2794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43865"/>
            <a:stretch/>
          </p:blipFill>
          <p:spPr>
            <a:xfrm>
              <a:off x="176389" y="1876777"/>
              <a:ext cx="4600222" cy="25823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36222" y="4078111"/>
              <a:ext cx="4268611" cy="5926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50333" y="4064000"/>
              <a:ext cx="410633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15671" y="2084400"/>
            <a:ext cx="1717322" cy="178082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330" y="289155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9782" y="396033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3889" y="2691501"/>
            <a:ext cx="280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lines indicate penalty =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15671" y="4997836"/>
            <a:ext cx="328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For example, if w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= 0.5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164581" y="4362221"/>
          <a:ext cx="153811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027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visualized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9" y="1876777"/>
            <a:ext cx="4600222" cy="4600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0" y="2074333"/>
            <a:ext cx="3686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all p-norms penalize larger weights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 &lt; 2 tends to create sparse (i.e. lots of 0 weights)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 &gt; 2 tends to like similar weights</a:t>
            </a:r>
          </a:p>
        </p:txBody>
      </p:sp>
    </p:spTree>
    <p:extLst>
      <p:ext uri="{BB962C8B-B14F-4D97-AF65-F5344CB8AC3E}">
        <p14:creationId xmlns:p14="http://schemas.microsoft.com/office/powerpoint/2010/main" val="14448860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78013" y="3795713"/>
          <a:ext cx="3779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54200" imgH="457200" progId="Equation.3">
                  <p:embed/>
                </p:oleObj>
              </mc:Choice>
              <mc:Fallback>
                <p:oleObj name="Equation" r:id="rId5" imgW="18542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8013" y="3795713"/>
                        <a:ext cx="3779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33538" y="5443538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51100" imgH="457200" progId="Equation.3">
                  <p:embed/>
                </p:oleObj>
              </mc:Choice>
              <mc:Fallback>
                <p:oleObj name="Equation" r:id="rId7" imgW="2451100" imgH="457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33538" y="5443538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Find w and b that minimize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7979" y="1740718"/>
            <a:ext cx="563033" cy="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78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with a </a:t>
            </a:r>
            <a:r>
              <a:rPr lang="en-US" dirty="0" err="1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1100" imgH="457200" progId="Equation.3">
                  <p:embed/>
                </p:oleObj>
              </mc:Choice>
              <mc:Fallback>
                <p:oleObj name="Equation" r:id="rId2" imgW="2451100" imgH="457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 know how to solve convex minimization problems using gradient descent: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we can ensure that the loss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convex then we could still use gradient descent: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45195"/>
            <a:ext cx="409223" cy="3434952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0777" y="5953172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make convex</a:t>
            </a:r>
          </a:p>
        </p:txBody>
      </p:sp>
    </p:spTree>
    <p:extLst>
      <p:ext uri="{BB962C8B-B14F-4D97-AF65-F5344CB8AC3E}">
        <p14:creationId xmlns:p14="http://schemas.microsoft.com/office/powerpoint/2010/main" val="21384740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 revisited</a:t>
            </a:r>
          </a:p>
        </p:txBody>
      </p:sp>
      <p:sp>
        <p:nvSpPr>
          <p:cNvPr id="4" name="Freeform 3"/>
          <p:cNvSpPr/>
          <p:nvPr/>
        </p:nvSpPr>
        <p:spPr>
          <a:xfrm>
            <a:off x="612648" y="2144888"/>
            <a:ext cx="1730525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3285" y="2695222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33574" y="3256844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>
            <a:stCxn id="6" idx="5"/>
            <a:endCxn id="7" idx="1"/>
          </p:cNvCxnSpPr>
          <p:nvPr/>
        </p:nvCxnSpPr>
        <p:spPr>
          <a:xfrm>
            <a:off x="917597" y="2779534"/>
            <a:ext cx="830443" cy="49177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5556" y="4106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5937" y="2440313"/>
            <a:ext cx="6110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One definition: The line segment between any two points on the function is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above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function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556" y="3921667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Mathematically,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convex if for all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, 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256618" y="4475665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09900" imgH="203200" progId="Equation.3">
                  <p:embed/>
                </p:oleObj>
              </mc:Choice>
              <mc:Fallback>
                <p:oleObj name="Equation" r:id="rId3" imgW="3009900" imgH="2032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6618" y="4475665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2873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value of the function at some point between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and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0051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value at some point on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line segment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between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and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469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convex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Claim: If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 are convex functions then so is the function z=</a:t>
            </a:r>
            <a:r>
              <a:rPr lang="en-US" i="1" dirty="0" err="1"/>
              <a:t>f+g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44709" y="5423388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09900" imgH="203200" progId="Equation.3">
                  <p:embed/>
                </p:oleObj>
              </mc:Choice>
              <mc:Fallback>
                <p:oleObj name="Equation" r:id="rId2" imgW="3009900" imgH="203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44709" y="5423388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7759" y="4961723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Mathematically,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convex if for all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, 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265" y="3096778"/>
            <a:ext cx="1064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Prove: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91872" y="3659162"/>
          <a:ext cx="69215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46400" imgH="203200" progId="Equation.3">
                  <p:embed/>
                </p:oleObj>
              </mc:Choice>
              <mc:Fallback>
                <p:oleObj name="Equation" r:id="rId4" imgW="2946400" imgH="203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872" y="3659162"/>
                        <a:ext cx="6921500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12648" y="4741333"/>
            <a:ext cx="778346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6155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convex functions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05557" y="2052812"/>
          <a:ext cx="73088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11500" imgH="203200" progId="Equation.3">
                  <p:embed/>
                </p:oleObj>
              </mc:Choice>
              <mc:Fallback>
                <p:oleObj name="Equation" r:id="rId3" imgW="3111500" imgH="203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5557" y="2052812"/>
                        <a:ext cx="7308850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10445" y="2705981"/>
          <a:ext cx="85931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57600" imgH="203200" progId="Equation.3">
                  <p:embed/>
                </p:oleObj>
              </mc:Choice>
              <mc:Fallback>
                <p:oleObj name="Equation" r:id="rId5" imgW="3657600" imgH="203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0445" y="2705981"/>
                        <a:ext cx="8593138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39747" y="3223330"/>
          <a:ext cx="59674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40000" imgH="203200" progId="Equation.3">
                  <p:embed/>
                </p:oleObj>
              </mc:Choice>
              <mc:Fallback>
                <p:oleObj name="Equation" r:id="rId7" imgW="2540000" imgH="2032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39747" y="3223330"/>
                        <a:ext cx="5967412" cy="477838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8669" y="3676500"/>
            <a:ext cx="6545436" cy="1522468"/>
            <a:chOff x="338669" y="3676500"/>
            <a:chExt cx="6545436" cy="152246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1573917" y="4162331"/>
            <a:ext cx="5310188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260600" imgH="203200" progId="Equation.3">
                    <p:embed/>
                  </p:oleObj>
                </mc:Choice>
                <mc:Fallback>
                  <p:oleObj name="Equation" r:id="rId9" imgW="2260600" imgH="203200" progId="Equation.3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573917" y="4162331"/>
                          <a:ext cx="5310188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602493" y="4721131"/>
            <a:ext cx="528161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247900" imgH="203200" progId="Equation.3">
                    <p:embed/>
                  </p:oleObj>
                </mc:Choice>
                <mc:Fallback>
                  <p:oleObj name="Equation" r:id="rId11" imgW="2247900" imgH="203200" progId="Equation.3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602493" y="4721131"/>
                          <a:ext cx="5281612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38669" y="3676500"/>
              <a:ext cx="2173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Then, given that: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0446" y="1580445"/>
            <a:ext cx="510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By definition of the sum of two functions: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38669" y="5195723"/>
            <a:ext cx="8462961" cy="980292"/>
            <a:chOff x="338669" y="5195723"/>
            <a:chExt cx="8462961" cy="980292"/>
          </a:xfrm>
        </p:grpSpPr>
        <p:sp>
          <p:nvSpPr>
            <p:cNvPr id="16" name="TextBox 15"/>
            <p:cNvSpPr txBox="1"/>
            <p:nvPr/>
          </p:nvSpPr>
          <p:spPr>
            <a:xfrm>
              <a:off x="338669" y="5195723"/>
              <a:ext cx="1393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We know: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606780" y="5811449"/>
            <a:ext cx="8194850" cy="364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572000" imgH="203200" progId="Equation.3">
                    <p:embed/>
                  </p:oleObj>
                </mc:Choice>
                <mc:Fallback>
                  <p:oleObj name="Equation" r:id="rId13" imgW="4572000" imgH="203200" progId="Equation.3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06780" y="5811449"/>
                          <a:ext cx="8194850" cy="364566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360715" y="6260682"/>
            <a:ext cx="5922608" cy="477837"/>
            <a:chOff x="360715" y="6260682"/>
            <a:chExt cx="5922608" cy="477837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1122361" y="6260682"/>
            <a:ext cx="516096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197100" imgH="203200" progId="Equation.3">
                    <p:embed/>
                  </p:oleObj>
                </mc:Choice>
                <mc:Fallback>
                  <p:oleObj name="Equation" r:id="rId15" imgW="2197100" imgH="203200" progId="Equation.3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122361" y="6260682"/>
                          <a:ext cx="5160962" cy="477837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360715" y="6260682"/>
              <a:ext cx="55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So: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42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with a </a:t>
            </a:r>
            <a:r>
              <a:rPr lang="en-US" dirty="0" err="1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1100" imgH="457200" progId="Equation.3">
                  <p:embed/>
                </p:oleObj>
              </mc:Choice>
              <mc:Fallback>
                <p:oleObj name="Equation" r:id="rId2" imgW="2451100" imgH="457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 know how to solve convex minimization problems using gradient descent: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we can ensure that the loss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convex then we could still use gradient descent: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02862"/>
            <a:ext cx="409223" cy="3434952"/>
          </a:xfrm>
          <a:prstGeom prst="lef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7956" y="6018576"/>
            <a:ext cx="699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convex as long as both loss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are convex</a:t>
            </a:r>
          </a:p>
        </p:txBody>
      </p:sp>
    </p:spTree>
    <p:extLst>
      <p:ext uri="{BB962C8B-B14F-4D97-AF65-F5344CB8AC3E}">
        <p14:creationId xmlns:p14="http://schemas.microsoft.com/office/powerpoint/2010/main" val="18832144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are convex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68513" y="217328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469900" progId="Equation.3">
                  <p:embed/>
                </p:oleObj>
              </mc:Choice>
              <mc:Fallback>
                <p:oleObj name="Equation" r:id="rId2" imgW="1549400" imgH="4699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68513" y="217328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9666" y="3852333"/>
            <a:ext cx="467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p-norms are convex for p &gt;= 1</a:t>
            </a:r>
          </a:p>
        </p:txBody>
      </p:sp>
    </p:spTree>
    <p:extLst>
      <p:ext uri="{BB962C8B-B14F-4D97-AF65-F5344CB8AC3E}">
        <p14:creationId xmlns:p14="http://schemas.microsoft.com/office/powerpoint/2010/main" val="157123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Stochastic Back Propagation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8125" y="685800"/>
            <a:ext cx="8448675" cy="5969833"/>
          </a:xfrm>
          <a:prstGeom prst="rect">
            <a:avLst/>
          </a:prstGeom>
        </p:spPr>
        <p:txBody>
          <a:bodyPr lIns="0" tIns="0" rIns="0" bIns="0"/>
          <a:lstStyle/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0455" y="674558"/>
            <a:ext cx="8613775" cy="6133476"/>
          </a:xfrm>
          <a:prstGeom prst="rect">
            <a:avLst/>
          </a:prstGeom>
        </p:spPr>
        <p:txBody>
          <a:bodyPr lIns="0" tIns="0" rIns="0" bIns="0"/>
          <a:lstStyle/>
          <a:p>
            <a:pPr marL="165100" lvl="1" indent="-165100">
              <a:buFont typeface="Arial" pitchFamily="34" charset="0"/>
              <a:buChar char="•"/>
            </a:pPr>
            <a:r>
              <a:rPr lang="en-US" sz="1800" b="1" kern="0" dirty="0"/>
              <a:t>Starting with a pseudo-random weight configuration, the stochastic </a:t>
            </a:r>
            <a:r>
              <a:rPr lang="en-US" sz="1800" b="1" kern="0" dirty="0" err="1"/>
              <a:t>backpropagation</a:t>
            </a:r>
            <a:r>
              <a:rPr lang="en-US" sz="1800" b="1" kern="0" dirty="0"/>
              <a:t> algorithm can be written as:</a:t>
            </a:r>
            <a:endParaRPr lang="en-US" sz="1800" b="1" dirty="0">
              <a:solidFill>
                <a:schemeClr val="bg1"/>
              </a:solidFill>
            </a:endParaRPr>
          </a:p>
          <a:p>
            <a:pPr marL="165100" lvl="1" indent="-165100">
              <a:buFont typeface="Arial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79685" y="1680954"/>
            <a:ext cx="8349522" cy="2578309"/>
          </a:xfrm>
          <a:prstGeom prst="rect">
            <a:avLst/>
          </a:prstGeom>
        </p:spPr>
        <p:txBody>
          <a:bodyPr lIns="0" tIns="0" rIns="0" bIns="0"/>
          <a:lstStyle/>
          <a:p>
            <a:pPr marL="165100" marR="0" lvl="1" indent="-1651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Begin</a:t>
            </a:r>
          </a:p>
          <a:p>
            <a:pPr marL="344488" marR="0" lvl="1" indent="-179388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initialize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 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n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H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; </a:t>
            </a: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w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, criterion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θ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,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η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, m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0</a:t>
            </a: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do m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m + 1</a:t>
            </a: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   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x</a:t>
            </a:r>
            <a:r>
              <a:rPr kumimoji="0" lang="en-US" sz="1800" i="0" strike="noStrike" kern="0" cap="none" spc="0" normalizeH="0" baseline="30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m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randomly chosen pattern</a:t>
            </a: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   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ji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ji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+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ηδ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x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i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;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kj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kj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+ 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k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y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</a:t>
            </a:r>
            <a:endParaRPr kumimoji="0" lang="en-US" sz="1800" i="0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Symbol" pitchFamily="18" charset="2"/>
            </a:endParaRP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until ||J(w)|| &lt; </a:t>
            </a:r>
          </a:p>
          <a:p>
            <a:pPr marL="344488" marR="0" lvl="1" indent="-1793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return w</a:t>
            </a:r>
          </a:p>
          <a:p>
            <a:pPr marL="0" marR="0" lvl="1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14916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90713" y="3795713"/>
          <a:ext cx="3752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41500" imgH="457200" progId="Equation.3">
                  <p:embed/>
                </p:oleObj>
              </mc:Choice>
              <mc:Fallback>
                <p:oleObj name="Equation" r:id="rId5" imgW="18415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90713" y="3795713"/>
                        <a:ext cx="3752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45532" y="5443538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38400" imgH="457200" progId="Equation.3">
                  <p:embed/>
                </p:oleObj>
              </mc:Choice>
              <mc:Fallback>
                <p:oleObj name="Equation" r:id="rId7" imgW="2438400" imgH="457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45532" y="5443538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Find w and b that minimize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991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optimization criterion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32643" y="1704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457200" progId="Equation.3">
                  <p:embed/>
                </p:oleObj>
              </mc:Choice>
              <mc:Fallback>
                <p:oleObj name="Equation" r:id="rId2" imgW="2438400" imgH="457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32643" y="1704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878667" y="2413000"/>
            <a:ext cx="945444" cy="10865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222" y="3753553"/>
            <a:ext cx="41486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 function: penalizes examples where the prediction is different than the label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5333" y="3905953"/>
            <a:ext cx="414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: penalizes large weights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39556" y="2413000"/>
            <a:ext cx="677333" cy="13405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4777" y="5757333"/>
            <a:ext cx="7743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Key: this function is convex allowing us to use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329546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54300" imgH="431800" progId="Equation.3">
                  <p:embed/>
                </p:oleObj>
              </mc:Choice>
              <mc:Fallback>
                <p:oleObj name="Equation" r:id="rId2" imgW="2654300" imgH="4318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45532" y="5387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38400" imgH="457200" progId="Equation.3">
                  <p:embed/>
                </p:oleObj>
              </mc:Choice>
              <mc:Fallback>
                <p:oleObj name="Equation" r:id="rId4" imgW="2438400" imgH="457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5532" y="5387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288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97138" y="1831975"/>
          <a:ext cx="432276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900" imgH="469900" progId="Equation.3">
                  <p:embed/>
                </p:oleObj>
              </mc:Choice>
              <mc:Fallback>
                <p:oleObj name="Equation" r:id="rId2" imgW="2120900" imgH="469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97138" y="1831975"/>
                        <a:ext cx="4322762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4338" y="1882775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900" imgH="444500" progId="Equation.3">
                  <p:embed/>
                </p:oleObj>
              </mc:Choice>
              <mc:Fallback>
                <p:oleObj name="Equation" r:id="rId4" imgW="977900" imgH="4445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882775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17750" y="4402138"/>
          <a:ext cx="43989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9000" imgH="457200" progId="Equation.3">
                  <p:embed/>
                </p:oleObj>
              </mc:Choice>
              <mc:Fallback>
                <p:oleObj name="Equation" r:id="rId6" imgW="21590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17750" y="4402138"/>
                        <a:ext cx="439896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 rot="5400000">
            <a:off x="3985769" y="334170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2546" y="3387890"/>
            <a:ext cx="233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(some math happens)</a:t>
            </a:r>
          </a:p>
        </p:txBody>
      </p:sp>
    </p:spTree>
    <p:extLst>
      <p:ext uri="{BB962C8B-B14F-4D97-AF65-F5344CB8AC3E}">
        <p14:creationId xmlns:p14="http://schemas.microsoft.com/office/powerpoint/2010/main" val="4625332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24013" y="5432425"/>
          <a:ext cx="55340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17800" imgH="457200" progId="Equation.3">
                  <p:embed/>
                </p:oleObj>
              </mc:Choice>
              <mc:Fallback>
                <p:oleObj name="Equation" r:id="rId2" imgW="27178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24013" y="5432425"/>
                        <a:ext cx="55340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54300" imgH="431800" progId="Equation.3">
                  <p:embed/>
                </p:oleObj>
              </mc:Choice>
              <mc:Fallback>
                <p:oleObj name="Equation" r:id="rId4" imgW="2654300" imgH="431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4260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40000" imgH="228600" progId="Equation.3">
                  <p:embed/>
                </p:oleObj>
              </mc:Choice>
              <mc:Fallback>
                <p:oleObj name="Equation" r:id="rId2" imgW="2540000" imgH="2286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direction to update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constant: how far from wrong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effect does 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have?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619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9222" y="5185054"/>
            <a:ext cx="3720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positive, reduces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negative, increases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275667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6375" y="5244278"/>
            <a:ext cx="259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moves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towards 0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40000" imgH="228600" progId="Equation.3">
                  <p:embed/>
                </p:oleObj>
              </mc:Choice>
              <mc:Fallback>
                <p:oleObj name="Equation" r:id="rId2" imgW="2540000" imgH="2286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direction to update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constant: how far from wrong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4756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1841" y="1788936"/>
          <a:ext cx="46053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60600" imgH="457200" progId="Equation.3">
                  <p:embed/>
                </p:oleObj>
              </mc:Choice>
              <mc:Fallback>
                <p:oleObj name="Equation" r:id="rId2" imgW="2260600" imgH="457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1841" y="1788936"/>
                        <a:ext cx="46053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59428" y="3800739"/>
          <a:ext cx="41687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44700" imgH="469900" progId="Equation.3">
                  <p:embed/>
                </p:oleObj>
              </mc:Choice>
              <mc:Fallback>
                <p:oleObj name="Equation" r:id="rId4" imgW="2044700" imgH="469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59428" y="3800739"/>
                        <a:ext cx="41687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7116" y="3853127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900" imgH="444500" progId="Equation.3">
                  <p:embed/>
                </p:oleObj>
              </mc:Choice>
              <mc:Fallback>
                <p:oleObj name="Equation" r:id="rId6" imgW="977900" imgH="4445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7116" y="3853127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90775" y="5130800"/>
          <a:ext cx="5149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27300" imgH="457200" progId="Equation.3">
                  <p:embed/>
                </p:oleObj>
              </mc:Choice>
              <mc:Fallback>
                <p:oleObj name="Equation" r:id="rId8" imgW="2527300" imgH="457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90775" y="5130800"/>
                        <a:ext cx="5149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14338" y="3316111"/>
            <a:ext cx="823577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652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1000" imgH="228600" progId="Equation.3">
                  <p:embed/>
                </p:oleObj>
              </mc:Choice>
              <mc:Fallback>
                <p:oleObj name="Equation" r:id="rId2" imgW="2921000" imgH="2286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direction to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constant: how far from wrong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effect does 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have?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556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1000" imgH="228600" progId="Equation.3">
                  <p:embed/>
                </p:oleObj>
              </mc:Choice>
              <mc:Fallback>
                <p:oleObj name="Equation" r:id="rId2" imgW="2921000" imgH="2286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direction to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constant: how far from wrong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222" y="5185054"/>
            <a:ext cx="5054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positive, reduces by a constant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negative, increases by a constant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5192889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71444" y="5185054"/>
            <a:ext cx="3136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moves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towards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regardless of magnitude</a:t>
            </a:r>
          </a:p>
        </p:txBody>
      </p:sp>
    </p:spTree>
    <p:extLst>
      <p:ext uri="{BB962C8B-B14F-4D97-AF65-F5344CB8AC3E}">
        <p14:creationId xmlns:p14="http://schemas.microsoft.com/office/powerpoint/2010/main" val="872126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Stopping Criterion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8125" y="685800"/>
            <a:ext cx="8448675" cy="5969833"/>
          </a:xfrm>
          <a:prstGeom prst="rect">
            <a:avLst/>
          </a:prstGeom>
        </p:spPr>
        <p:txBody>
          <a:bodyPr lIns="0" tIns="0" rIns="0" bIns="0"/>
          <a:lstStyle/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0455" y="674558"/>
            <a:ext cx="8613775" cy="2788170"/>
          </a:xfrm>
          <a:prstGeom prst="rect">
            <a:avLst/>
          </a:prstGeom>
        </p:spPr>
        <p:txBody>
          <a:bodyPr lIns="0" tIns="0" rIns="0" bIns="0"/>
          <a:lstStyle/>
          <a:p>
            <a:pPr marL="165100" lvl="2" indent="-1651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One example of a stopping algorithm is to terminate the algorithm when the change in the criterion function </a:t>
            </a:r>
            <a:r>
              <a:rPr lang="en-US" sz="1800" dirty="0"/>
              <a:t>J(w)</a:t>
            </a:r>
            <a:r>
              <a:rPr lang="en-US" sz="1800" b="1" dirty="0"/>
              <a:t> is smaller than some preset value </a:t>
            </a:r>
            <a:r>
              <a:rPr lang="en-US" sz="1800" b="1" dirty="0" err="1">
                <a:sym typeface="Symbol" pitchFamily="18" charset="2"/>
              </a:rPr>
              <a:t>θ</a:t>
            </a:r>
            <a:r>
              <a:rPr lang="en-US" sz="1800" b="1" dirty="0">
                <a:sym typeface="Symbol" pitchFamily="18" charset="2"/>
              </a:rPr>
              <a:t>.</a:t>
            </a:r>
          </a:p>
          <a:p>
            <a:pPr marL="165100" lvl="2" indent="-1651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There are other stopping criteria that lead to better performance than this one. Most gradient descent approaches can be applied.</a:t>
            </a:r>
          </a:p>
          <a:p>
            <a:pPr marL="165100" lvl="2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So far, we have considered the error on a single pattern, but we want to consider an error defined over the entirety of patterns in the training set.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/>
              <a:t>The total training error is the sum over the errors of</a:t>
            </a:r>
            <a:br>
              <a:rPr lang="en-US" sz="1800" b="1" dirty="0"/>
            </a:br>
            <a:r>
              <a:rPr lang="en-US" sz="1800" b="1" dirty="0"/>
              <a:t>n individual patterns: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/>
              <a:t>A weight update may reduce the error on the single pattern being presented but can increase the error on the full training set.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/>
              <a:t>However, given a large number of such individual updates, the total error decreases.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endParaRPr lang="en-US" sz="1800" b="1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761080" y="3228403"/>
          <a:ext cx="10604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596880" progId="Equation.DSMT4">
                  <p:embed/>
                </p:oleObj>
              </mc:Choice>
              <mc:Fallback>
                <p:oleObj name="Equation" r:id="rId2" imgW="106668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080" y="3228403"/>
                        <a:ext cx="10604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23506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with p-norms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3437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L1: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3200" b="1" dirty="0"/>
              <a:t>L2: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err="1"/>
              <a:t>Lp</a:t>
            </a:r>
            <a:r>
              <a:rPr lang="en-US" sz="3200" b="1" dirty="0"/>
              <a:t>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69446" y="2223204"/>
          <a:ext cx="6658690" cy="59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9446" y="2223204"/>
                        <a:ext cx="6658690" cy="599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69445" y="3604948"/>
          <a:ext cx="5893378" cy="61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84400" imgH="228600" progId="Equation.3">
                  <p:embed/>
                </p:oleObj>
              </mc:Choice>
              <mc:Fallback>
                <p:oleObj name="Equation" r:id="rId5" imgW="2184400" imgH="2286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9445" y="3604948"/>
                        <a:ext cx="5893378" cy="616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69446" y="5037667"/>
          <a:ext cx="569281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49500" imgH="254000" progId="Equation.3">
                  <p:embed/>
                </p:oleObj>
              </mc:Choice>
              <mc:Fallback>
                <p:oleObj name="Equation" r:id="rId7" imgW="2349500" imgH="2540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9446" y="5037667"/>
                        <a:ext cx="5692815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67555" y="6096000"/>
            <a:ext cx="5905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higher order norms affect the weights?</a:t>
            </a:r>
          </a:p>
        </p:txBody>
      </p:sp>
    </p:spTree>
    <p:extLst>
      <p:ext uri="{BB962C8B-B14F-4D97-AF65-F5344CB8AC3E}">
        <p14:creationId xmlns:p14="http://schemas.microsoft.com/office/powerpoint/2010/main" val="12586990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r>
              <a:rPr lang="en-US" dirty="0"/>
              <a:t> summarized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62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L1 is popular because it tends to result in sparse solutions (i.e. lots of zero weights)</a:t>
            </a:r>
          </a:p>
          <a:p>
            <a:pPr marL="320040" lvl="1" indent="0">
              <a:buNone/>
            </a:pPr>
            <a:r>
              <a:rPr lang="en-US" dirty="0"/>
              <a:t>However, it is not differentiable, so it only works for gradient descent solvers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L2 is also popular because for some loss functions, it can be solved directly (no gradient descent required, though often iterative solvers still)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Lp</a:t>
            </a:r>
            <a:r>
              <a:rPr lang="en-US" dirty="0"/>
              <a:t> is less popular since they don’t tend to shrink the weights enough</a:t>
            </a:r>
          </a:p>
        </p:txBody>
      </p:sp>
    </p:spTree>
    <p:extLst>
      <p:ext uri="{BB962C8B-B14F-4D97-AF65-F5344CB8AC3E}">
        <p14:creationId xmlns:p14="http://schemas.microsoft.com/office/powerpoint/2010/main" val="11372063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 loss functions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38300" y="2211388"/>
          <a:ext cx="28305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700" imgH="228600" progId="Equation.3">
                  <p:embed/>
                </p:oleObj>
              </mc:Choice>
              <mc:Fallback>
                <p:oleObj name="Equation" r:id="rId2" imgW="1028700" imgH="2286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2211388"/>
                        <a:ext cx="2830513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8000" y="1636889"/>
            <a:ext cx="6666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Without regularization, the generic update is: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2972389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00163" y="3568700"/>
          <a:ext cx="28543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300" imgH="215900" progId="Equation.3">
                  <p:embed/>
                </p:oleObj>
              </mc:Choice>
              <mc:Fallback>
                <p:oleObj name="Equation" r:id="rId4" imgW="1384300" imgH="2159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568700"/>
                        <a:ext cx="28543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00163" y="4229100"/>
          <a:ext cx="16240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400" imgH="203200" progId="Equation.3">
                  <p:embed/>
                </p:oleObj>
              </mc:Choice>
              <mc:Fallback>
                <p:oleObj name="Equation" r:id="rId6" imgW="787400" imgH="2032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4229100"/>
                        <a:ext cx="16240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3498334"/>
            <a:ext cx="1618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exponential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6111" y="4158313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hinge loss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2648" y="4868333"/>
            <a:ext cx="8153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86111" y="5354177"/>
            <a:ext cx="188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squared error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88988" y="5453063"/>
          <a:ext cx="37179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16100" imgH="228600" progId="Equation.3">
                  <p:embed/>
                </p:oleObj>
              </mc:Choice>
              <mc:Fallback>
                <p:oleObj name="Equation" r:id="rId8" imgW="1816100" imgH="22860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5453063"/>
                        <a:ext cx="3717925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224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Many tools support these different combinations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Look at </a:t>
            </a:r>
            <a:r>
              <a:rPr lang="en-US" dirty="0" err="1"/>
              <a:t>scikit</a:t>
            </a:r>
            <a:r>
              <a:rPr lang="en-US" dirty="0"/>
              <a:t> learning package: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http://scikit-learn.org/stable/modules/sgd.html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467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(Ordinary) Least squares: squared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Ridge regression: squared loss with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Lasso regression: squared loss with L1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Elastic regression: squared loss with L1 AND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Logistic regression: logistic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3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Learning Curves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0455" y="674558"/>
            <a:ext cx="8613775" cy="3822491"/>
          </a:xfrm>
          <a:prstGeom prst="rect">
            <a:avLst/>
          </a:prstGeom>
        </p:spPr>
        <p:txBody>
          <a:bodyPr lIns="0" tIns="0" rIns="0" bIns="0"/>
          <a:lstStyle/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Before training starts, the error on the training set is high; through the learning process, the error becomes smaller.</a:t>
            </a:r>
            <a:br>
              <a:rPr lang="en-US" sz="1800" b="1" dirty="0"/>
            </a:br>
            <a:endParaRPr lang="en-US" sz="1800" b="1" dirty="0"/>
          </a:p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The error per pattern depends on the amount of training data and the expressive power (such as the number of weights) in the network.</a:t>
            </a:r>
            <a:br>
              <a:rPr lang="en-US" sz="1800" b="1" dirty="0"/>
            </a:br>
            <a:endParaRPr lang="en-US" sz="1800" b="1" dirty="0"/>
          </a:p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The average error on an independent test set is always higher than on the training set, and it can decrease as well as increase.</a:t>
            </a:r>
            <a:br>
              <a:rPr lang="en-US" sz="1800" b="1" dirty="0"/>
            </a:br>
            <a:endParaRPr lang="en-US" sz="1800" b="1" dirty="0"/>
          </a:p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A validation set is used in order to decide</a:t>
            </a:r>
            <a:br>
              <a:rPr lang="en-US" sz="1800" b="1" dirty="0"/>
            </a:br>
            <a:r>
              <a:rPr lang="en-US" sz="1800" b="1" dirty="0"/>
              <a:t>when to stop training; we do not want to</a:t>
            </a:r>
            <a:br>
              <a:rPr lang="en-US" sz="1800" b="1" dirty="0"/>
            </a:br>
            <a:r>
              <a:rPr lang="en-US" sz="1800" b="1" dirty="0" err="1"/>
              <a:t>overfit</a:t>
            </a:r>
            <a:r>
              <a:rPr lang="en-US" sz="1800" b="1" dirty="0"/>
              <a:t> the network and decrease the </a:t>
            </a:r>
            <a:br>
              <a:rPr lang="en-US" sz="1800" b="1" dirty="0"/>
            </a:br>
            <a:r>
              <a:rPr lang="en-US" sz="1800" b="1" dirty="0"/>
              <a:t>power of the classifier generalization.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6180" r="17054" b="35203"/>
          <a:stretch>
            <a:fillRect/>
          </a:stretch>
        </p:blipFill>
        <p:spPr>
          <a:xfrm>
            <a:off x="5575769" y="2872668"/>
            <a:ext cx="3342806" cy="24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8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41525" y="4194175"/>
          <a:ext cx="4689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300" imgH="457200" progId="Equation.3">
                  <p:embed/>
                </p:oleObj>
              </mc:Choice>
              <mc:Fallback>
                <p:oleObj name="Equation" r:id="rId2" imgW="2273300" imgH="457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194175"/>
                        <a:ext cx="46894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1667" y="5658556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is this doing?</a:t>
            </a:r>
          </a:p>
        </p:txBody>
      </p:sp>
    </p:spTree>
    <p:extLst>
      <p:ext uri="{BB962C8B-B14F-4D97-AF65-F5344CB8AC3E}">
        <p14:creationId xmlns:p14="http://schemas.microsoft.com/office/powerpoint/2010/main" val="139155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30200" progId="Equation.3">
                  <p:embed/>
                </p:oleObj>
              </mc:Choice>
              <mc:Fallback>
                <p:oleObj name="Equation" r:id="rId2" imgW="16002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228600" progId="Equation.3">
                  <p:embed/>
                </p:oleObj>
              </mc:Choice>
              <mc:Fallback>
                <p:oleObj name="Equation" r:id="rId4" imgW="20955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228600" progId="Equation.3">
                  <p:embed/>
                </p:oleObj>
              </mc:Choice>
              <mc:Fallback>
                <p:oleObj name="Equation" r:id="rId6" imgW="9398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900" imgH="215900" progId="Equation.3">
                  <p:embed/>
                </p:oleObj>
              </mc:Choice>
              <mc:Fallback>
                <p:oleObj name="Equation" r:id="rId8" imgW="1485900" imgH="2159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91848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7318</TotalTime>
  <Words>2798</Words>
  <Application>Microsoft Macintosh PowerPoint</Application>
  <PresentationFormat>Letter Paper (8.5x11 in)</PresentationFormat>
  <Paragraphs>418</Paragraphs>
  <Slides>64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5" baseType="lpstr">
      <vt:lpstr>Arial</vt:lpstr>
      <vt:lpstr>Cambria Math</vt:lpstr>
      <vt:lpstr>Symbol</vt:lpstr>
      <vt:lpstr>Times New Roman</vt:lpstr>
      <vt:lpstr>Tw Cen MT</vt:lpstr>
      <vt:lpstr>Wingdings</vt:lpstr>
      <vt:lpstr>Wingdings 2</vt:lpstr>
      <vt:lpstr>1_isip_default</vt:lpstr>
      <vt:lpstr>1_lecture_title</vt:lpstr>
      <vt:lpstr>Median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Gradient descent</vt:lpstr>
      <vt:lpstr>Perceptron learning algorithm!</vt:lpstr>
      <vt:lpstr>The constant</vt:lpstr>
      <vt:lpstr>The constant</vt:lpstr>
      <vt:lpstr>One concern</vt:lpstr>
      <vt:lpstr>Perceptron learning algorithm!</vt:lpstr>
      <vt:lpstr>One concern</vt:lpstr>
      <vt:lpstr>Overfitting revisited: regularization</vt:lpstr>
      <vt:lpstr>Regularizers</vt:lpstr>
      <vt:lpstr>Regularizers</vt:lpstr>
      <vt:lpstr>Regularizers</vt:lpstr>
      <vt:lpstr>Common regularizers</vt:lpstr>
      <vt:lpstr>PowerPoint Presentation</vt:lpstr>
      <vt:lpstr>Regularization</vt:lpstr>
      <vt:lpstr>Model-based machine learning</vt:lpstr>
      <vt:lpstr>Model-based machine learning</vt:lpstr>
      <vt:lpstr>Finding the minimum</vt:lpstr>
      <vt:lpstr>Gradient descent</vt:lpstr>
      <vt:lpstr>Some maths</vt:lpstr>
      <vt:lpstr>Gradient descent</vt:lpstr>
      <vt:lpstr>Perceptron learning algorithm!</vt:lpstr>
      <vt:lpstr>The constant</vt:lpstr>
      <vt:lpstr>The constant</vt:lpstr>
      <vt:lpstr>One concern</vt:lpstr>
      <vt:lpstr>Perceptron learning algorithm!</vt:lpstr>
      <vt:lpstr>One concern</vt:lpstr>
      <vt:lpstr>Overfitting revisited: regularization</vt:lpstr>
      <vt:lpstr>Regularizers</vt:lpstr>
      <vt:lpstr>Regularizers</vt:lpstr>
      <vt:lpstr>Regularizers</vt:lpstr>
      <vt:lpstr>Common regularizers</vt:lpstr>
      <vt:lpstr>Common regularizers</vt:lpstr>
      <vt:lpstr>p-norm</vt:lpstr>
      <vt:lpstr>p-norms visualized</vt:lpstr>
      <vt:lpstr>p-norms visualized</vt:lpstr>
      <vt:lpstr>Model-based machine learning</vt:lpstr>
      <vt:lpstr>Minimizing with a regularizer</vt:lpstr>
      <vt:lpstr>Convexity revisited</vt:lpstr>
      <vt:lpstr>Adding convex functions</vt:lpstr>
      <vt:lpstr>Adding convex functions</vt:lpstr>
      <vt:lpstr>Minimizing with a regularizer</vt:lpstr>
      <vt:lpstr>p-norms are convex</vt:lpstr>
      <vt:lpstr>Model-based machine learning</vt:lpstr>
      <vt:lpstr>Our optimization criterion</vt:lpstr>
      <vt:lpstr>Gradient descent</vt:lpstr>
      <vt:lpstr>Some more math</vt:lpstr>
      <vt:lpstr>Gradient descent</vt:lpstr>
      <vt:lpstr>The update</vt:lpstr>
      <vt:lpstr>The update</vt:lpstr>
      <vt:lpstr>L1 regularization</vt:lpstr>
      <vt:lpstr>L1 regularization</vt:lpstr>
      <vt:lpstr>L1 regularization</vt:lpstr>
      <vt:lpstr>Regularization with p-norms</vt:lpstr>
      <vt:lpstr>Regularizers summarized</vt:lpstr>
      <vt:lpstr>The other loss functions</vt:lpstr>
      <vt:lpstr>Many tools support these different combinations</vt:lpstr>
      <vt:lpstr>Common names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432</cp:revision>
  <dcterms:created xsi:type="dcterms:W3CDTF">2002-09-12T17:13:32Z</dcterms:created>
  <dcterms:modified xsi:type="dcterms:W3CDTF">2024-03-25T02:48:18Z</dcterms:modified>
</cp:coreProperties>
</file>