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 id="2147483699" r:id="rId3"/>
    <p:sldMasterId id="2147483701" r:id="rId4"/>
  </p:sldMasterIdLst>
  <p:notesMasterIdLst>
    <p:notesMasterId r:id="rId31"/>
  </p:notesMasterIdLst>
  <p:handoutMasterIdLst>
    <p:handoutMasterId r:id="rId32"/>
  </p:handoutMasterIdLst>
  <p:sldIdLst>
    <p:sldId id="356" r:id="rId5"/>
    <p:sldId id="457" r:id="rId6"/>
    <p:sldId id="473" r:id="rId7"/>
    <p:sldId id="481" r:id="rId8"/>
    <p:sldId id="458" r:id="rId9"/>
    <p:sldId id="482" r:id="rId10"/>
    <p:sldId id="339" r:id="rId11"/>
    <p:sldId id="480" r:id="rId12"/>
    <p:sldId id="298" r:id="rId13"/>
    <p:sldId id="399" r:id="rId14"/>
    <p:sldId id="387" r:id="rId15"/>
    <p:sldId id="429" r:id="rId16"/>
    <p:sldId id="390" r:id="rId17"/>
    <p:sldId id="415" r:id="rId18"/>
    <p:sldId id="422" r:id="rId19"/>
    <p:sldId id="430" r:id="rId20"/>
    <p:sldId id="431" r:id="rId21"/>
    <p:sldId id="432" r:id="rId22"/>
    <p:sldId id="400" r:id="rId23"/>
    <p:sldId id="433" r:id="rId24"/>
    <p:sldId id="424" r:id="rId25"/>
    <p:sldId id="425" r:id="rId26"/>
    <p:sldId id="426" r:id="rId27"/>
    <p:sldId id="427" r:id="rId28"/>
    <p:sldId id="428" r:id="rId29"/>
    <p:sldId id="434" r:id="rId30"/>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1512" userDrawn="1">
          <p15:clr>
            <a:srgbClr val="A4A3A4"/>
          </p15:clr>
        </p15:guide>
        <p15:guide id="4" pos="2880" userDrawn="1">
          <p15:clr>
            <a:srgbClr val="A4A3A4"/>
          </p15:clr>
        </p15:guide>
        <p15:guide id="5" pos="4272" userDrawn="1">
          <p15:clr>
            <a:srgbClr val="A4A3A4"/>
          </p15:clr>
        </p15:guide>
        <p15:guide id="6" pos="56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74" autoAdjust="0"/>
    <p:restoredTop sz="95019" autoAdjust="0"/>
  </p:normalViewPr>
  <p:slideViewPr>
    <p:cSldViewPr snapToGrid="0">
      <p:cViewPr varScale="1">
        <p:scale>
          <a:sx n="129" d="100"/>
          <a:sy n="129" d="100"/>
        </p:scale>
        <p:origin x="792" y="192"/>
      </p:cViewPr>
      <p:guideLst>
        <p:guide orient="horz" pos="3816"/>
        <p:guide pos="144"/>
        <p:guide pos="1512"/>
        <p:guide pos="2880"/>
        <p:guide pos="4272"/>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261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7046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2870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452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66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2037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653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5325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162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183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28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750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1ACD00-77F6-4941-B4B0-B7C9C01A2C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287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903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733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068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925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991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63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222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612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5" y="6547624"/>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94744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58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4"/>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18,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98" r:id="rId12"/>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6BA024-DD90-5E4E-A9CB-3F4C2BA80473}"/>
              </a:ext>
            </a:extLst>
          </p:cNvPr>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33399"/>
              </a:solidFill>
              <a:latin typeface="Calibri"/>
            </a:endParaRPr>
          </a:p>
        </p:txBody>
      </p:sp>
    </p:spTree>
    <p:extLst>
      <p:ext uri="{BB962C8B-B14F-4D97-AF65-F5344CB8AC3E}">
        <p14:creationId xmlns:p14="http://schemas.microsoft.com/office/powerpoint/2010/main" val="3734552189"/>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2"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377">
              <a:defRPr/>
            </a:pPr>
            <a:endParaRPr lang="en-US" sz="1000" kern="0" dirty="0">
              <a:solidFill>
                <a:prstClr val="black"/>
              </a:solidFill>
              <a:latin typeface="Calibri"/>
            </a:endParaRPr>
          </a:p>
        </p:txBody>
      </p:sp>
      <p:sp>
        <p:nvSpPr>
          <p:cNvPr id="13" name="TextBox 12"/>
          <p:cNvSpPr txBox="1"/>
          <p:nvPr userDrawn="1"/>
        </p:nvSpPr>
        <p:spPr bwMode="auto">
          <a:xfrm>
            <a:off x="39095" y="6612965"/>
            <a:ext cx="9115855" cy="238527"/>
          </a:xfrm>
          <a:prstGeom prst="rect">
            <a:avLst/>
          </a:prstGeom>
          <a:noFill/>
          <a:ln w="12700" cap="sq" algn="ctr">
            <a:noFill/>
            <a:miter lim="800000"/>
            <a:headEnd/>
            <a:tailEnd/>
          </a:ln>
          <a:effectLst/>
        </p:spPr>
        <p:txBody>
          <a:bodyPr wrap="square" rtlCol="0">
            <a:spAutoFit/>
          </a:bodyPr>
          <a:lstStyle/>
          <a:p>
            <a:pPr marL="285744">
              <a:lnSpc>
                <a:spcPct val="95000"/>
              </a:lnSpc>
              <a:spcBef>
                <a:spcPts val="1200"/>
              </a:spcBef>
              <a:tabLst>
                <a:tab pos="8513550" algn="r"/>
              </a:tabLst>
            </a:pPr>
            <a:r>
              <a:rPr lang="en-US" sz="1000" b="1" cap="none" baseline="0" dirty="0">
                <a:latin typeface="Times New Roman" panose="02020603050405020304" pitchFamily="18" charset="0"/>
                <a:cs typeface="Times New Roman" panose="02020603050405020304" pitchFamily="18" charset="0"/>
              </a:rPr>
              <a:t>V. Shah: Validation of Temporal Scoring Metrics for Automatic Seizure Detection</a:t>
            </a:r>
            <a:endParaRPr lang="en-US" sz="1000" b="1" dirty="0">
              <a:solidFill>
                <a:srgbClr val="1F497D">
                  <a:lumMod val="50000"/>
                </a:srgbClr>
              </a:solidFill>
              <a:latin typeface="Calibri"/>
            </a:endParaRPr>
          </a:p>
        </p:txBody>
      </p:sp>
      <p:cxnSp>
        <p:nvCxnSpPr>
          <p:cNvPr id="10" name="Straight Connector 9"/>
          <p:cNvCxnSpPr/>
          <p:nvPr userDrawn="1"/>
        </p:nvCxnSpPr>
        <p:spPr bwMode="auto">
          <a:xfrm>
            <a:off x="392407"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2"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4"/>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8"/>
            <a:ext cx="320040" cy="220717"/>
          </a:xfrm>
          <a:prstGeom prst="rect">
            <a:avLst/>
          </a:prstGeom>
        </p:spPr>
      </p:pic>
    </p:spTree>
    <p:extLst>
      <p:ext uri="{BB962C8B-B14F-4D97-AF65-F5344CB8AC3E}">
        <p14:creationId xmlns:p14="http://schemas.microsoft.com/office/powerpoint/2010/main" val="3683775324"/>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457189" rtl="0" eaLnBrk="1" latinLnBrk="0" hangingPunct="1">
        <a:spcBef>
          <a:spcPct val="0"/>
        </a:spcBef>
        <a:buNone/>
        <a:defRPr sz="2400" b="1" kern="1200" baseline="0">
          <a:solidFill>
            <a:schemeClr val="tx1"/>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medium.com/@yixinsun_56102/understanding-generalization-error-in-machine-learning-e6c03b203036" TargetMode="External"/><Relationship Id="rId3" Type="http://schemas.openxmlformats.org/officeDocument/2006/relationships/hyperlink" Target="https://en.wikipedia.org/wiki/Receiver_operating_characteristic" TargetMode="External"/><Relationship Id="rId7" Type="http://schemas.openxmlformats.org/officeDocument/2006/relationships/image" Target="../media/image3.png"/><Relationship Id="rId2" Type="http://schemas.openxmlformats.org/officeDocument/2006/relationships/hyperlink" Target="https://en.wikipedia.org/wiki/Confusion_matrix" TargetMode="External"/><Relationship Id="rId1" Type="http://schemas.openxmlformats.org/officeDocument/2006/relationships/slideLayout" Target="../slideLayouts/slideLayout13.xml"/><Relationship Id="rId6" Type="http://schemas.openxmlformats.org/officeDocument/2006/relationships/hyperlink" Target="https://isip.piconepress.com/publications/book_sections/2021/springer/metrics/" TargetMode="External"/><Relationship Id="rId5" Type="http://schemas.openxmlformats.org/officeDocument/2006/relationships/hyperlink" Target="https://www.nist.gov/itl/iad/mig/tools" TargetMode="External"/><Relationship Id="rId4" Type="http://schemas.openxmlformats.org/officeDocument/2006/relationships/hyperlink" Target="https://www.cs.toronto.edu/~lczhang/321/notes/notes09.pdf"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amlau.me/test-textbook/ch/15/bias_cv.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edium.com/@yixinsun_56102/understanding-generalization-error-in-machine-learning-e6c03b203036"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wikipedia.org/wiki/Confusion_matri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Receiver_operating_characteristi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cc.inaoep.mx/~villasen/bib/martin97de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541338" y="1590260"/>
            <a:ext cx="4721225" cy="4316827"/>
          </a:xfrm>
          <a:prstGeom prst="rect">
            <a:avLst/>
          </a:prstGeom>
          <a:noFill/>
          <a:ln>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Generalization</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Confusion Matrices and Other Metrics</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Database Design</a:t>
            </a:r>
          </a:p>
          <a:p>
            <a:pPr marL="173038" marR="0" lvl="0" defTabSz="914400" rtl="0" eaLnBrk="1" fontAlgn="auto" latinLnBrk="0" hangingPunct="1">
              <a:spcBef>
                <a:spcPct val="0"/>
              </a:spcBef>
              <a:spcAft>
                <a:spcPts val="0"/>
              </a:spcAft>
              <a:buClrTx/>
              <a:buSzTx/>
              <a:defRPr/>
            </a:pPr>
            <a:r>
              <a:rPr lang="en-US" sz="1800" b="1" dirty="0">
                <a:solidFill>
                  <a:schemeClr val="tx2"/>
                </a:solidFill>
                <a:latin typeface="+mn-lt"/>
              </a:rPr>
              <a:t>Scoring of Sequential Decoding Systems</a:t>
            </a:r>
          </a:p>
          <a:p>
            <a:pPr marL="173038" indent="-173038">
              <a:spcBef>
                <a:spcPts val="1200"/>
              </a:spcBef>
              <a:spcAft>
                <a:spcPts val="600"/>
              </a:spcAft>
              <a:buFont typeface="Arial" pitchFamily="34" charset="0"/>
              <a:buChar char="•"/>
            </a:pPr>
            <a:r>
              <a:rPr kumimoji="0" lang="en-US" sz="2400" b="1" i="0" u="none" strike="noStrike" kern="1200" cap="none" spc="0" normalizeH="0" baseline="0" noProof="0" dirty="0">
                <a:ln>
                  <a:noFill/>
                </a:ln>
                <a:solidFill>
                  <a:schemeClr val="accent1"/>
                </a:solidFill>
                <a:effectLst/>
                <a:uLnTx/>
                <a:uFillTx/>
                <a:latin typeface="+mn-lt"/>
                <a:ea typeface="+mn-ea"/>
                <a:cs typeface="+mn-cs"/>
              </a:rPr>
              <a:t>Resources:</a:t>
            </a:r>
          </a:p>
          <a:p>
            <a:pPr marL="173038" marR="0" lvl="0" defTabSz="914400" rtl="0" eaLnBrk="1" fontAlgn="auto" latinLnBrk="0" hangingPunct="1">
              <a:lnSpc>
                <a:spcPct val="100000"/>
              </a:lnSpc>
              <a:spcBef>
                <a:spcPts val="0"/>
              </a:spcBef>
              <a:spcAft>
                <a:spcPts val="0"/>
              </a:spcAft>
              <a:buClrTx/>
              <a:buSzTx/>
              <a:defRPr/>
            </a:pPr>
            <a:r>
              <a:rPr lang="en-US" sz="1800" b="1" dirty="0">
                <a:solidFill>
                  <a:schemeClr val="accent2"/>
                </a:solidFill>
                <a:latin typeface="Arial" panose="020B0604020202020204" pitchFamily="34" charset="0"/>
                <a:cs typeface="Arial" panose="020B0604020202020204" pitchFamily="34" charset="0"/>
              </a:rPr>
              <a:t>Textbook (Sections 11.1 – 11.6)</a:t>
            </a:r>
          </a:p>
          <a:p>
            <a:pPr marL="173038">
              <a:spcBef>
                <a:spcPts val="0"/>
              </a:spcBef>
              <a:spcAft>
                <a:spcPts val="0"/>
              </a:spcAft>
            </a:pPr>
            <a:r>
              <a:rPr lang="en-US" sz="1800" b="1" dirty="0">
                <a:solidFill>
                  <a:schemeClr val="tx2"/>
                </a:solidFill>
                <a:latin typeface="+mn-lt"/>
              </a:rPr>
              <a:t>Wiki: </a:t>
            </a:r>
            <a:r>
              <a:rPr lang="en-US" sz="1800" b="1" dirty="0">
                <a:solidFill>
                  <a:schemeClr val="tx2"/>
                </a:solidFill>
                <a:latin typeface="+mn-lt"/>
                <a:hlinkClick r:id="rId2"/>
              </a:rPr>
              <a:t>Confusion Matrix</a:t>
            </a:r>
            <a:br>
              <a:rPr lang="en-US" sz="1800" b="1" dirty="0">
                <a:solidFill>
                  <a:schemeClr val="tx2"/>
                </a:solidFill>
                <a:latin typeface="+mn-lt"/>
              </a:rPr>
            </a:br>
            <a:r>
              <a:rPr lang="en-US" sz="1800" b="1" dirty="0">
                <a:solidFill>
                  <a:schemeClr val="tx2"/>
                </a:solidFill>
                <a:latin typeface="+mn-lt"/>
              </a:rPr>
              <a:t>Wiki: </a:t>
            </a:r>
            <a:r>
              <a:rPr lang="en-US" sz="1800" b="1" dirty="0">
                <a:solidFill>
                  <a:schemeClr val="tx2"/>
                </a:solidFill>
                <a:latin typeface="+mn-lt"/>
                <a:hlinkClick r:id="rId3"/>
              </a:rPr>
              <a:t>Receiver Operating Characteristic</a:t>
            </a:r>
            <a:endParaRPr lang="en-US" sz="1800" b="1" dirty="0">
              <a:solidFill>
                <a:schemeClr val="tx2"/>
              </a:solidFill>
              <a:latin typeface="+mn-lt"/>
            </a:endParaRPr>
          </a:p>
          <a:p>
            <a:pPr marL="173038">
              <a:spcBef>
                <a:spcPts val="0"/>
              </a:spcBef>
              <a:spcAft>
                <a:spcPts val="0"/>
              </a:spcAft>
            </a:pPr>
            <a:r>
              <a:rPr lang="en-US" sz="1800" b="1" dirty="0" err="1">
                <a:solidFill>
                  <a:schemeClr val="tx2"/>
                </a:solidFill>
                <a:latin typeface="+mn-lt"/>
              </a:rPr>
              <a:t>RogerGrosse</a:t>
            </a:r>
            <a:r>
              <a:rPr lang="en-US" sz="1800" b="1" dirty="0">
                <a:solidFill>
                  <a:schemeClr val="tx2"/>
                </a:solidFill>
                <a:latin typeface="+mn-lt"/>
              </a:rPr>
              <a:t>: </a:t>
            </a:r>
            <a:r>
              <a:rPr lang="en-US" sz="1800" b="1" dirty="0">
                <a:solidFill>
                  <a:schemeClr val="tx2"/>
                </a:solidFill>
                <a:latin typeface="+mn-lt"/>
                <a:hlinkClick r:id="rId4"/>
              </a:rPr>
              <a:t>Generalization</a:t>
            </a:r>
            <a:endParaRPr lang="en-US" sz="1800" b="1" dirty="0">
              <a:solidFill>
                <a:schemeClr val="tx2"/>
              </a:solidFill>
              <a:latin typeface="+mn-lt"/>
            </a:endParaRPr>
          </a:p>
          <a:p>
            <a:pPr marL="173038">
              <a:spcBef>
                <a:spcPts val="0"/>
              </a:spcBef>
              <a:spcAft>
                <a:spcPts val="0"/>
              </a:spcAft>
            </a:pPr>
            <a:r>
              <a:rPr lang="en-US" sz="1800" b="1" dirty="0">
                <a:solidFill>
                  <a:schemeClr val="tx2"/>
                </a:solidFill>
                <a:latin typeface="+mn-lt"/>
              </a:rPr>
              <a:t>NIST: </a:t>
            </a:r>
            <a:r>
              <a:rPr lang="en-US" sz="1800" b="1" dirty="0">
                <a:solidFill>
                  <a:schemeClr val="tx2"/>
                </a:solidFill>
                <a:latin typeface="+mn-lt"/>
                <a:hlinkClick r:id="rId5"/>
              </a:rPr>
              <a:t>Scoring Tools</a:t>
            </a:r>
            <a:endParaRPr lang="en-US" sz="1800" b="1" dirty="0">
              <a:solidFill>
                <a:schemeClr val="tx2"/>
              </a:solidFill>
              <a:latin typeface="+mn-lt"/>
            </a:endParaRPr>
          </a:p>
          <a:p>
            <a:pPr marL="173038">
              <a:spcBef>
                <a:spcPts val="0"/>
              </a:spcBef>
              <a:spcAft>
                <a:spcPts val="0"/>
              </a:spcAft>
            </a:pPr>
            <a:r>
              <a:rPr lang="en-US" sz="1800" b="1" dirty="0">
                <a:solidFill>
                  <a:schemeClr val="tx2"/>
                </a:solidFill>
                <a:latin typeface="+mn-lt"/>
              </a:rPr>
              <a:t>ISIP: </a:t>
            </a:r>
            <a:r>
              <a:rPr lang="en-US" sz="1800" b="1" dirty="0">
                <a:solidFill>
                  <a:schemeClr val="tx2"/>
                </a:solidFill>
                <a:latin typeface="+mn-lt"/>
                <a:hlinkClick r:id="rId6"/>
              </a:rPr>
              <a:t>Scoring Metrics</a:t>
            </a:r>
            <a:br>
              <a:rPr lang="en-US" sz="1800" b="1" dirty="0">
                <a:solidFill>
                  <a:schemeClr val="accent2"/>
                </a:solidFill>
              </a:rPr>
            </a:br>
            <a:br>
              <a:rPr lang="en-US" sz="1800" b="1" dirty="0">
                <a:solidFill>
                  <a:schemeClr val="accent2"/>
                </a:solidFill>
              </a:rPr>
            </a:br>
            <a:endParaRPr lang="en-US" sz="1800" b="1" dirty="0">
              <a:solidFill>
                <a:schemeClr val="accent2"/>
              </a:solidFill>
              <a:latin typeface="+mn-lt"/>
            </a:endParaRPr>
          </a:p>
        </p:txBody>
      </p:sp>
      <p:sp>
        <p:nvSpPr>
          <p:cNvPr id="9"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18: Experimental Design – Evaluation</a:t>
            </a:r>
          </a:p>
        </p:txBody>
      </p:sp>
      <p:pic>
        <p:nvPicPr>
          <p:cNvPr id="2" name="Picture 6" descr="2: Historic performance in terms of WER of speech recognition in... |  Download Scientific Diagram">
            <a:extLst>
              <a:ext uri="{FF2B5EF4-FFF2-40B4-BE49-F238E27FC236}">
                <a16:creationId xmlns:a16="http://schemas.microsoft.com/office/drawing/2014/main" id="{2DA21719-1227-1318-6FA1-55BC81DDDF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3660" y="1641768"/>
            <a:ext cx="2748377" cy="2063074"/>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26" name="Picture 2">
            <a:hlinkClick r:id="rId8"/>
            <a:extLst>
              <a:ext uri="{FF2B5EF4-FFF2-40B4-BE49-F238E27FC236}">
                <a16:creationId xmlns:a16="http://schemas.microsoft.com/office/drawing/2014/main" id="{A6DD8149-91BB-AB89-19C9-98CA94C264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3660" y="3763891"/>
            <a:ext cx="2748377" cy="1499685"/>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3E1738-9643-D945-B53F-11855B26D1CA}"/>
              </a:ext>
            </a:extLst>
          </p:cNvPr>
          <p:cNvSpPr>
            <a:spLocks noGrp="1"/>
          </p:cNvSpPr>
          <p:nvPr>
            <p:ph type="title" idx="4294967295"/>
          </p:nvPr>
        </p:nvSpPr>
        <p:spPr>
          <a:xfrm>
            <a:off x="228600" y="4"/>
            <a:ext cx="8686800" cy="457196"/>
          </a:xfrm>
        </p:spPr>
        <p:txBody>
          <a:bodyPr vert="horz" wrap="none" lIns="0" tIns="0" rIns="0" bIns="0" rtlCol="0" anchor="ctr" anchorCtr="0">
            <a:noAutofit/>
          </a:bodyPr>
          <a:lstStyle/>
          <a:p>
            <a:r>
              <a:rPr lang="en-US" dirty="0"/>
              <a:t>Abstract</a:t>
            </a:r>
          </a:p>
        </p:txBody>
      </p:sp>
      <p:sp>
        <p:nvSpPr>
          <p:cNvPr id="6" name="Content Placeholder 2">
            <a:extLst>
              <a:ext uri="{FF2B5EF4-FFF2-40B4-BE49-F238E27FC236}">
                <a16:creationId xmlns:a16="http://schemas.microsoft.com/office/drawing/2014/main" id="{34BF9FF1-6029-9744-8877-CDCC84CF3670}"/>
              </a:ext>
            </a:extLst>
          </p:cNvPr>
          <p:cNvSpPr txBox="1">
            <a:spLocks/>
          </p:cNvSpPr>
          <p:nvPr/>
        </p:nvSpPr>
        <p:spPr>
          <a:xfrm>
            <a:off x="228600" y="685800"/>
            <a:ext cx="8686800" cy="594359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Standardized databases and evaluation metrics accelerate research and technology development by enabling direct comparisons of research results.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bioengineering community lacks standard evaluation metrics for scoring of sequential decoding algorithms.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Neureka 2020 Epilepsy Challenge was created to bring a community-wide focus on automated seizure detection and establish meaningful baselines.</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In this presentation, we analyze the results of 4 research groups that provided sufficiently detailed results using four evaluation metrics: </a:t>
            </a:r>
          </a:p>
          <a:p>
            <a:pPr marL="750888" marR="0" lvl="1" indent="-28257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Dynamic Programming Alignment (DPAL)</a:t>
            </a:r>
          </a:p>
          <a:p>
            <a:pPr marL="750888" marR="0" lvl="1" indent="-28257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Epoch Sampling (EPCH)</a:t>
            </a:r>
          </a:p>
          <a:p>
            <a:pPr marL="750888" marR="0" lvl="1" indent="-28257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Any-Overlap Method (OVLP)</a:t>
            </a:r>
          </a:p>
          <a:p>
            <a:pPr marL="750888" marR="0" lvl="1" indent="-282575" algn="l" defTabSz="457200" rtl="0" eaLnBrk="1" fontAlgn="auto" latinLnBrk="0" hangingPunct="1">
              <a:lnSpc>
                <a:spcPct val="100000"/>
              </a:lnSpc>
              <a:spcBef>
                <a:spcPts val="0"/>
              </a:spcBef>
              <a:spcAft>
                <a:spcPts val="12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Time Aligned Event Scoring (TAES)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 validate the use of the TAES metric because it evaluates partial overlaps and penalizes errors based on a reference event’s duration.</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 also demonstrate that scoring a system using multiple metrics gives insight into the system’s behavior that can be used to improve an algorithm and optimally tune it for a specific evaluation metric.</a:t>
            </a:r>
          </a:p>
          <a:p>
            <a:pPr marL="347663" marR="0" lvl="1" indent="-174625" algn="l" defTabSz="457200" rtl="0" eaLnBrk="1" fontAlgn="auto" latinLnBrk="0" hangingPunct="1">
              <a:lnSpc>
                <a:spcPct val="100000"/>
              </a:lnSpc>
              <a:spcBef>
                <a:spcPts val="0"/>
              </a:spcBef>
              <a:spcAft>
                <a:spcPts val="600"/>
              </a:spcAft>
              <a:buClrTx/>
              <a:buSzTx/>
              <a:buFont typeface="Wingdings"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4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228600" y="635285"/>
                <a:ext cx="86868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Based on the Temple University Hospital</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Seizure Detection Corpus (TUSZ) v1.5.2,</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which includes a blind evaluation set.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results were scored using v3.3.3 of</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our open source evaluation software.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Time Aligned Event Scoring (TAES) was</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used as a basis for ranking the submissions. </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In order to stimulate interest in the use of</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low cost commercial sensors, penalties were further imposed based on the number of channels.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To emphasize the importance of a low false alarm rate, a single integrated metric was used that penalized false alarms and the number of channels:</a:t>
                </a:r>
              </a:p>
              <a:p>
                <a:pPr marL="468313" marR="0" lvl="0" indent="0" algn="l" defTabSz="457200" rtl="0" eaLnBrk="1" fontAlgn="auto" latinLnBrk="0" hangingPunct="1">
                  <a:lnSpc>
                    <a:spcPct val="100000"/>
                  </a:lnSpc>
                  <a:spcBef>
                    <a:spcPts val="0"/>
                  </a:spcBef>
                  <a:spcAft>
                    <a:spcPts val="1200"/>
                  </a:spcAft>
                  <a:buClrTx/>
                  <a:buSzTx/>
                  <a:buFont typeface="Arial"/>
                  <a:buNone/>
                  <a:tabLst/>
                  <a:defRPr/>
                </a:pPr>
                <a14:m>
                  <m:oMathPara xmlns:m="http://schemas.openxmlformats.org/officeDocument/2006/math">
                    <m:oMathParaPr>
                      <m:jc m:val="left"/>
                    </m:oMathParaPr>
                    <m:oMath xmlns:m="http://schemas.openxmlformats.org/officeDocument/2006/math">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𝑺</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𝒆𝒏𝒔</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𝑭𝑨</m:t>
                          </m:r>
                        </m:e>
                      </m:d>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𝑵𝑪</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𝟏𝟗</m:t>
                          </m:r>
                        </m:e>
                      </m:d>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where </a:t>
                </a:r>
                <a:r>
                  <a:rPr kumimoji="0" lang="en-US" sz="1800" b="1" i="1" u="none" strike="noStrike" kern="1200" cap="none" spc="0" normalizeH="0" baseline="0" noProof="0" dirty="0">
                    <a:ln>
                      <a:noFill/>
                    </a:ln>
                    <a:solidFill>
                      <a:prstClr val="black"/>
                    </a:solidFill>
                    <a:effectLst/>
                    <a:uLnTx/>
                    <a:uFillTx/>
                    <a:latin typeface="Arial" charset="0"/>
                    <a:ea typeface="+mn-ea"/>
                    <a:cs typeface="Arial" charset="0"/>
                  </a:rPr>
                  <a:t>Sens, FA </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and</a:t>
                </a:r>
                <a:r>
                  <a:rPr kumimoji="0" lang="en-US" sz="1800" b="1" i="1" u="none" strike="noStrike" kern="1200" cap="none" spc="0" normalizeH="0" baseline="0" noProof="0" dirty="0">
                    <a:ln>
                      <a:noFill/>
                    </a:ln>
                    <a:solidFill>
                      <a:prstClr val="black"/>
                    </a:solidFill>
                    <a:effectLst/>
                    <a:uLnTx/>
                    <a:uFillTx/>
                    <a:latin typeface="Arial" charset="0"/>
                    <a:ea typeface="+mn-ea"/>
                    <a:cs typeface="Arial" charset="0"/>
                  </a:rPr>
                  <a:t> NC</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 are sensitivity, false alarms per 24 hours and the number of channels respectively.</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This metric was designed with an expectation that Sens would be in the range of 40%, FAs in the range of 10, and so that NC would be a tiebreaker.</a:t>
                </a:r>
              </a:p>
            </p:txBody>
          </p:sp>
        </mc:Choice>
        <mc:Fallback xmlns="">
          <p:sp>
            <p:nvSpPr>
              <p:cNvPr id="6" name="Content Placeholder 2">
                <a:extLst>
                  <a:ext uri="{FF2B5EF4-FFF2-40B4-BE49-F238E27FC236}">
                    <a16:creationId xmlns:a16="http://schemas.microsoft.com/office/drawing/2014/main" id="{10B62BC4-E020-4C1E-BF17-75727B9561FE}"/>
                  </a:ext>
                </a:extLst>
              </p:cNvPr>
              <p:cNvSpPr txBox="1">
                <a:spLocks noRot="1" noChangeAspect="1" noMove="1" noResize="1" noEditPoints="1" noAdjustHandles="1" noChangeArrowheads="1" noChangeShapeType="1" noTextEdit="1"/>
              </p:cNvSpPr>
              <p:nvPr/>
            </p:nvSpPr>
            <p:spPr>
              <a:xfrm>
                <a:off x="228600" y="635285"/>
                <a:ext cx="8686800" cy="5870667"/>
              </a:xfrm>
              <a:prstGeom prst="rect">
                <a:avLst/>
              </a:prstGeom>
              <a:blipFill>
                <a:blip r:embed="rId3"/>
                <a:stretch>
                  <a:fillRect l="-1606" t="-1078" r="-1898"/>
                </a:stretch>
              </a:blipFill>
            </p:spPr>
            <p:txBody>
              <a:bodyPr/>
              <a:lstStyle/>
              <a:p>
                <a:r>
                  <a:rPr lang="en-US">
                    <a:noFill/>
                  </a:rPr>
                  <a:t> </a:t>
                </a:r>
              </a:p>
            </p:txBody>
          </p:sp>
        </mc:Fallback>
      </mc:AlternateContent>
      <p:sp>
        <p:nvSpPr>
          <p:cNvPr id="14" name="Title 1">
            <a:extLst>
              <a:ext uri="{FF2B5EF4-FFF2-40B4-BE49-F238E27FC236}">
                <a16:creationId xmlns:a16="http://schemas.microsoft.com/office/drawing/2014/main" id="{9A1C73CE-ED51-4047-BA0D-693166C13BD8}"/>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The Neureka™ 2020 Epilepsy Challenge</a:t>
            </a:r>
          </a:p>
        </p:txBody>
      </p:sp>
      <p:graphicFrame>
        <p:nvGraphicFramePr>
          <p:cNvPr id="10" name="Table 9">
            <a:extLst>
              <a:ext uri="{FF2B5EF4-FFF2-40B4-BE49-F238E27FC236}">
                <a16:creationId xmlns:a16="http://schemas.microsoft.com/office/drawing/2014/main" id="{7356EE31-881C-4634-AA24-A8241B1277D1}"/>
              </a:ext>
            </a:extLst>
          </p:cNvPr>
          <p:cNvGraphicFramePr>
            <a:graphicFrameLocks noGrp="1"/>
          </p:cNvGraphicFramePr>
          <p:nvPr/>
        </p:nvGraphicFramePr>
        <p:xfrm>
          <a:off x="5486400" y="647701"/>
          <a:ext cx="3414586" cy="2367479"/>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1008090443"/>
                    </a:ext>
                  </a:extLst>
                </a:gridCol>
                <a:gridCol w="1021493">
                  <a:extLst>
                    <a:ext uri="{9D8B030D-6E8A-4147-A177-3AD203B41FA5}">
                      <a16:colId xmlns:a16="http://schemas.microsoft.com/office/drawing/2014/main" val="798943062"/>
                    </a:ext>
                  </a:extLst>
                </a:gridCol>
                <a:gridCol w="1021493">
                  <a:extLst>
                    <a:ext uri="{9D8B030D-6E8A-4147-A177-3AD203B41FA5}">
                      <a16:colId xmlns:a16="http://schemas.microsoft.com/office/drawing/2014/main" val="2411261045"/>
                    </a:ext>
                  </a:extLst>
                </a:gridCol>
              </a:tblGrid>
              <a:tr h="301613">
                <a:tc>
                  <a:txBody>
                    <a:bodyPr/>
                    <a:lstStyle/>
                    <a:p>
                      <a:pPr marL="0" marR="0" algn="ctr">
                        <a:lnSpc>
                          <a:spcPct val="107000"/>
                        </a:lnSpc>
                        <a:spcBef>
                          <a:spcPts val="0"/>
                        </a:spcBef>
                        <a:spcAft>
                          <a:spcPts val="0"/>
                        </a:spcAft>
                      </a:pPr>
                      <a:r>
                        <a:rPr lang="en-US" sz="1400" b="1" dirty="0">
                          <a:effectLst/>
                        </a:rPr>
                        <a:t>Description</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ctr">
                        <a:lnSpc>
                          <a:spcPct val="107000"/>
                        </a:lnSpc>
                        <a:spcBef>
                          <a:spcPts val="0"/>
                        </a:spcBef>
                        <a:spcAft>
                          <a:spcPts val="0"/>
                        </a:spcAft>
                      </a:pPr>
                      <a:r>
                        <a:rPr lang="en-US" sz="1400" b="1" dirty="0">
                          <a:effectLst/>
                        </a:rPr>
                        <a:t>Train</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ctr">
                        <a:lnSpc>
                          <a:spcPct val="107000"/>
                        </a:lnSpc>
                        <a:spcBef>
                          <a:spcPts val="0"/>
                        </a:spcBef>
                        <a:spcAft>
                          <a:spcPts val="0"/>
                        </a:spcAft>
                      </a:pPr>
                      <a:r>
                        <a:rPr lang="en-US" sz="1400" b="1">
                          <a:effectLst/>
                        </a:rPr>
                        <a:t>Dev</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4148162258"/>
                  </a:ext>
                </a:extLst>
              </a:tr>
              <a:tr h="306891">
                <a:tc>
                  <a:txBody>
                    <a:bodyPr/>
                    <a:lstStyle/>
                    <a:p>
                      <a:pPr marL="0" marR="0" algn="ctr">
                        <a:lnSpc>
                          <a:spcPct val="107000"/>
                        </a:lnSpc>
                        <a:spcBef>
                          <a:spcPts val="0"/>
                        </a:spcBef>
                        <a:spcAft>
                          <a:spcPts val="0"/>
                        </a:spcAft>
                      </a:pPr>
                      <a:r>
                        <a:rPr lang="en-US" sz="1400" b="1">
                          <a:effectLst/>
                        </a:rPr>
                        <a:t>Patients</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592</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50</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2385583492"/>
                  </a:ext>
                </a:extLst>
              </a:tr>
              <a:tr h="301613">
                <a:tc>
                  <a:txBody>
                    <a:bodyPr/>
                    <a:lstStyle/>
                    <a:p>
                      <a:pPr marL="0" marR="0" algn="ctr">
                        <a:lnSpc>
                          <a:spcPct val="107000"/>
                        </a:lnSpc>
                        <a:spcBef>
                          <a:spcPts val="0"/>
                        </a:spcBef>
                        <a:spcAft>
                          <a:spcPts val="0"/>
                        </a:spcAft>
                      </a:pPr>
                      <a:r>
                        <a:rPr lang="en-US" sz="1400" b="1" dirty="0">
                          <a:effectLst/>
                        </a:rPr>
                        <a:t>Sessions</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1,185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238</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3832973170"/>
                  </a:ext>
                </a:extLst>
              </a:tr>
              <a:tr h="301613">
                <a:tc>
                  <a:txBody>
                    <a:bodyPr/>
                    <a:lstStyle/>
                    <a:p>
                      <a:pPr marL="0" marR="0" algn="ctr">
                        <a:lnSpc>
                          <a:spcPct val="107000"/>
                        </a:lnSpc>
                        <a:spcBef>
                          <a:spcPts val="0"/>
                        </a:spcBef>
                        <a:spcAft>
                          <a:spcPts val="0"/>
                        </a:spcAft>
                      </a:pPr>
                      <a:r>
                        <a:rPr lang="en-US" sz="1400" b="1">
                          <a:effectLst/>
                        </a:rPr>
                        <a:t>Files</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4,599</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1,013</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3696502845"/>
                  </a:ext>
                </a:extLst>
              </a:tr>
              <a:tr h="301613">
                <a:tc>
                  <a:txBody>
                    <a:bodyPr/>
                    <a:lstStyle/>
                    <a:p>
                      <a:pPr marL="0" marR="0" algn="ctr">
                        <a:lnSpc>
                          <a:spcPct val="107000"/>
                        </a:lnSpc>
                        <a:spcBef>
                          <a:spcPts val="0"/>
                        </a:spcBef>
                        <a:spcAft>
                          <a:spcPts val="0"/>
                        </a:spcAft>
                      </a:pPr>
                      <a:r>
                        <a:rPr lang="en-US" sz="1400" b="1" dirty="0">
                          <a:effectLst/>
                        </a:rPr>
                        <a:t>No. Events</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2,377</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673</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1074717931"/>
                  </a:ext>
                </a:extLst>
              </a:tr>
              <a:tr h="552523">
                <a:tc>
                  <a:txBody>
                    <a:bodyPr/>
                    <a:lstStyle/>
                    <a:p>
                      <a:pPr marL="0" marR="0" algn="ctr">
                        <a:lnSpc>
                          <a:spcPct val="107000"/>
                        </a:lnSpc>
                        <a:spcBef>
                          <a:spcPts val="0"/>
                        </a:spcBef>
                        <a:spcAft>
                          <a:spcPts val="0"/>
                        </a:spcAft>
                      </a:pPr>
                      <a:r>
                        <a:rPr lang="en-US" sz="1400" b="1" dirty="0">
                          <a:effectLst/>
                        </a:rPr>
                        <a:t>Event Dur. (sec.)</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a:effectLst/>
                        </a:rPr>
                        <a:t>169,794</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58,445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17325660"/>
                  </a:ext>
                </a:extLst>
              </a:tr>
              <a:tr h="301613">
                <a:tc>
                  <a:txBody>
                    <a:bodyPr/>
                    <a:lstStyle/>
                    <a:p>
                      <a:pPr marL="0" marR="0" algn="ctr">
                        <a:lnSpc>
                          <a:spcPct val="107000"/>
                        </a:lnSpc>
                        <a:spcBef>
                          <a:spcPts val="0"/>
                        </a:spcBef>
                        <a:spcAft>
                          <a:spcPts val="0"/>
                        </a:spcAft>
                      </a:pPr>
                      <a:r>
                        <a:rPr lang="en-US" sz="1400" b="1">
                          <a:effectLst/>
                        </a:rPr>
                        <a:t>Total Dur (sec.)</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a:effectLst/>
                        </a:rPr>
                        <a:t>2,710,483</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tc>
                  <a:txBody>
                    <a:bodyPr/>
                    <a:lstStyle/>
                    <a:p>
                      <a:pPr marL="0" marR="0" algn="r">
                        <a:lnSpc>
                          <a:spcPct val="107000"/>
                        </a:lnSpc>
                        <a:spcBef>
                          <a:spcPts val="0"/>
                        </a:spcBef>
                        <a:spcAft>
                          <a:spcPts val="0"/>
                        </a:spcAft>
                      </a:pPr>
                      <a:r>
                        <a:rPr lang="en-US" sz="1400" b="1" dirty="0">
                          <a:effectLst/>
                        </a:rPr>
                        <a:t>613,232</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152" marR="73152" marT="18415" marB="18415" anchor="ctr"/>
                </a:tc>
                <a:extLst>
                  <a:ext uri="{0D108BD9-81ED-4DB2-BD59-A6C34878D82A}">
                    <a16:rowId xmlns:a16="http://schemas.microsoft.com/office/drawing/2014/main" val="3657440682"/>
                  </a:ext>
                </a:extLst>
              </a:tr>
            </a:tbl>
          </a:graphicData>
        </a:graphic>
      </p:graphicFrame>
    </p:spTree>
    <p:extLst>
      <p:ext uri="{BB962C8B-B14F-4D97-AF65-F5344CB8AC3E}">
        <p14:creationId xmlns:p14="http://schemas.microsoft.com/office/powerpoint/2010/main" val="188125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228600" y="635285"/>
            <a:ext cx="86868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scoring metrics used for evaluating a system should reflect the performance requirements of an application (e.g., word error rate in speech recognition is highly correlated with the usability of a voice interface).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Clinicians are overwhelmingly emphatic that false alarm rate is the most important criterion for user acceptance.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Clinicians argue that performance goals for seizure detection are 75% sensitivity and 1 false alarm per 24 hours for a system to be usable.</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 have introduced open source sequential decoding software that integrates five metrics for measuring similarity and produces a wide variety of popular statistics for evaluating system performance:</a:t>
            </a:r>
          </a:p>
          <a:p>
            <a:pPr marL="233363" marR="0" lvl="0" indent="0" algn="l" defTabSz="457200" rtl="0" eaLnBrk="1" fontAlgn="auto" latinLnBrk="0" hangingPunct="1">
              <a:lnSpc>
                <a:spcPct val="100000"/>
              </a:lnSpc>
              <a:spcBef>
                <a:spcPts val="0"/>
              </a:spcBef>
              <a:spcAft>
                <a:spcPts val="600"/>
              </a:spcAft>
              <a:buClrTx/>
              <a:buSzTx/>
              <a:buFont typeface="Arial"/>
              <a:buNone/>
              <a:tabLst/>
              <a:defRPr/>
            </a:pPr>
            <a:r>
              <a:rPr kumimoji="0" lang="en-US" sz="1400" b="1" i="1" u="none" strike="noStrike" kern="1200" cap="none" spc="0" normalizeH="0" baseline="0" noProof="0" dirty="0">
                <a:ln>
                  <a:noFill/>
                </a:ln>
                <a:solidFill>
                  <a:prstClr val="black"/>
                </a:solidFill>
                <a:effectLst/>
                <a:uLnTx/>
                <a:uFillTx/>
                <a:latin typeface="Arial" charset="0"/>
                <a:ea typeface="+mn-ea"/>
                <a:cs typeface="Arial" charset="0"/>
              </a:rPr>
              <a:t>https://www.isip.piconepress.com/publications/unpublished/</a:t>
            </a:r>
            <a:r>
              <a:rPr kumimoji="0" lang="en-US" sz="1400" b="1" i="1" u="none" strike="noStrike" kern="1200" cap="none" spc="0" normalizeH="0" baseline="0" noProof="0" dirty="0" err="1">
                <a:ln>
                  <a:noFill/>
                </a:ln>
                <a:solidFill>
                  <a:prstClr val="black"/>
                </a:solidFill>
                <a:effectLst/>
                <a:uLnTx/>
                <a:uFillTx/>
                <a:latin typeface="Arial" charset="0"/>
                <a:ea typeface="+mn-ea"/>
                <a:cs typeface="Arial" charset="0"/>
              </a:rPr>
              <a:t>book_sections</a:t>
            </a:r>
            <a:r>
              <a:rPr kumimoji="0" lang="en-US" sz="1400" b="1" i="1" u="none" strike="noStrike" kern="1200" cap="none" spc="0" normalizeH="0" baseline="0" noProof="0" dirty="0">
                <a:ln>
                  <a:noFill/>
                </a:ln>
                <a:solidFill>
                  <a:prstClr val="black"/>
                </a:solidFill>
                <a:effectLst/>
                <a:uLnTx/>
                <a:uFillTx/>
                <a:latin typeface="Arial" charset="0"/>
                <a:ea typeface="+mn-ea"/>
                <a:cs typeface="Arial" charset="0"/>
              </a:rPr>
              <a:t>/2021/springer/metrics/</a:t>
            </a:r>
          </a:p>
          <a:p>
            <a:pPr marL="233363"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This software has been used internally for many years and one external evaluation conducted by IBM Research.</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Python implementation of the scoring software can be found at:</a:t>
            </a:r>
          </a:p>
          <a:p>
            <a:pPr marL="233363"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400" b="1" i="1" u="none" strike="noStrike" kern="1200" cap="none" spc="0" normalizeH="0" baseline="0" noProof="0" dirty="0">
                <a:ln>
                  <a:noFill/>
                </a:ln>
                <a:solidFill>
                  <a:prstClr val="black"/>
                </a:solidFill>
                <a:effectLst/>
                <a:uLnTx/>
                <a:uFillTx/>
                <a:latin typeface="Arial" charset="0"/>
                <a:ea typeface="+mn-ea"/>
                <a:cs typeface="Arial" charset="0"/>
              </a:rPr>
              <a:t>https://www.isip.piconepress.com/projects/</a:t>
            </a:r>
            <a:r>
              <a:rPr kumimoji="0" lang="en-US" sz="1400" b="1" i="1" u="none" strike="noStrike" kern="1200" cap="none" spc="0" normalizeH="0" baseline="0" noProof="0" dirty="0" err="1">
                <a:ln>
                  <a:noFill/>
                </a:ln>
                <a:solidFill>
                  <a:prstClr val="black"/>
                </a:solidFill>
                <a:effectLst/>
                <a:uLnTx/>
                <a:uFillTx/>
                <a:latin typeface="Arial" charset="0"/>
                <a:ea typeface="+mn-ea"/>
                <a:cs typeface="Arial" charset="0"/>
              </a:rPr>
              <a:t>tuh_eeg</a:t>
            </a:r>
            <a:r>
              <a:rPr kumimoji="0" lang="en-US" sz="1400" b="1" i="1" u="none" strike="noStrike" kern="1200" cap="none" spc="0" normalizeH="0" baseline="0" noProof="0" dirty="0">
                <a:ln>
                  <a:noFill/>
                </a:ln>
                <a:solidFill>
                  <a:prstClr val="black"/>
                </a:solidFill>
                <a:effectLst/>
                <a:uLnTx/>
                <a:uFillTx/>
                <a:latin typeface="Arial" charset="0"/>
                <a:ea typeface="+mn-ea"/>
                <a:cs typeface="Arial" charset="0"/>
              </a:rPr>
              <a:t>/downloads/</a:t>
            </a:r>
            <a:r>
              <a:rPr kumimoji="0" lang="en-US" sz="1400" b="1" i="1" u="none" strike="noStrike" kern="1200" cap="none" spc="0" normalizeH="0" baseline="0" noProof="0" dirty="0" err="1">
                <a:ln>
                  <a:noFill/>
                </a:ln>
                <a:solidFill>
                  <a:prstClr val="black"/>
                </a:solidFill>
                <a:effectLst/>
                <a:uLnTx/>
                <a:uFillTx/>
                <a:latin typeface="Arial" charset="0"/>
                <a:ea typeface="+mn-ea"/>
                <a:cs typeface="Arial" charset="0"/>
              </a:rPr>
              <a:t>nedc_eval_eeg</a:t>
            </a:r>
            <a:endParaRPr kumimoji="0" lang="en-US" sz="1400" b="1" i="1" u="none" strike="noStrike" kern="1200" cap="none" spc="0" normalizeH="0" baseline="0" noProof="0" dirty="0">
              <a:ln>
                <a:noFill/>
              </a:ln>
              <a:solidFill>
                <a:prstClr val="black"/>
              </a:solidFill>
              <a:effectLst/>
              <a:uLnTx/>
              <a:uFillTx/>
              <a:latin typeface="Arial" charset="0"/>
              <a:ea typeface="+mn-ea"/>
              <a:cs typeface="Arial" charset="0"/>
            </a:endParaRP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Using the Neureka Challenge data, we have analyzed several of the leading systems and validate the accuracy of our Time-Aligned Event Scoring (TAES) metric, showing it correlates with other measure including DET curves.</a:t>
            </a:r>
          </a:p>
        </p:txBody>
      </p:sp>
      <p:sp>
        <p:nvSpPr>
          <p:cNvPr id="14" name="Title 1">
            <a:extLst>
              <a:ext uri="{FF2B5EF4-FFF2-40B4-BE49-F238E27FC236}">
                <a16:creationId xmlns:a16="http://schemas.microsoft.com/office/drawing/2014/main" id="{9A1C73CE-ED51-4047-BA0D-693166C13BD8}"/>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Open Source Scoring Software</a:t>
            </a:r>
          </a:p>
        </p:txBody>
      </p:sp>
    </p:spTree>
    <p:extLst>
      <p:ext uri="{BB962C8B-B14F-4D97-AF65-F5344CB8AC3E}">
        <p14:creationId xmlns:p14="http://schemas.microsoft.com/office/powerpoint/2010/main" val="9837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9DE2CEE7-1CED-4702-AD29-405CABC4FDC8}"/>
              </a:ext>
            </a:extLst>
          </p:cNvPr>
          <p:cNvSpPr txBox="1">
            <a:spLocks/>
          </p:cNvSpPr>
          <p:nvPr/>
        </p:nvSpPr>
        <p:spPr>
          <a:xfrm>
            <a:off x="228600" y="2628901"/>
            <a:ext cx="8675914" cy="384809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There are 4 fundamental quantities that must be calculated to derive most performance measures:</a:t>
            </a:r>
          </a:p>
          <a:p>
            <a:pPr marL="347663" marR="0" lvl="1" indent="-17462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True Positive (TP)</a:t>
            </a:r>
          </a:p>
          <a:p>
            <a:pPr marL="347663" marR="0" lvl="1" indent="-17462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False Positive (FP)</a:t>
            </a:r>
          </a:p>
          <a:p>
            <a:pPr marL="347663" marR="0" lvl="1" indent="-174625" algn="l" defTabSz="4572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False Negative (FN)</a:t>
            </a:r>
          </a:p>
          <a:p>
            <a:pPr marL="347663" marR="0" lvl="1" indent="-174625" algn="l" defTabSz="457200" rtl="0" eaLnBrk="1" fontAlgn="auto" latinLnBrk="0" hangingPunct="1">
              <a:lnSpc>
                <a:spcPct val="100000"/>
              </a:lnSpc>
              <a:spcBef>
                <a:spcPts val="0"/>
              </a:spcBef>
              <a:spcAft>
                <a:spcPts val="120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True Negative (TN)</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From these we calculate traditional measures such as:</a:t>
            </a:r>
          </a:p>
          <a:p>
            <a:pPr marL="579438" marR="0" lvl="0" indent="-234950" algn="l" defTabSz="457200" rtl="0" eaLnBrk="1" fontAlgn="auto" latinLnBrk="0" hangingPunct="1">
              <a:lnSpc>
                <a:spcPct val="100000"/>
              </a:lnSpc>
              <a:spcBef>
                <a:spcPts val="0"/>
              </a:spcBef>
              <a:spcAft>
                <a:spcPts val="300"/>
              </a:spcAft>
              <a:buClrTx/>
              <a:buSzTx/>
              <a:buFont typeface="Arial"/>
              <a:buNone/>
              <a:tabLst>
                <a:tab pos="4338638" algn="l"/>
              </a:tabLst>
              <a:defRPr/>
            </a:pPr>
            <a: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a:t> Sensitivity =  </a:t>
            </a:r>
            <a: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TP / (TP  + FN)	 Accuracy = (TP+TN)/(TP+FN+TN+FP) </a:t>
            </a:r>
          </a:p>
          <a:p>
            <a:pPr marL="579438" marR="0" lvl="0" indent="-234950" algn="l" defTabSz="457200" rtl="0" eaLnBrk="1" fontAlgn="auto" latinLnBrk="0" hangingPunct="1">
              <a:lnSpc>
                <a:spcPct val="100000"/>
              </a:lnSpc>
              <a:spcBef>
                <a:spcPts val="0"/>
              </a:spcBef>
              <a:spcAft>
                <a:spcPts val="1200"/>
              </a:spcAft>
              <a:buClrTx/>
              <a:buSzTx/>
              <a:buFont typeface="Arial"/>
              <a:buNone/>
              <a:tabLst>
                <a:tab pos="4338638" algn="l"/>
              </a:tabLst>
              <a:defRPr/>
            </a:pPr>
            <a: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Specificity = TN / (TN + FP)	 Precision = TP/(TP  + FN) </a:t>
            </a:r>
          </a:p>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tab pos="4338638" algn="l"/>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There are many ways to compute quantities such as TP and FP. In our scoring software, we introduce four ways to measure errors.</a:t>
            </a:r>
          </a:p>
        </p:txBody>
      </p:sp>
      <p:sp>
        <p:nvSpPr>
          <p:cNvPr id="8" name="Title 1">
            <a:extLst>
              <a:ext uri="{FF2B5EF4-FFF2-40B4-BE49-F238E27FC236}">
                <a16:creationId xmlns:a16="http://schemas.microsoft.com/office/drawing/2014/main" id="{959BE409-1216-7A45-9750-F1FEC034D343}"/>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ea typeface="+mj-ea"/>
                <a:cs typeface="Arial"/>
              </a:rPr>
              <a:t>Fundamental Scores and Derived Measures</a:t>
            </a:r>
            <a:endParaRPr kumimoji="0" lang="en-US" sz="2400" b="1" i="0" u="none" strike="noStrike" kern="1200" cap="none" spc="0" normalizeH="0" baseline="0" noProof="0" dirty="0">
              <a:ln>
                <a:noFill/>
              </a:ln>
              <a:solidFill>
                <a:prstClr val="black"/>
              </a:solidFill>
              <a:effectLst/>
              <a:uLnTx/>
              <a:uFillTx/>
              <a:latin typeface="Arial"/>
              <a:ea typeface="+mj-ea"/>
              <a:cs typeface="Arial"/>
            </a:endParaRPr>
          </a:p>
        </p:txBody>
      </p:sp>
      <p:pic>
        <p:nvPicPr>
          <p:cNvPr id="3" name="Picture 2">
            <a:extLst>
              <a:ext uri="{FF2B5EF4-FFF2-40B4-BE49-F238E27FC236}">
                <a16:creationId xmlns:a16="http://schemas.microsoft.com/office/drawing/2014/main" id="{85127C35-92B2-4E59-83BC-018B75BF12C2}"/>
              </a:ext>
            </a:extLst>
          </p:cNvPr>
          <p:cNvPicPr>
            <a:picLocks noChangeAspect="1"/>
          </p:cNvPicPr>
          <p:nvPr/>
        </p:nvPicPr>
        <p:blipFill>
          <a:blip r:embed="rId3"/>
          <a:stretch>
            <a:fillRect/>
          </a:stretch>
        </p:blipFill>
        <p:spPr>
          <a:xfrm>
            <a:off x="353906" y="647701"/>
            <a:ext cx="8425301" cy="1790699"/>
          </a:xfrm>
          <a:prstGeom prst="rect">
            <a:avLst/>
          </a:prstGeom>
        </p:spPr>
      </p:pic>
      <p:cxnSp>
        <p:nvCxnSpPr>
          <p:cNvPr id="4" name="Straight Arrow Connector 3">
            <a:extLst>
              <a:ext uri="{FF2B5EF4-FFF2-40B4-BE49-F238E27FC236}">
                <a16:creationId xmlns:a16="http://schemas.microsoft.com/office/drawing/2014/main" id="{84E316F4-1A61-8E46-A4E7-B8F576B17CA3}"/>
              </a:ext>
            </a:extLst>
          </p:cNvPr>
          <p:cNvCxnSpPr>
            <a:cxnSpLocks/>
          </p:cNvCxnSpPr>
          <p:nvPr/>
        </p:nvCxnSpPr>
        <p:spPr>
          <a:xfrm flipV="1">
            <a:off x="2514600" y="1976794"/>
            <a:ext cx="609600" cy="1299808"/>
          </a:xfrm>
          <a:prstGeom prst="straightConnector1">
            <a:avLst/>
          </a:prstGeom>
          <a:ln w="38100">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B12404BF-7F94-414D-A6B2-79C8CB7AD410}"/>
              </a:ext>
            </a:extLst>
          </p:cNvPr>
          <p:cNvCxnSpPr>
            <a:cxnSpLocks/>
          </p:cNvCxnSpPr>
          <p:nvPr/>
        </p:nvCxnSpPr>
        <p:spPr>
          <a:xfrm flipV="1">
            <a:off x="2657284" y="1981200"/>
            <a:ext cx="2456194" cy="1601834"/>
          </a:xfrm>
          <a:prstGeom prst="straightConnector1">
            <a:avLst/>
          </a:prstGeom>
          <a:ln w="38100">
            <a:tailEnd type="triangle"/>
          </a:ln>
          <a:effectLst/>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8BF905E8-DBDD-2545-8B96-63AA4C431489}"/>
              </a:ext>
            </a:extLst>
          </p:cNvPr>
          <p:cNvCxnSpPr>
            <a:cxnSpLocks/>
          </p:cNvCxnSpPr>
          <p:nvPr/>
        </p:nvCxnSpPr>
        <p:spPr>
          <a:xfrm flipV="1">
            <a:off x="2743200" y="965154"/>
            <a:ext cx="3930437" cy="2997246"/>
          </a:xfrm>
          <a:prstGeom prst="straightConnector1">
            <a:avLst/>
          </a:prstGeom>
          <a:ln w="38100">
            <a:tailEnd type="triangle"/>
          </a:ln>
          <a:effectLst/>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0B049E75-3251-B14F-AD81-4CB486EB596D}"/>
              </a:ext>
            </a:extLst>
          </p:cNvPr>
          <p:cNvCxnSpPr>
            <a:cxnSpLocks/>
          </p:cNvCxnSpPr>
          <p:nvPr/>
        </p:nvCxnSpPr>
        <p:spPr>
          <a:xfrm flipV="1">
            <a:off x="2632746" y="1963784"/>
            <a:ext cx="5596854" cy="2379616"/>
          </a:xfrm>
          <a:prstGeom prst="straightConnector1">
            <a:avLst/>
          </a:prstGeom>
          <a:ln w="38100">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9993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CD9D72D-6280-44CB-AE9F-B555BF028F45}"/>
              </a:ext>
            </a:extLst>
          </p:cNvPr>
          <p:cNvSpPr txBox="1">
            <a:spLocks/>
          </p:cNvSpPr>
          <p:nvPr/>
        </p:nvSpPr>
        <p:spPr>
          <a:xfrm>
            <a:off x="0" y="661853"/>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A0C27F77-A7AC-CE45-BAF6-0DF27BF5F377}"/>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Evaluation Metrics – Dynamic Programming Align. (DPAL)</a:t>
            </a:r>
          </a:p>
        </p:txBody>
      </p:sp>
      <p:sp>
        <p:nvSpPr>
          <p:cNvPr id="16" name="Content Placeholder 2">
            <a:extLst>
              <a:ext uri="{FF2B5EF4-FFF2-40B4-BE49-F238E27FC236}">
                <a16:creationId xmlns:a16="http://schemas.microsoft.com/office/drawing/2014/main" id="{785222A3-E88F-2A4E-9DFD-FEB7AD5F8FE4}"/>
              </a:ext>
            </a:extLst>
          </p:cNvPr>
          <p:cNvSpPr txBox="1">
            <a:spLocks/>
          </p:cNvSpPr>
          <p:nvPr/>
        </p:nvSpPr>
        <p:spPr>
          <a:xfrm>
            <a:off x="228600" y="661854"/>
            <a:ext cx="8686800" cy="606661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Popularized in the speech recognition community when time alignments were not available. Computed error rates correlate well with time-aligned results.</a:t>
            </a:r>
          </a:p>
          <a:p>
            <a:pPr marL="182558" marR="0" lvl="0" indent="-182558" algn="l" defTabSz="457200" rtl="0" eaLnBrk="1" fontAlgn="auto" latinLnBrk="0" hangingPunct="1">
              <a:lnSpc>
                <a:spcPct val="100000"/>
              </a:lnSpc>
              <a:spcBef>
                <a:spcPts val="0"/>
              </a:spcBef>
              <a:spcAft>
                <a:spcPts val="17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Minimizes an edit distance (the Levenshtein distance) to map the hypotheses onto the reference: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Three types of errors are recorded: substitution, deletion and insertion.</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dynamic programming algorithm is used to find the optimal alignment. Weights can be applied to different error classes (we use equal weights).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fast, simple algorithm with few tunable parameters that can be easily applied to system output.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Alignments do not necessarily reflect the errors that actually occurred, though the aggregated results display the correct trends.</a:t>
            </a:r>
          </a:p>
        </p:txBody>
      </p:sp>
      <p:pic>
        <p:nvPicPr>
          <p:cNvPr id="2" name="Picture 1">
            <a:extLst>
              <a:ext uri="{FF2B5EF4-FFF2-40B4-BE49-F238E27FC236}">
                <a16:creationId xmlns:a16="http://schemas.microsoft.com/office/drawing/2014/main" id="{22A2EC77-F3D4-479A-8CE4-BDB3CD954845}"/>
              </a:ext>
            </a:extLst>
          </p:cNvPr>
          <p:cNvPicPr>
            <a:picLocks noChangeAspect="1"/>
          </p:cNvPicPr>
          <p:nvPr/>
        </p:nvPicPr>
        <p:blipFill>
          <a:blip r:embed="rId3"/>
          <a:stretch>
            <a:fillRect/>
          </a:stretch>
        </p:blipFill>
        <p:spPr>
          <a:xfrm>
            <a:off x="1530488" y="2106910"/>
            <a:ext cx="6083024" cy="1931690"/>
          </a:xfrm>
          <a:prstGeom prst="rect">
            <a:avLst/>
          </a:prstGeom>
        </p:spPr>
      </p:pic>
    </p:spTree>
    <p:extLst>
      <p:ext uri="{BB962C8B-B14F-4D97-AF65-F5344CB8AC3E}">
        <p14:creationId xmlns:p14="http://schemas.microsoft.com/office/powerpoint/2010/main" val="392306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FB1E76D-3942-4A69-B425-8DAEDB6CDCB2}"/>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DC4A2231-FAE2-48B1-947C-0573881F8080}"/>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Evaluation Metrics – Epoch-based Sampling (EPCH)</a:t>
            </a:r>
          </a:p>
        </p:txBody>
      </p:sp>
      <p:sp>
        <p:nvSpPr>
          <p:cNvPr id="16" name="Content Placeholder 2">
            <a:extLst>
              <a:ext uri="{FF2B5EF4-FFF2-40B4-BE49-F238E27FC236}">
                <a16:creationId xmlns:a16="http://schemas.microsoft.com/office/drawing/2014/main" id="{8AB05367-8E2C-6B48-981B-A8C7EEFB37AF}"/>
              </a:ext>
            </a:extLst>
          </p:cNvPr>
          <p:cNvSpPr txBox="1">
            <a:spLocks/>
          </p:cNvSpPr>
          <p:nvPr/>
        </p:nvSpPr>
        <p:spPr>
          <a:xfrm>
            <a:off x="228600" y="762000"/>
            <a:ext cx="8686800" cy="5756368"/>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7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Uses a metric that treats the reference and hypothesis as signals sampled at a fixed frame rate (an epoch):</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epoch duration used for scoring EEG events is 1.0 second.</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Fixed-size epochs avoid the problem of disambiguating overlap between reference and hypothesis events (a ‘many to many’ mapping).</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Tends to bias scores by weighting longer events more heavily and tends to produce a higher value of specificity.</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Since seizure events can be very long, this is a concern.</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Also, since each epoch is scored independently, false alarms are very high because each event can generate more than one false alarm.</a:t>
            </a:r>
          </a:p>
        </p:txBody>
      </p:sp>
      <p:pic>
        <p:nvPicPr>
          <p:cNvPr id="14" name="Picture 13">
            <a:extLst>
              <a:ext uri="{FF2B5EF4-FFF2-40B4-BE49-F238E27FC236}">
                <a16:creationId xmlns:a16="http://schemas.microsoft.com/office/drawing/2014/main" id="{68FB1745-D2BF-164C-9715-12D4AF926DC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7010400" cy="1981200"/>
          </a:xfrm>
          <a:prstGeom prst="rect">
            <a:avLst/>
          </a:prstGeom>
          <a:noFill/>
          <a:ln>
            <a:noFill/>
          </a:ln>
        </p:spPr>
      </p:pic>
    </p:spTree>
    <p:extLst>
      <p:ext uri="{BB962C8B-B14F-4D97-AF65-F5344CB8AC3E}">
        <p14:creationId xmlns:p14="http://schemas.microsoft.com/office/powerpoint/2010/main" val="9258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FB1E76D-3942-4A69-B425-8DAEDB6CDCB2}"/>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01175853-577E-47DD-BFC9-A97474AE0C6A}"/>
              </a:ext>
            </a:extLst>
          </p:cNvPr>
          <p:cNvSpPr txBox="1">
            <a:spLocks/>
          </p:cNvSpPr>
          <p:nvPr/>
        </p:nvSpPr>
        <p:spPr>
          <a:xfrm>
            <a:off x="228600" y="609600"/>
            <a:ext cx="3505200" cy="3200400"/>
          </a:xfrm>
          <a:prstGeom prst="rect">
            <a:avLst/>
          </a:prstGeom>
        </p:spPr>
        <p:txBody>
          <a:bodyPr lIns="0" tIns="0" rIns="0" bIns="0" anchor="ctr"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DC4A2231-FAE2-48B1-947C-0573881F8080}"/>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Evaluation Metrics – Any-Overlap (OVLP)</a:t>
            </a:r>
          </a:p>
        </p:txBody>
      </p:sp>
      <p:sp>
        <p:nvSpPr>
          <p:cNvPr id="14" name="Content Placeholder 2">
            <a:extLst>
              <a:ext uri="{FF2B5EF4-FFF2-40B4-BE49-F238E27FC236}">
                <a16:creationId xmlns:a16="http://schemas.microsoft.com/office/drawing/2014/main" id="{BA98071B-3CF5-4F40-932E-B36985F2A4DB}"/>
              </a:ext>
            </a:extLst>
          </p:cNvPr>
          <p:cNvSpPr txBox="1">
            <a:spLocks/>
          </p:cNvSpPr>
          <p:nvPr/>
        </p:nvSpPr>
        <p:spPr>
          <a:xfrm>
            <a:off x="228600" y="764180"/>
            <a:ext cx="8686800" cy="5870666"/>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If a hypothesis event</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overlaps within the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proximity of the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reference event, it is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considered a hit.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No penalty when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multiple reference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events overlap with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single large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hypothesis event.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Misses and false alarms are counted when no overlap between hypothesis and reference is found.</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Short and long events are weighed equally. </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very permissive metric that scores a match as correct even though the accuracy of the time alignment might be very poor.</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Widely used in the neuroengineering community because it tends to produce a high sensitivity. Used in FDA submissions which has created an overly optimistic view of the accuracy of state of the art systems.</a:t>
            </a:r>
          </a:p>
        </p:txBody>
      </p:sp>
      <p:pic>
        <p:nvPicPr>
          <p:cNvPr id="9" name="Picture 8">
            <a:extLst>
              <a:ext uri="{FF2B5EF4-FFF2-40B4-BE49-F238E27FC236}">
                <a16:creationId xmlns:a16="http://schemas.microsoft.com/office/drawing/2014/main" id="{B5CDF4E2-1095-41AE-BE16-12ECDA7B58FC}"/>
              </a:ext>
            </a:extLst>
          </p:cNvPr>
          <p:cNvPicPr>
            <a:picLocks noChangeAspect="1"/>
          </p:cNvPicPr>
          <p:nvPr/>
        </p:nvPicPr>
        <p:blipFill>
          <a:blip r:embed="rId3"/>
          <a:stretch>
            <a:fillRect/>
          </a:stretch>
        </p:blipFill>
        <p:spPr>
          <a:xfrm>
            <a:off x="3124200" y="604452"/>
            <a:ext cx="5867400" cy="3075031"/>
          </a:xfrm>
          <a:prstGeom prst="rect">
            <a:avLst/>
          </a:prstGeom>
        </p:spPr>
      </p:pic>
    </p:spTree>
    <p:extLst>
      <p:ext uri="{BB962C8B-B14F-4D97-AF65-F5344CB8AC3E}">
        <p14:creationId xmlns:p14="http://schemas.microsoft.com/office/powerpoint/2010/main" val="362668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FB1E76D-3942-4A69-B425-8DAEDB6CDCB2}"/>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2B8B98DC-1C39-4EEB-A435-EA32C1B5F16A}"/>
              </a:ext>
            </a:extLst>
          </p:cNvPr>
          <p:cNvSpPr txBox="1">
            <a:spLocks/>
          </p:cNvSpPr>
          <p:nvPr/>
        </p:nvSpPr>
        <p:spPr>
          <a:xfrm>
            <a:off x="4572002" y="3653246"/>
            <a:ext cx="4343398" cy="297615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 name="Title 1">
            <a:extLst>
              <a:ext uri="{FF2B5EF4-FFF2-40B4-BE49-F238E27FC236}">
                <a16:creationId xmlns:a16="http://schemas.microsoft.com/office/drawing/2014/main" id="{DC4A2231-FAE2-48B1-947C-0573881F8080}"/>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Evaluation Metrics – Time-aligned Event Scoring (TAES)</a:t>
            </a:r>
          </a:p>
        </p:txBody>
      </p:sp>
      <p:sp>
        <p:nvSpPr>
          <p:cNvPr id="10" name="Content Placeholder 2">
            <a:extLst>
              <a:ext uri="{FF2B5EF4-FFF2-40B4-BE49-F238E27FC236}">
                <a16:creationId xmlns:a16="http://schemas.microsoft.com/office/drawing/2014/main" id="{F45D8B27-FD1C-47FD-B75E-F6F3E4FB35FF}"/>
              </a:ext>
            </a:extLst>
          </p:cNvPr>
          <p:cNvSpPr txBox="1">
            <a:spLocks/>
          </p:cNvSpPr>
          <p:nvPr/>
        </p:nvSpPr>
        <p:spPr>
          <a:xfrm>
            <a:off x="228600" y="647701"/>
            <a:ext cx="8686800" cy="5981698"/>
          </a:xfrm>
          <a:prstGeom prst="rect">
            <a:avLst/>
          </a:prstGeom>
        </p:spPr>
        <p:txBody>
          <a:bodyPr lIns="0" tIns="0" rIns="0" bIns="0"/>
          <a:lstStyle>
            <a:defPPr>
              <a:defRPr lang="en-US"/>
            </a:defPPr>
            <a:lvl1pPr marL="182558" indent="-182558">
              <a:spcBef>
                <a:spcPts val="0"/>
              </a:spcBef>
              <a:spcAft>
                <a:spcPts val="1200"/>
              </a:spcAft>
              <a:buFont typeface="Arial" charset="0"/>
              <a:buChar char="•"/>
              <a:defRPr b="1">
                <a:latin typeface="Arial" charset="0"/>
                <a:cs typeface="Arial" charset="0"/>
              </a:defRPr>
            </a:lvl1pPr>
            <a:lvl2pPr marL="347663" lvl="1" indent="-174625">
              <a:spcBef>
                <a:spcPts val="0"/>
              </a:spcBef>
              <a:spcAft>
                <a:spcPts val="600"/>
              </a:spcAft>
              <a:buFont typeface="Wingdings" pitchFamily="2" charset="2"/>
              <a:buChar char="§"/>
              <a:defRPr b="1">
                <a:latin typeface="Arial" charset="0"/>
                <a:cs typeface="Arial" charset="0"/>
              </a:defRPr>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Similar to EPCH, TAES scores events based on their time-alignments.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seizure can vary in duration from a few seconds to hours depending on its type and severity. TAES attempts to balance errors on short duration events with errors on long duration events.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amount of</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overlap is tabulated</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for each error.</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Each event is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weighed equally by</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normalizing the score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to a range of [0.0,1.0].</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Multiple hypotheses</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that map to the same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reference event are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accumulated into</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single score.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Multiple reference events that map to the same hypothesis event add FP errors for all but the first event.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13" name="Picture 12">
            <a:extLst>
              <a:ext uri="{FF2B5EF4-FFF2-40B4-BE49-F238E27FC236}">
                <a16:creationId xmlns:a16="http://schemas.microsoft.com/office/drawing/2014/main" id="{E31E777C-7C79-44A0-B5B1-0D3DF2340FF7}"/>
              </a:ext>
            </a:extLst>
          </p:cNvPr>
          <p:cNvPicPr>
            <a:picLocks noChangeAspect="1"/>
          </p:cNvPicPr>
          <p:nvPr/>
        </p:nvPicPr>
        <p:blipFill>
          <a:blip r:embed="rId3"/>
          <a:stretch>
            <a:fillRect/>
          </a:stretch>
        </p:blipFill>
        <p:spPr>
          <a:xfrm>
            <a:off x="2895600" y="1962141"/>
            <a:ext cx="6070209" cy="3219459"/>
          </a:xfrm>
          <a:prstGeom prst="rect">
            <a:avLst/>
          </a:prstGeom>
        </p:spPr>
      </p:pic>
    </p:spTree>
    <p:extLst>
      <p:ext uri="{BB962C8B-B14F-4D97-AF65-F5344CB8AC3E}">
        <p14:creationId xmlns:p14="http://schemas.microsoft.com/office/powerpoint/2010/main" val="40629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659F-07C3-0B44-AE50-400042778168}"/>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System Performance – Neureka Leaderboard</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999EE302-89ED-1D4C-A2FF-91260BFC677A}"/>
                  </a:ext>
                </a:extLst>
              </p:cNvPr>
              <p:cNvSpPr txBox="1">
                <a:spLocks/>
              </p:cNvSpPr>
              <p:nvPr/>
            </p:nvSpPr>
            <p:spPr>
              <a:xfrm>
                <a:off x="152400" y="627016"/>
                <a:ext cx="8889609" cy="973184"/>
              </a:xfrm>
              <a:prstGeom prst="rect">
                <a:avLst/>
              </a:prstGeom>
            </p:spPr>
            <p:txBody>
              <a:bodyPr lIns="0" tIns="0" rIns="0" bIns="0"/>
              <a:lstStyle>
                <a:defPPr>
                  <a:defRPr lang="en-US"/>
                </a:defPPr>
                <a:lvl1pPr marL="182558" indent="-182558">
                  <a:spcBef>
                    <a:spcPts val="0"/>
                  </a:spcBef>
                  <a:spcAft>
                    <a:spcPts val="1200"/>
                  </a:spcAft>
                  <a:buFont typeface="Arial" charset="0"/>
                  <a:buChar char="•"/>
                  <a:defRPr b="1">
                    <a:latin typeface="Arial" charset="0"/>
                    <a:cs typeface="Arial" charset="0"/>
                  </a:defRPr>
                </a:lvl1pPr>
                <a:lvl2pPr marL="347663" lvl="1" indent="-174625">
                  <a:spcBef>
                    <a:spcPts val="0"/>
                  </a:spcBef>
                  <a:spcAft>
                    <a:spcPts val="600"/>
                  </a:spcAft>
                  <a:buFont typeface="Wingdings" pitchFamily="2" charset="2"/>
                  <a:buChar char="§"/>
                  <a:defRPr b="1">
                    <a:latin typeface="Arial" charset="0"/>
                    <a:cs typeface="Arial" charset="0"/>
                  </a:defRPr>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Submissions were scored using the TAES metric and a weighted measure that combines sensitivity, false alarms and the number of channels:</a:t>
                </a:r>
              </a:p>
              <a:p>
                <a:pPr marL="0" marR="0" lvl="0" indent="0" algn="l" defTabSz="457200" rtl="0" eaLnBrk="1" fontAlgn="auto" latinLnBrk="0" hangingPunct="1">
                  <a:lnSpc>
                    <a:spcPct val="100000"/>
                  </a:lnSpc>
                  <a:spcBef>
                    <a:spcPts val="0"/>
                  </a:spcBef>
                  <a:spcAft>
                    <a:spcPts val="40000"/>
                  </a:spcAft>
                  <a:buClrTx/>
                  <a:buSzTx/>
                  <a:buFont typeface="Arial" charset="0"/>
                  <a:buNone/>
                  <a:tabLst/>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𝑷</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𝑺𝒆𝒏𝒔</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𝟐</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𝟓</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d>
                        <m:d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ctrlPr>
                        </m:dPr>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𝑭𝑨</m:t>
                          </m:r>
                        </m:e>
                      </m:d>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𝟕</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𝟓</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d>
                        <m:d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ctrlPr>
                        </m:dPr>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𝑵𝑪</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rPr>
                            <m:t>𝟏𝟗</m:t>
                          </m:r>
                        </m:e>
                      </m:d>
                    </m:oMath>
                  </m:oMathPara>
                </a14:m>
                <a:endParaRPr kumimoji="0" 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mc:Choice>
        <mc:Fallback xmlns="">
          <p:sp>
            <p:nvSpPr>
              <p:cNvPr id="6" name="Content Placeholder 2">
                <a:extLst>
                  <a:ext uri="{FF2B5EF4-FFF2-40B4-BE49-F238E27FC236}">
                    <a16:creationId xmlns:a16="http://schemas.microsoft.com/office/drawing/2014/main" id="{999EE302-89ED-1D4C-A2FF-91260BFC677A}"/>
                  </a:ext>
                </a:extLst>
              </p:cNvPr>
              <p:cNvSpPr txBox="1">
                <a:spLocks noRot="1" noChangeAspect="1" noMove="1" noResize="1" noEditPoints="1" noAdjustHandles="1" noChangeArrowheads="1" noChangeShapeType="1" noTextEdit="1"/>
              </p:cNvSpPr>
              <p:nvPr/>
            </p:nvSpPr>
            <p:spPr>
              <a:xfrm>
                <a:off x="152400" y="627016"/>
                <a:ext cx="8889609" cy="973184"/>
              </a:xfrm>
              <a:prstGeom prst="rect">
                <a:avLst/>
              </a:prstGeom>
              <a:blipFill>
                <a:blip r:embed="rId3"/>
                <a:stretch>
                  <a:fillRect l="-1571" t="-7692" r="-143" b="-384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3812A01-C1E7-DE42-8BC2-6BDDB2A7DE3D}"/>
              </a:ext>
            </a:extLst>
          </p:cNvPr>
          <p:cNvPicPr>
            <a:picLocks noChangeAspect="1"/>
          </p:cNvPicPr>
          <p:nvPr/>
        </p:nvPicPr>
        <p:blipFill>
          <a:blip r:embed="rId4"/>
          <a:srcRect/>
          <a:stretch/>
        </p:blipFill>
        <p:spPr>
          <a:xfrm>
            <a:off x="152399" y="1676400"/>
            <a:ext cx="8889609" cy="4681735"/>
          </a:xfrm>
          <a:prstGeom prst="rect">
            <a:avLst/>
          </a:prstGeom>
        </p:spPr>
      </p:pic>
      <p:sp>
        <p:nvSpPr>
          <p:cNvPr id="3" name="Rectangle 2">
            <a:extLst>
              <a:ext uri="{FF2B5EF4-FFF2-40B4-BE49-F238E27FC236}">
                <a16:creationId xmlns:a16="http://schemas.microsoft.com/office/drawing/2014/main" id="{902CC886-0881-7246-BE84-38ADAEFE40EC}"/>
              </a:ext>
            </a:extLst>
          </p:cNvPr>
          <p:cNvSpPr/>
          <p:nvPr/>
        </p:nvSpPr>
        <p:spPr>
          <a:xfrm>
            <a:off x="152399" y="2286000"/>
            <a:ext cx="8889609" cy="4572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ular Callout 6">
            <a:extLst>
              <a:ext uri="{FF2B5EF4-FFF2-40B4-BE49-F238E27FC236}">
                <a16:creationId xmlns:a16="http://schemas.microsoft.com/office/drawing/2014/main" id="{CE8B472C-5E0C-4644-90A8-3678246A8F4F}"/>
              </a:ext>
            </a:extLst>
          </p:cNvPr>
          <p:cNvSpPr/>
          <p:nvPr/>
        </p:nvSpPr>
        <p:spPr>
          <a:xfrm>
            <a:off x="2743200" y="1505274"/>
            <a:ext cx="1632170" cy="529483"/>
          </a:xfrm>
          <a:prstGeom prst="wedgeRectCallout">
            <a:avLst>
              <a:gd name="adj1" fmla="val -58687"/>
              <a:gd name="adj2" fmla="val 106841"/>
            </a:avLst>
          </a:prstGeom>
          <a:solidFill>
            <a:srgbClr val="FFFF00">
              <a:alpha val="25000"/>
            </a:srgb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sia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9DD4B218-BEF8-994D-9412-DD7F2A8957E6}"/>
              </a:ext>
            </a:extLst>
          </p:cNvPr>
          <p:cNvSpPr/>
          <p:nvPr/>
        </p:nvSpPr>
        <p:spPr>
          <a:xfrm>
            <a:off x="152399" y="2590800"/>
            <a:ext cx="8889609" cy="4572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ular Callout 8">
            <a:extLst>
              <a:ext uri="{FF2B5EF4-FFF2-40B4-BE49-F238E27FC236}">
                <a16:creationId xmlns:a16="http://schemas.microsoft.com/office/drawing/2014/main" id="{12EF6B33-3E19-2B44-8FE7-FDCB69B4399D}"/>
              </a:ext>
            </a:extLst>
          </p:cNvPr>
          <p:cNvSpPr/>
          <p:nvPr/>
        </p:nvSpPr>
        <p:spPr>
          <a:xfrm>
            <a:off x="2514600" y="1801836"/>
            <a:ext cx="1632170" cy="529483"/>
          </a:xfrm>
          <a:prstGeom prst="wedgeRectCallout">
            <a:avLst>
              <a:gd name="adj1" fmla="val -58687"/>
              <a:gd name="adj2" fmla="val 106841"/>
            </a:avLst>
          </a:prstGeom>
          <a:solidFill>
            <a:srgbClr val="FFFF00">
              <a:alpha val="25000"/>
            </a:srgb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pnc98</a:t>
            </a:r>
          </a:p>
        </p:txBody>
      </p:sp>
      <p:sp>
        <p:nvSpPr>
          <p:cNvPr id="10" name="Rectangle 9">
            <a:extLst>
              <a:ext uri="{FF2B5EF4-FFF2-40B4-BE49-F238E27FC236}">
                <a16:creationId xmlns:a16="http://schemas.microsoft.com/office/drawing/2014/main" id="{C8E66937-E263-CE46-A2E5-0DCF589C00AB}"/>
              </a:ext>
            </a:extLst>
          </p:cNvPr>
          <p:cNvSpPr/>
          <p:nvPr/>
        </p:nvSpPr>
        <p:spPr>
          <a:xfrm>
            <a:off x="101992" y="3641505"/>
            <a:ext cx="8889609" cy="4572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ular Callout 10">
            <a:extLst>
              <a:ext uri="{FF2B5EF4-FFF2-40B4-BE49-F238E27FC236}">
                <a16:creationId xmlns:a16="http://schemas.microsoft.com/office/drawing/2014/main" id="{BF1C2657-EF04-C041-A32A-F88A6BCB6105}"/>
              </a:ext>
            </a:extLst>
          </p:cNvPr>
          <p:cNvSpPr/>
          <p:nvPr/>
        </p:nvSpPr>
        <p:spPr>
          <a:xfrm>
            <a:off x="4368443" y="2927611"/>
            <a:ext cx="1632170" cy="529483"/>
          </a:xfrm>
          <a:prstGeom prst="wedgeRectCallout">
            <a:avLst>
              <a:gd name="adj1" fmla="val -58687"/>
              <a:gd name="adj2" fmla="val 106841"/>
            </a:avLst>
          </a:prstGeom>
          <a:solidFill>
            <a:srgbClr val="FFFF00">
              <a:alpha val="25000"/>
            </a:srgb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yff</a:t>
            </a:r>
          </a:p>
        </p:txBody>
      </p:sp>
      <p:sp>
        <p:nvSpPr>
          <p:cNvPr id="12" name="Rectangle 11">
            <a:extLst>
              <a:ext uri="{FF2B5EF4-FFF2-40B4-BE49-F238E27FC236}">
                <a16:creationId xmlns:a16="http://schemas.microsoft.com/office/drawing/2014/main" id="{2B86923C-92A1-AE4C-99BC-661E42B1CACC}"/>
              </a:ext>
            </a:extLst>
          </p:cNvPr>
          <p:cNvSpPr/>
          <p:nvPr/>
        </p:nvSpPr>
        <p:spPr>
          <a:xfrm>
            <a:off x="5009" y="3362174"/>
            <a:ext cx="8889609" cy="457200"/>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ular Callout 12">
            <a:extLst>
              <a:ext uri="{FF2B5EF4-FFF2-40B4-BE49-F238E27FC236}">
                <a16:creationId xmlns:a16="http://schemas.microsoft.com/office/drawing/2014/main" id="{9667AF8B-EB9E-D044-88F4-0A5BA86667A0}"/>
              </a:ext>
            </a:extLst>
          </p:cNvPr>
          <p:cNvSpPr/>
          <p:nvPr/>
        </p:nvSpPr>
        <p:spPr>
          <a:xfrm>
            <a:off x="2965033" y="2643119"/>
            <a:ext cx="1632170" cy="529483"/>
          </a:xfrm>
          <a:prstGeom prst="wedgeRectCallout">
            <a:avLst>
              <a:gd name="adj1" fmla="val -58687"/>
              <a:gd name="adj2" fmla="val 106841"/>
            </a:avLst>
          </a:prstGeom>
          <a:solidFill>
            <a:srgbClr val="FFFF00">
              <a:alpha val="25000"/>
            </a:srgb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1zk</a:t>
            </a:r>
          </a:p>
        </p:txBody>
      </p:sp>
    </p:spTree>
    <p:extLst>
      <p:ext uri="{BB962C8B-B14F-4D97-AF65-F5344CB8AC3E}">
        <p14:creationId xmlns:p14="http://schemas.microsoft.com/office/powerpoint/2010/main" val="290300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66092A9-792A-7E49-B911-49FFC4C9DAF5}"/>
              </a:ext>
            </a:extLst>
          </p:cNvPr>
          <p:cNvSpPr txBox="1">
            <a:spLocks/>
          </p:cNvSpPr>
          <p:nvPr/>
        </p:nvSpPr>
        <p:spPr>
          <a:xfrm>
            <a:off x="228600" y="609600"/>
            <a:ext cx="8686800" cy="599637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All sites were invited to submit detailed results. Only four external sites participated: Lan Wei (1zk), </a:t>
            </a:r>
            <a:r>
              <a:rPr kumimoji="0" lang="en-US" sz="1800" b="1" i="0" u="none" strike="noStrike" kern="1200" cap="none" spc="0" normalizeH="0" baseline="0" noProof="0" dirty="0" err="1">
                <a:ln>
                  <a:noFill/>
                </a:ln>
                <a:solidFill>
                  <a:prstClr val="black"/>
                </a:solidFill>
                <a:effectLst/>
                <a:uLnTx/>
                <a:uFillTx/>
                <a:latin typeface="Arial" charset="0"/>
                <a:ea typeface="+mn-ea"/>
                <a:cs typeface="Arial" charset="0"/>
              </a:rPr>
              <a:t>NeuroSyd</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 (pnc98), EEG miners (yff) and Biomed Irregulars (sia).</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We also included an internally</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developed system (nedc).</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Some sites could not produce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detailed hypothesis files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necessary for analysis </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sym typeface="Wingdings" pitchFamily="2" charset="2"/>
              </a:rPr>
              <a: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Comparisons using multiple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evaluation metrics gives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greater insight into a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system’s behavior.</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nedc and 1zk are balanced</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and have the highest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sensitivities but higher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FA rates.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pnc98 was biased to have a</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low FA rate. It is conservative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in how it assigns an onset.</a:t>
            </a:r>
          </a:p>
        </p:txBody>
      </p:sp>
      <p:sp>
        <p:nvSpPr>
          <p:cNvPr id="7" name="Title 1">
            <a:extLst>
              <a:ext uri="{FF2B5EF4-FFF2-40B4-BE49-F238E27FC236}">
                <a16:creationId xmlns:a16="http://schemas.microsoft.com/office/drawing/2014/main" id="{0CD8FEE9-A0DB-F44D-93BF-7DB34EFD207A}"/>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Analysis of Several Selected Neureka Contributions (dev)</a:t>
            </a:r>
          </a:p>
        </p:txBody>
      </p:sp>
      <p:graphicFrame>
        <p:nvGraphicFramePr>
          <p:cNvPr id="2" name="Table 1">
            <a:extLst>
              <a:ext uri="{FF2B5EF4-FFF2-40B4-BE49-F238E27FC236}">
                <a16:creationId xmlns:a16="http://schemas.microsoft.com/office/drawing/2014/main" id="{023B459E-993F-4EEB-AD4B-78EA9E1B3C2D}"/>
              </a:ext>
            </a:extLst>
          </p:cNvPr>
          <p:cNvGraphicFramePr>
            <a:graphicFrameLocks noGrp="1"/>
          </p:cNvGraphicFramePr>
          <p:nvPr/>
        </p:nvGraphicFramePr>
        <p:xfrm>
          <a:off x="3886199" y="1680196"/>
          <a:ext cx="5029201" cy="4568204"/>
        </p:xfrm>
        <a:graphic>
          <a:graphicData uri="http://schemas.openxmlformats.org/drawingml/2006/table">
            <a:tbl>
              <a:tblPr firstRow="1" firstCol="1" bandRow="1">
                <a:tableStyleId>{5C22544A-7EE6-4342-B048-85BDC9FD1C3A}</a:tableStyleId>
              </a:tblPr>
              <a:tblGrid>
                <a:gridCol w="469035">
                  <a:extLst>
                    <a:ext uri="{9D8B030D-6E8A-4147-A177-3AD203B41FA5}">
                      <a16:colId xmlns:a16="http://schemas.microsoft.com/office/drawing/2014/main" val="156686551"/>
                    </a:ext>
                  </a:extLst>
                </a:gridCol>
                <a:gridCol w="670050">
                  <a:extLst>
                    <a:ext uri="{9D8B030D-6E8A-4147-A177-3AD203B41FA5}">
                      <a16:colId xmlns:a16="http://schemas.microsoft.com/office/drawing/2014/main" val="3028001600"/>
                    </a:ext>
                  </a:extLst>
                </a:gridCol>
                <a:gridCol w="972529">
                  <a:extLst>
                    <a:ext uri="{9D8B030D-6E8A-4147-A177-3AD203B41FA5}">
                      <a16:colId xmlns:a16="http://schemas.microsoft.com/office/drawing/2014/main" val="797394504"/>
                    </a:ext>
                  </a:extLst>
                </a:gridCol>
                <a:gridCol w="972529">
                  <a:extLst>
                    <a:ext uri="{9D8B030D-6E8A-4147-A177-3AD203B41FA5}">
                      <a16:colId xmlns:a16="http://schemas.microsoft.com/office/drawing/2014/main" val="1950183637"/>
                    </a:ext>
                  </a:extLst>
                </a:gridCol>
                <a:gridCol w="972529">
                  <a:extLst>
                    <a:ext uri="{9D8B030D-6E8A-4147-A177-3AD203B41FA5}">
                      <a16:colId xmlns:a16="http://schemas.microsoft.com/office/drawing/2014/main" val="3536881202"/>
                    </a:ext>
                  </a:extLst>
                </a:gridCol>
                <a:gridCol w="972529">
                  <a:extLst>
                    <a:ext uri="{9D8B030D-6E8A-4147-A177-3AD203B41FA5}">
                      <a16:colId xmlns:a16="http://schemas.microsoft.com/office/drawing/2014/main" val="3552155332"/>
                    </a:ext>
                  </a:extLst>
                </a:gridCol>
              </a:tblGrid>
              <a:tr h="334252">
                <a:tc gridSpan="2">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System</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h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nedc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1zk</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pnc98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yff</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861855227"/>
                  </a:ext>
                </a:extLst>
              </a:tr>
              <a:tr h="334252">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D</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L</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37.23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27.64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6.98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20.51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4192969088"/>
                  </a:ext>
                </a:extLst>
              </a:tr>
              <a:tr h="334252">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96.88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85.27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98.33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91.98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757585434"/>
                  </a:ext>
                </a:extLst>
              </a:tr>
              <a:tr h="345649">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5.63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29.16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2.54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14.09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469173811"/>
                  </a:ext>
                </a:extLst>
              </a:tr>
              <a:tr h="334252">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E</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p>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C</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H</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36.28</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13.78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1.56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31.18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589936978"/>
                  </a:ext>
                </a:extLst>
              </a:tr>
              <a:tr h="334252">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97.30</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97.89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99.99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94.06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437724363"/>
                  </a:ext>
                </a:extLst>
              </a:tr>
              <a:tr h="345649">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2,101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1,647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4,644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283907156"/>
                  </a:ext>
                </a:extLst>
              </a:tr>
              <a:tr h="334252">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O</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V</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L</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40.29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23.92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6.39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26.15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937933431"/>
                  </a:ext>
                </a:extLst>
              </a:tr>
              <a:tr h="334252">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97.56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90.29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99.65</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94.19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789237263"/>
                  </a:ext>
                </a:extLst>
              </a:tr>
              <a:tr h="345649">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5.77</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25.36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0.85</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435939387"/>
                  </a:ext>
                </a:extLst>
              </a:tr>
              <a:tr h="334252">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T</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E</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32.60</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14.36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2.04</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14.03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824746771"/>
                  </a:ext>
                </a:extLst>
              </a:tr>
              <a:tr h="334252">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90.72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83.53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99.42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87.44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306930337"/>
                  </a:ext>
                </a:extLst>
              </a:tr>
              <a:tr h="345649">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17.03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31.32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0.87</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21.42</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203523162"/>
                  </a:ext>
                </a:extLst>
              </a:tr>
            </a:tbl>
          </a:graphicData>
        </a:graphic>
      </p:graphicFrame>
      <p:sp>
        <p:nvSpPr>
          <p:cNvPr id="8" name="Content Placeholder 2">
            <a:extLst>
              <a:ext uri="{FF2B5EF4-FFF2-40B4-BE49-F238E27FC236}">
                <a16:creationId xmlns:a16="http://schemas.microsoft.com/office/drawing/2014/main" id="{D8DF0FD6-14FE-4D0F-A1C6-3D7967580943}"/>
              </a:ext>
            </a:extLst>
          </p:cNvPr>
          <p:cNvSpPr txBox="1">
            <a:spLocks/>
          </p:cNvSpPr>
          <p:nvPr/>
        </p:nvSpPr>
        <p:spPr>
          <a:xfrm>
            <a:off x="228600" y="5371986"/>
            <a:ext cx="8675914" cy="1105014"/>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endPar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p:txBody>
      </p:sp>
    </p:spTree>
    <p:extLst>
      <p:ext uri="{BB962C8B-B14F-4D97-AF65-F5344CB8AC3E}">
        <p14:creationId xmlns:p14="http://schemas.microsoft.com/office/powerpoint/2010/main" val="32140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Generalization</a:t>
            </a:r>
          </a:p>
        </p:txBody>
      </p:sp>
      <p:pic>
        <p:nvPicPr>
          <p:cNvPr id="2050" name="Picture 2" descr="bias_cv_train_test_error">
            <a:hlinkClick r:id="rId2"/>
            <a:extLst>
              <a:ext uri="{FF2B5EF4-FFF2-40B4-BE49-F238E27FC236}">
                <a16:creationId xmlns:a16="http://schemas.microsoft.com/office/drawing/2014/main" id="{CCF276BD-A408-49AA-24E4-C4E1D3FB6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29032"/>
            <a:ext cx="6196626" cy="376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53489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66092A9-792A-7E49-B911-49FFC4C9DAF5}"/>
              </a:ext>
            </a:extLst>
          </p:cNvPr>
          <p:cNvSpPr txBox="1">
            <a:spLocks/>
          </p:cNvSpPr>
          <p:nvPr/>
        </p:nvSpPr>
        <p:spPr>
          <a:xfrm>
            <a:off x="228600" y="609600"/>
            <a:ext cx="8686800" cy="599637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1zk performs well on isolated events because FA rates for all metrics are comparable. The difference between OVLP and TAES sensitivities suggest that while parts of an event are identified correctly, the alignments are off.</a:t>
            </a:r>
            <a:endParaRPr kumimoji="0" lang="en-US" sz="1800" b="1" i="0" u="none" strike="noStrike" kern="1200" cap="none" spc="0" normalizeH="0" baseline="0" noProof="0" dirty="0">
              <a:ln>
                <a:noFill/>
              </a:ln>
              <a:solidFill>
                <a:prstClr val="black"/>
              </a:solidFill>
              <a:effectLst/>
              <a:highlight>
                <a:srgbClr val="FFFF00"/>
              </a:highlight>
              <a:uLnTx/>
              <a:uFillTx/>
              <a:latin typeface="Arial" charset="0"/>
              <a:ea typeface="+mn-ea"/>
              <a:cs typeface="Arial" charset="0"/>
            </a:endParaRPr>
          </a:p>
          <a:p>
            <a:pPr marL="182558" marR="0" lvl="0" indent="-182558" algn="l" defTabSz="457200" rtl="0" eaLnBrk="1" fontAlgn="auto" latinLnBrk="0" hangingPunct="1">
              <a:lnSpc>
                <a:spcPct val="100000"/>
              </a:lnSpc>
              <a:spcBef>
                <a:spcPts val="0"/>
              </a:spcBef>
              <a:spcAft>
                <a:spcPts val="14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pnc98 is conservative in detecting</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boundaries and only correctly</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identifies the center region</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of an event.</a:t>
            </a:r>
          </a:p>
          <a:p>
            <a:pPr marL="182558" marR="0" lvl="0" indent="-182558" algn="l" defTabSz="457200" rtl="0" eaLnBrk="1" fontAlgn="auto" latinLnBrk="0" hangingPunct="1">
              <a:lnSpc>
                <a:spcPct val="100000"/>
              </a:lnSpc>
              <a:spcBef>
                <a:spcPts val="0"/>
              </a:spcBef>
              <a:spcAft>
                <a:spcPts val="14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yff detects regions which extend</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beyond the boundaries of an</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event. This is inferred by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comparing OVLP FA rates with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TAES and EPCH FA rates.</a:t>
            </a:r>
          </a:p>
          <a:p>
            <a:pPr marL="182558" marR="0" lvl="0" indent="-182558" algn="l" defTabSz="457200" rtl="0" eaLnBrk="1" fontAlgn="auto" latinLnBrk="0" hangingPunct="1">
              <a:lnSpc>
                <a:spcPct val="100000"/>
              </a:lnSpc>
              <a:spcBef>
                <a:spcPts val="0"/>
              </a:spcBef>
              <a:spcAft>
                <a:spcPts val="14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nedc tends to generate a single</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long hypothesis that maps to</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multiple reference events, which</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can be seen by difference in </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FA rates for OVLP and TAES.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Overall performance was better on</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eval set than the dev sets which suggests the eval set is relatively easier.</a:t>
            </a:r>
          </a:p>
        </p:txBody>
      </p:sp>
      <p:sp>
        <p:nvSpPr>
          <p:cNvPr id="7" name="Title 1">
            <a:extLst>
              <a:ext uri="{FF2B5EF4-FFF2-40B4-BE49-F238E27FC236}">
                <a16:creationId xmlns:a16="http://schemas.microsoft.com/office/drawing/2014/main" id="{0CD8FEE9-A0DB-F44D-93BF-7DB34EFD207A}"/>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Analysis of Several Selected Neureka Contributions (dev)</a:t>
            </a:r>
          </a:p>
        </p:txBody>
      </p:sp>
      <p:graphicFrame>
        <p:nvGraphicFramePr>
          <p:cNvPr id="2" name="Table 1">
            <a:extLst>
              <a:ext uri="{FF2B5EF4-FFF2-40B4-BE49-F238E27FC236}">
                <a16:creationId xmlns:a16="http://schemas.microsoft.com/office/drawing/2014/main" id="{023B459E-993F-4EEB-AD4B-78EA9E1B3C2D}"/>
              </a:ext>
            </a:extLst>
          </p:cNvPr>
          <p:cNvGraphicFramePr>
            <a:graphicFrameLocks noGrp="1"/>
          </p:cNvGraphicFramePr>
          <p:nvPr/>
        </p:nvGraphicFramePr>
        <p:xfrm>
          <a:off x="4332515" y="1585736"/>
          <a:ext cx="4571999" cy="4560920"/>
        </p:xfrm>
        <a:graphic>
          <a:graphicData uri="http://schemas.openxmlformats.org/drawingml/2006/table">
            <a:tbl>
              <a:tblPr firstRow="1" firstCol="1" bandRow="1">
                <a:tableStyleId>{5C22544A-7EE6-4342-B048-85BDC9FD1C3A}</a:tableStyleId>
              </a:tblPr>
              <a:tblGrid>
                <a:gridCol w="426395">
                  <a:extLst>
                    <a:ext uri="{9D8B030D-6E8A-4147-A177-3AD203B41FA5}">
                      <a16:colId xmlns:a16="http://schemas.microsoft.com/office/drawing/2014/main" val="156686551"/>
                    </a:ext>
                  </a:extLst>
                </a:gridCol>
                <a:gridCol w="609136">
                  <a:extLst>
                    <a:ext uri="{9D8B030D-6E8A-4147-A177-3AD203B41FA5}">
                      <a16:colId xmlns:a16="http://schemas.microsoft.com/office/drawing/2014/main" val="3028001600"/>
                    </a:ext>
                  </a:extLst>
                </a:gridCol>
                <a:gridCol w="884117">
                  <a:extLst>
                    <a:ext uri="{9D8B030D-6E8A-4147-A177-3AD203B41FA5}">
                      <a16:colId xmlns:a16="http://schemas.microsoft.com/office/drawing/2014/main" val="797394504"/>
                    </a:ext>
                  </a:extLst>
                </a:gridCol>
                <a:gridCol w="884117">
                  <a:extLst>
                    <a:ext uri="{9D8B030D-6E8A-4147-A177-3AD203B41FA5}">
                      <a16:colId xmlns:a16="http://schemas.microsoft.com/office/drawing/2014/main" val="1950183637"/>
                    </a:ext>
                  </a:extLst>
                </a:gridCol>
                <a:gridCol w="884117">
                  <a:extLst>
                    <a:ext uri="{9D8B030D-6E8A-4147-A177-3AD203B41FA5}">
                      <a16:colId xmlns:a16="http://schemas.microsoft.com/office/drawing/2014/main" val="3536881202"/>
                    </a:ext>
                  </a:extLst>
                </a:gridCol>
                <a:gridCol w="884117">
                  <a:extLst>
                    <a:ext uri="{9D8B030D-6E8A-4147-A177-3AD203B41FA5}">
                      <a16:colId xmlns:a16="http://schemas.microsoft.com/office/drawing/2014/main" val="3552155332"/>
                    </a:ext>
                  </a:extLst>
                </a:gridCol>
              </a:tblGrid>
              <a:tr h="300799">
                <a:tc gridSpan="2">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System</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h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nedc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1zk</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pnc98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yff</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861855227"/>
                  </a:ext>
                </a:extLst>
              </a:tr>
              <a:tr h="317517">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D</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L</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37.23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27.64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6.98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20.51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4192969088"/>
                  </a:ext>
                </a:extLst>
              </a:tr>
              <a:tr h="317517">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96.88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85.27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98.33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91.98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757585434"/>
                  </a:ext>
                </a:extLst>
              </a:tr>
              <a:tr h="317518">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5.63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29.16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2.54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14.09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469173811"/>
                  </a:ext>
                </a:extLst>
              </a:tr>
              <a:tr h="317517">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E</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p>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C</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H</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36.28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13.78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1.56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31.18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589936978"/>
                  </a:ext>
                </a:extLst>
              </a:tr>
              <a:tr h="317517">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97.30</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97.89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99.99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94.06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437724363"/>
                  </a:ext>
                </a:extLst>
              </a:tr>
              <a:tr h="317518">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2,101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1,647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4,644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283907156"/>
                  </a:ext>
                </a:extLst>
              </a:tr>
              <a:tr h="317517">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O</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V</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L</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P</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40.29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23.92</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6.39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26.15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937933431"/>
                  </a:ext>
                </a:extLst>
              </a:tr>
              <a:tr h="317517">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97.56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90.29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99.65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94.19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789237263"/>
                  </a:ext>
                </a:extLst>
              </a:tr>
              <a:tr h="317518">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5.77</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25.36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0.85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1435939387"/>
                  </a:ext>
                </a:extLst>
              </a:tr>
              <a:tr h="317517">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T</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E</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41564" marB="41564"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32.60</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14.36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2.04</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14.03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824746771"/>
                  </a:ext>
                </a:extLst>
              </a:tr>
              <a:tr h="317517">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Spec</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90.72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83.53</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99.42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87.44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2306930337"/>
                  </a:ext>
                </a:extLst>
              </a:tr>
              <a:tr h="317518">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17.03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31.32</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0.87</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21.42</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8313" marB="8313" anchor="ctr"/>
                </a:tc>
                <a:extLst>
                  <a:ext uri="{0D108BD9-81ED-4DB2-BD59-A6C34878D82A}">
                    <a16:rowId xmlns:a16="http://schemas.microsoft.com/office/drawing/2014/main" val="3203523162"/>
                  </a:ext>
                </a:extLst>
              </a:tr>
            </a:tbl>
          </a:graphicData>
        </a:graphic>
      </p:graphicFrame>
      <p:sp>
        <p:nvSpPr>
          <p:cNvPr id="8" name="Content Placeholder 2">
            <a:extLst>
              <a:ext uri="{FF2B5EF4-FFF2-40B4-BE49-F238E27FC236}">
                <a16:creationId xmlns:a16="http://schemas.microsoft.com/office/drawing/2014/main" id="{D8DF0FD6-14FE-4D0F-A1C6-3D7967580943}"/>
              </a:ext>
            </a:extLst>
          </p:cNvPr>
          <p:cNvSpPr txBox="1">
            <a:spLocks/>
          </p:cNvSpPr>
          <p:nvPr/>
        </p:nvSpPr>
        <p:spPr>
          <a:xfrm>
            <a:off x="228600" y="5371986"/>
            <a:ext cx="8675914" cy="1105014"/>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endPar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p:txBody>
      </p:sp>
      <p:sp>
        <p:nvSpPr>
          <p:cNvPr id="3" name="Rectangle 2">
            <a:extLst>
              <a:ext uri="{FF2B5EF4-FFF2-40B4-BE49-F238E27FC236}">
                <a16:creationId xmlns:a16="http://schemas.microsoft.com/office/drawing/2014/main" id="{C44DBEED-E554-3641-A604-956A6B1C5EF2}"/>
              </a:ext>
            </a:extLst>
          </p:cNvPr>
          <p:cNvSpPr/>
          <p:nvPr/>
        </p:nvSpPr>
        <p:spPr>
          <a:xfrm>
            <a:off x="5359062" y="1600199"/>
            <a:ext cx="889338" cy="4523420"/>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7948907A-B040-E645-B2F8-C660033AFD5F}"/>
              </a:ext>
            </a:extLst>
          </p:cNvPr>
          <p:cNvSpPr/>
          <p:nvPr/>
        </p:nvSpPr>
        <p:spPr>
          <a:xfrm>
            <a:off x="6248400" y="1580018"/>
            <a:ext cx="889338" cy="4543602"/>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840CBD65-0D3E-8446-B0B4-AFF1B061B59D}"/>
              </a:ext>
            </a:extLst>
          </p:cNvPr>
          <p:cNvSpPr/>
          <p:nvPr/>
        </p:nvSpPr>
        <p:spPr>
          <a:xfrm>
            <a:off x="7137738" y="1580017"/>
            <a:ext cx="889338" cy="4549321"/>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22D6911-650A-3949-AD34-0BB0D71131AB}"/>
              </a:ext>
            </a:extLst>
          </p:cNvPr>
          <p:cNvSpPr/>
          <p:nvPr/>
        </p:nvSpPr>
        <p:spPr>
          <a:xfrm>
            <a:off x="8027076" y="1600199"/>
            <a:ext cx="895412" cy="4523419"/>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7375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map&#10;&#10;Description automatically generated">
            <a:extLst>
              <a:ext uri="{FF2B5EF4-FFF2-40B4-BE49-F238E27FC236}">
                <a16:creationId xmlns:a16="http://schemas.microsoft.com/office/drawing/2014/main" id="{7E316BCE-E254-47FF-97AC-D740621B352A}"/>
              </a:ext>
            </a:extLst>
          </p:cNvPr>
          <p:cNvPicPr/>
          <p:nvPr/>
        </p:nvPicPr>
        <p:blipFill>
          <a:blip r:embed="rId3">
            <a:extLst>
              <a:ext uri="{28A0092B-C50C-407E-A947-70E740481C1C}">
                <a14:useLocalDpi xmlns:a14="http://schemas.microsoft.com/office/drawing/2010/main" val="0"/>
              </a:ext>
            </a:extLst>
          </a:blip>
          <a:stretch>
            <a:fillRect/>
          </a:stretch>
        </p:blipFill>
        <p:spPr>
          <a:xfrm>
            <a:off x="654049" y="3505200"/>
            <a:ext cx="4102100" cy="3048000"/>
          </a:xfrm>
          <a:prstGeom prst="rect">
            <a:avLst/>
          </a:prstGeom>
        </p:spPr>
      </p:pic>
      <p:sp>
        <p:nvSpPr>
          <p:cNvPr id="5" name="Title 1">
            <a:extLst>
              <a:ext uri="{FF2B5EF4-FFF2-40B4-BE49-F238E27FC236}">
                <a16:creationId xmlns:a16="http://schemas.microsoft.com/office/drawing/2014/main" id="{94A92741-854D-4360-875E-67F52428EDF2}"/>
              </a:ext>
            </a:extLst>
          </p:cNvPr>
          <p:cNvSpPr txBox="1">
            <a:spLocks/>
          </p:cNvSpPr>
          <p:nvPr/>
        </p:nvSpPr>
        <p:spPr>
          <a:xfrm>
            <a:off x="228600" y="5286"/>
            <a:ext cx="8686800" cy="457196"/>
          </a:xfrm>
          <a:prstGeom prst="rect">
            <a:avLst/>
          </a:prstGeom>
        </p:spPr>
        <p:txBody>
          <a:bodyPr vert="horz" wrap="none" lIns="0" tIns="0" rIns="0" bIns="0" rtlCol="0" anchor="ctr" anchorCtr="0">
            <a:noAutofit/>
          </a:bodyPr>
          <a:lstStyle>
            <a:defPPr>
              <a:defRPr lang="en-US"/>
            </a:defPPr>
            <a:lvl1pPr defTabSz="457189">
              <a:spcBef>
                <a:spcPct val="0"/>
              </a:spcBef>
              <a:buNone/>
              <a:defRPr sz="2400" b="1" baseline="0">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DET Analysis: nedc vs. sia (eval)</a:t>
            </a:r>
          </a:p>
        </p:txBody>
      </p:sp>
      <p:graphicFrame>
        <p:nvGraphicFramePr>
          <p:cNvPr id="8" name="Table 7">
            <a:extLst>
              <a:ext uri="{FF2B5EF4-FFF2-40B4-BE49-F238E27FC236}">
                <a16:creationId xmlns:a16="http://schemas.microsoft.com/office/drawing/2014/main" id="{C8429C15-11ED-4E0D-A3C3-95CC20E28F93}"/>
              </a:ext>
            </a:extLst>
          </p:cNvPr>
          <p:cNvGraphicFramePr>
            <a:graphicFrameLocks noGrp="1"/>
          </p:cNvGraphicFramePr>
          <p:nvPr/>
        </p:nvGraphicFramePr>
        <p:xfrm>
          <a:off x="5398951" y="1036976"/>
          <a:ext cx="3516449" cy="5159765"/>
        </p:xfrm>
        <a:graphic>
          <a:graphicData uri="http://schemas.openxmlformats.org/drawingml/2006/table">
            <a:tbl>
              <a:tblPr firstRow="1" firstCol="1" bandRow="1">
                <a:tableStyleId>{5C22544A-7EE6-4342-B048-85BDC9FD1C3A}</a:tableStyleId>
              </a:tblPr>
              <a:tblGrid>
                <a:gridCol w="749148">
                  <a:extLst>
                    <a:ext uri="{9D8B030D-6E8A-4147-A177-3AD203B41FA5}">
                      <a16:colId xmlns:a16="http://schemas.microsoft.com/office/drawing/2014/main" val="2915660537"/>
                    </a:ext>
                  </a:extLst>
                </a:gridCol>
                <a:gridCol w="921815">
                  <a:extLst>
                    <a:ext uri="{9D8B030D-6E8A-4147-A177-3AD203B41FA5}">
                      <a16:colId xmlns:a16="http://schemas.microsoft.com/office/drawing/2014/main" val="3695817376"/>
                    </a:ext>
                  </a:extLst>
                </a:gridCol>
                <a:gridCol w="922743">
                  <a:extLst>
                    <a:ext uri="{9D8B030D-6E8A-4147-A177-3AD203B41FA5}">
                      <a16:colId xmlns:a16="http://schemas.microsoft.com/office/drawing/2014/main" val="3082870610"/>
                    </a:ext>
                  </a:extLst>
                </a:gridCol>
                <a:gridCol w="922743">
                  <a:extLst>
                    <a:ext uri="{9D8B030D-6E8A-4147-A177-3AD203B41FA5}">
                      <a16:colId xmlns:a16="http://schemas.microsoft.com/office/drawing/2014/main" val="2876474353"/>
                    </a:ext>
                  </a:extLst>
                </a:gridCol>
              </a:tblGrid>
              <a:tr h="244163">
                <a:tc gridSpan="2">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Scores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h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sia</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nedc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230407124"/>
                  </a:ext>
                </a:extLst>
              </a:tr>
              <a:tr h="325120">
                <a:tc rowSpan="3">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A</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T</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W</a:t>
                      </a:r>
                      <a:br>
                        <a:rPr lang="en-US" sz="1600" b="1" dirty="0">
                          <a:effectLst/>
                          <a:latin typeface="Arial" panose="020B0604020202020204" pitchFamily="34" charset="0"/>
                          <a:cs typeface="Arial" panose="020B0604020202020204" pitchFamily="34" charset="0"/>
                        </a:rPr>
                      </a:br>
                      <a:r>
                        <a:rPr lang="en-US" sz="1600" b="1" dirty="0">
                          <a:effectLst/>
                          <a:latin typeface="Arial" panose="020B0604020202020204" pitchFamily="34" charset="0"/>
                          <a:cs typeface="Arial" panose="020B0604020202020204" pitchFamily="34" charset="0"/>
                        </a:rPr>
                        <a:t>V</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22.70</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41.08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872292849"/>
                  </a:ext>
                </a:extLst>
              </a:tr>
              <a:tr h="325120">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99.02</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93.20</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392344883"/>
                  </a:ext>
                </a:extLst>
              </a:tr>
              <a:tr h="325120">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1.61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13.36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2683106387"/>
                  </a:ext>
                </a:extLst>
              </a:tr>
              <a:tr h="325120">
                <a:tc rowSpan="3">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D</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P</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A</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L</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23.45</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42.96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231799316"/>
                  </a:ext>
                </a:extLst>
              </a:tr>
              <a:tr h="325120">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99.47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94.39</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90827611"/>
                  </a:ext>
                </a:extLst>
              </a:tr>
              <a:tr h="325120">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0.96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11.77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1841612048"/>
                  </a:ext>
                </a:extLst>
              </a:tr>
              <a:tr h="332235">
                <a:tc rowSpan="3">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E</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P</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C</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H</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12.84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51.58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4037338879"/>
                  </a:ext>
                </a:extLst>
              </a:tr>
              <a:tr h="332235">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99.97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98.38</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211017052"/>
                  </a:ext>
                </a:extLst>
              </a:tr>
              <a:tr h="332235">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25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1,301</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2593407968"/>
                  </a:ext>
                </a:extLst>
              </a:tr>
              <a:tr h="325120">
                <a:tc rowSpan="3">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O</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V</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L</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P</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23.26</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42.96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056573974"/>
                  </a:ext>
                </a:extLst>
              </a:tr>
              <a:tr h="325120">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99.74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95.54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1513569298"/>
                  </a:ext>
                </a:extLst>
              </a:tr>
              <a:tr h="325120">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0.64</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11.45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623306510"/>
                  </a:ext>
                </a:extLst>
              </a:tr>
              <a:tr h="325120">
                <a:tc rowSpan="3">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T</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A</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E</a:t>
                      </a:r>
                      <a:br>
                        <a:rPr lang="en-US" sz="1600" b="1">
                          <a:effectLst/>
                          <a:latin typeface="Arial" panose="020B0604020202020204" pitchFamily="34" charset="0"/>
                          <a:cs typeface="Arial" panose="020B0604020202020204" pitchFamily="34" charset="0"/>
                        </a:rPr>
                      </a:br>
                      <a:r>
                        <a:rPr lang="en-US" sz="1600" b="1">
                          <a:effectLst/>
                          <a:latin typeface="Arial" panose="020B0604020202020204" pitchFamily="34" charset="0"/>
                          <a:cs typeface="Arial" panose="020B0604020202020204" pitchFamily="34" charset="0"/>
                        </a:rPr>
                        <a:t>S</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Sens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11.37</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35.55</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93381107"/>
                  </a:ext>
                </a:extLst>
              </a:tr>
              <a:tr h="325120">
                <a:tc vMerge="1">
                  <a:txBody>
                    <a:bodyPr/>
                    <a:lstStyle/>
                    <a:p>
                      <a:endParaRPr lang="en-US"/>
                    </a:p>
                  </a:txBody>
                  <a:tcPr/>
                </a:tc>
                <a:tc>
                  <a:txBody>
                    <a:bodyPr/>
                    <a:lstStyle/>
                    <a:p>
                      <a:pPr marL="0" marR="0" algn="ctr">
                        <a:spcBef>
                          <a:spcPts val="0"/>
                        </a:spcBef>
                        <a:spcAft>
                          <a:spcPts val="0"/>
                        </a:spcAft>
                      </a:pPr>
                      <a:r>
                        <a:rPr lang="en-US" sz="1600" b="1">
                          <a:effectLst/>
                          <a:latin typeface="Arial" panose="020B0604020202020204" pitchFamily="34" charset="0"/>
                          <a:cs typeface="Arial" panose="020B0604020202020204" pitchFamily="34" charset="0"/>
                        </a:rPr>
                        <a:t>Spec</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99.46</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91.80</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3347665338"/>
                  </a:ext>
                </a:extLst>
              </a:tr>
              <a:tr h="325120">
                <a:tc vMerge="1">
                  <a:txBody>
                    <a:bodyPr/>
                    <a:lstStyle/>
                    <a:p>
                      <a:endParaRPr lang="en-US"/>
                    </a:p>
                  </a:txBody>
                  <a:tcPr/>
                </a:tc>
                <a:tc>
                  <a:txBody>
                    <a:bodyPr/>
                    <a:lstStyle/>
                    <a:p>
                      <a:pPr marL="0" marR="0" algn="ctr">
                        <a:spcBef>
                          <a:spcPts val="0"/>
                        </a:spcBef>
                        <a:spcAft>
                          <a:spcPts val="0"/>
                        </a:spcAft>
                      </a:pPr>
                      <a:r>
                        <a:rPr lang="en-US" sz="1600" b="1" dirty="0">
                          <a:effectLst/>
                          <a:latin typeface="Arial" panose="020B0604020202020204" pitchFamily="34" charset="0"/>
                          <a:cs typeface="Arial" panose="020B0604020202020204" pitchFamily="34" charset="0"/>
                        </a:rPr>
                        <a:t>FAs</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a:effectLst/>
                          <a:latin typeface="Arial" panose="020B0604020202020204" pitchFamily="34" charset="0"/>
                          <a:cs typeface="Arial" panose="020B0604020202020204" pitchFamily="34" charset="0"/>
                        </a:rPr>
                        <a:t>0.99</a:t>
                      </a:r>
                      <a:endParaRPr lang="en-US" sz="16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tc>
                  <a:txBody>
                    <a:bodyPr/>
                    <a:lstStyle/>
                    <a:p>
                      <a:pPr marL="0" marR="0" algn="r">
                        <a:spcBef>
                          <a:spcPts val="0"/>
                        </a:spcBef>
                        <a:spcAft>
                          <a:spcPts val="0"/>
                        </a:spcAft>
                      </a:pPr>
                      <a:r>
                        <a:rPr lang="en-US" sz="1600" b="1" dirty="0">
                          <a:effectLst/>
                          <a:latin typeface="Arial" panose="020B0604020202020204" pitchFamily="34" charset="0"/>
                          <a:cs typeface="Arial" panose="020B0604020202020204" pitchFamily="34" charset="0"/>
                        </a:rPr>
                        <a:t>17.23</a:t>
                      </a:r>
                      <a:endParaRPr lang="en-US" sz="16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8890" marB="8890" anchor="ctr"/>
                </a:tc>
                <a:extLst>
                  <a:ext uri="{0D108BD9-81ED-4DB2-BD59-A6C34878D82A}">
                    <a16:rowId xmlns:a16="http://schemas.microsoft.com/office/drawing/2014/main" val="2854083827"/>
                  </a:ext>
                </a:extLst>
              </a:tr>
            </a:tbl>
          </a:graphicData>
        </a:graphic>
      </p:graphicFrame>
      <p:sp>
        <p:nvSpPr>
          <p:cNvPr id="9" name="Content Placeholder 2">
            <a:extLst>
              <a:ext uri="{FF2B5EF4-FFF2-40B4-BE49-F238E27FC236}">
                <a16:creationId xmlns:a16="http://schemas.microsoft.com/office/drawing/2014/main" id="{EEAE2B25-A7A5-4C4C-ABAC-78E2C9A6F71D}"/>
              </a:ext>
            </a:extLst>
          </p:cNvPr>
          <p:cNvSpPr txBox="1">
            <a:spLocks/>
          </p:cNvSpPr>
          <p:nvPr/>
        </p:nvSpPr>
        <p:spPr>
          <a:xfrm>
            <a:off x="228599" y="609600"/>
            <a:ext cx="4953001" cy="60198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Many sites could not provide data</a:t>
            </a:r>
            <a:b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suitable for DET curve analysis because their systems did not output a ‘confidence’:</a:t>
            </a:r>
          </a:p>
          <a:p>
            <a:pPr marL="465138" marR="0" lvl="0" indent="-285750" algn="l" defTabSz="457200" rtl="0" eaLnBrk="1" fontAlgn="auto" latinLnBrk="0" hangingPunct="1">
              <a:lnSpc>
                <a:spcPct val="100000"/>
              </a:lnSpc>
              <a:spcBef>
                <a:spcPts val="0"/>
              </a:spcBef>
              <a:spcAft>
                <a:spcPts val="600"/>
              </a:spcAft>
              <a:buClrTx/>
              <a:buSzTx/>
              <a:buFont typeface="Wingdings" pitchFamily="2" charset="2"/>
              <a:buChar char="q"/>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sia has a low FA rate at the expense of sensitivity.</a:t>
            </a:r>
          </a:p>
          <a:p>
            <a:pPr marL="465138" marR="0" lvl="0" indent="-285750" algn="l" defTabSz="457200" rtl="0" eaLnBrk="1" fontAlgn="auto" latinLnBrk="0" hangingPunct="1">
              <a:lnSpc>
                <a:spcPct val="100000"/>
              </a:lnSpc>
              <a:spcBef>
                <a:spcPts val="0"/>
              </a:spcBef>
              <a:spcAft>
                <a:spcPts val="1200"/>
              </a:spcAft>
              <a:buClrTx/>
              <a:buSzTx/>
              <a:buFont typeface="Wingdings" pitchFamily="2" charset="2"/>
              <a:buChar char="q"/>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nedc has a higher sensitivity and a higher FA rate.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In cases like this, performance must be compared using a DET curve:</a:t>
            </a:r>
          </a:p>
        </p:txBody>
      </p:sp>
      <p:sp>
        <p:nvSpPr>
          <p:cNvPr id="7" name="Rectangle 6">
            <a:extLst>
              <a:ext uri="{FF2B5EF4-FFF2-40B4-BE49-F238E27FC236}">
                <a16:creationId xmlns:a16="http://schemas.microsoft.com/office/drawing/2014/main" id="{19B6BBE3-8EF3-5841-A37F-DA1DA18CFB98}"/>
              </a:ext>
            </a:extLst>
          </p:cNvPr>
          <p:cNvSpPr/>
          <p:nvPr/>
        </p:nvSpPr>
        <p:spPr>
          <a:xfrm>
            <a:off x="7983539" y="1036976"/>
            <a:ext cx="931862" cy="5135224"/>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467C3BB-9291-8945-A720-4AEC9E009461}"/>
              </a:ext>
            </a:extLst>
          </p:cNvPr>
          <p:cNvSpPr/>
          <p:nvPr/>
        </p:nvSpPr>
        <p:spPr>
          <a:xfrm>
            <a:off x="7053263" y="1061517"/>
            <a:ext cx="930275" cy="5334001"/>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1466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A5A8-A274-49BA-8A5D-B2D68FF47811}"/>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Statistical Analysis: nedc vs. sia</a:t>
            </a:r>
          </a:p>
        </p:txBody>
      </p:sp>
      <p:sp>
        <p:nvSpPr>
          <p:cNvPr id="5" name="Content Placeholder 2">
            <a:extLst>
              <a:ext uri="{FF2B5EF4-FFF2-40B4-BE49-F238E27FC236}">
                <a16:creationId xmlns:a16="http://schemas.microsoft.com/office/drawing/2014/main" id="{A45CE1A0-23E2-47B4-A2BB-BE2DAC93D592}"/>
              </a:ext>
            </a:extLst>
          </p:cNvPr>
          <p:cNvSpPr txBox="1">
            <a:spLocks/>
          </p:cNvSpPr>
          <p:nvPr/>
        </p:nvSpPr>
        <p:spPr>
          <a:xfrm>
            <a:off x="228600" y="609599"/>
            <a:ext cx="5030792" cy="5991497"/>
          </a:xfrm>
          <a:prstGeom prst="rect">
            <a:avLst/>
          </a:prstGeom>
        </p:spPr>
        <p:txBody>
          <a:bodyPr lIns="0" tIns="0" rIns="0" bIns="0" anchor="t"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Hypothesis event durations for nedc and sia are significantly different.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 distribution of event durations for both systems are shown to the right.</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sia system detects seizures which are mostly in the range of 15-40 seconds in duration.</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nedc system detects seizures for durations as low as 4 seconds.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sia system is very careful with overdetection and performs well with mid-duration seizure events.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The nedc system provides more balanced performance across metrics whereas the sia system performs better where time-alignment and partial overlaps are important.</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descr="Chart, histogram&#10;&#10;Description automatically generated">
            <a:extLst>
              <a:ext uri="{FF2B5EF4-FFF2-40B4-BE49-F238E27FC236}">
                <a16:creationId xmlns:a16="http://schemas.microsoft.com/office/drawing/2014/main" id="{F65D9078-2423-1848-982F-1545F15E2A96}"/>
              </a:ext>
            </a:extLst>
          </p:cNvPr>
          <p:cNvPicPr>
            <a:picLocks noChangeAspect="1"/>
          </p:cNvPicPr>
          <p:nvPr/>
        </p:nvPicPr>
        <p:blipFill rotWithShape="1">
          <a:blip r:embed="rId3"/>
          <a:srcRect l="2346" t="2082" r="4929" b="1094"/>
          <a:stretch/>
        </p:blipFill>
        <p:spPr>
          <a:xfrm>
            <a:off x="5243259" y="409612"/>
            <a:ext cx="3810001" cy="2983825"/>
          </a:xfrm>
          <a:prstGeom prst="rect">
            <a:avLst/>
          </a:prstGeom>
        </p:spPr>
      </p:pic>
      <p:pic>
        <p:nvPicPr>
          <p:cNvPr id="13" name="Picture 12" descr="Chart, histogram&#10;&#10;Description automatically generated">
            <a:extLst>
              <a:ext uri="{FF2B5EF4-FFF2-40B4-BE49-F238E27FC236}">
                <a16:creationId xmlns:a16="http://schemas.microsoft.com/office/drawing/2014/main" id="{7E679F46-8C89-1245-AC4A-7AF81032FE3C}"/>
              </a:ext>
            </a:extLst>
          </p:cNvPr>
          <p:cNvPicPr>
            <a:picLocks noChangeAspect="1"/>
          </p:cNvPicPr>
          <p:nvPr/>
        </p:nvPicPr>
        <p:blipFill rotWithShape="1">
          <a:blip r:embed="rId4"/>
          <a:srcRect l="4750" t="10518" r="7827" b="755"/>
          <a:stretch/>
        </p:blipFill>
        <p:spPr>
          <a:xfrm>
            <a:off x="5334000" y="3528060"/>
            <a:ext cx="3632542" cy="2765070"/>
          </a:xfrm>
          <a:prstGeom prst="rect">
            <a:avLst/>
          </a:prstGeom>
        </p:spPr>
      </p:pic>
      <p:sp>
        <p:nvSpPr>
          <p:cNvPr id="14" name="TextBox 13">
            <a:extLst>
              <a:ext uri="{FF2B5EF4-FFF2-40B4-BE49-F238E27FC236}">
                <a16:creationId xmlns:a16="http://schemas.microsoft.com/office/drawing/2014/main" id="{8D964759-0F76-FA4F-873B-7695E15A601B}"/>
              </a:ext>
            </a:extLst>
          </p:cNvPr>
          <p:cNvSpPr txBox="1"/>
          <p:nvPr/>
        </p:nvSpPr>
        <p:spPr>
          <a:xfrm>
            <a:off x="7407906" y="3528060"/>
            <a:ext cx="1524000"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sia</a:t>
            </a:r>
          </a:p>
        </p:txBody>
      </p:sp>
      <p:sp>
        <p:nvSpPr>
          <p:cNvPr id="15" name="TextBox 14">
            <a:extLst>
              <a:ext uri="{FF2B5EF4-FFF2-40B4-BE49-F238E27FC236}">
                <a16:creationId xmlns:a16="http://schemas.microsoft.com/office/drawing/2014/main" id="{82F58D5C-F40A-8C42-A926-92D9593F1A92}"/>
              </a:ext>
            </a:extLst>
          </p:cNvPr>
          <p:cNvSpPr txBox="1"/>
          <p:nvPr/>
        </p:nvSpPr>
        <p:spPr>
          <a:xfrm>
            <a:off x="7187783" y="682142"/>
            <a:ext cx="1718041"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nedc</a:t>
            </a:r>
          </a:p>
        </p:txBody>
      </p:sp>
    </p:spTree>
    <p:extLst>
      <p:ext uri="{BB962C8B-B14F-4D97-AF65-F5344CB8AC3E}">
        <p14:creationId xmlns:p14="http://schemas.microsoft.com/office/powerpoint/2010/main" val="137198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5A53BC-1B99-475D-9F3D-66672A1FB17C}"/>
              </a:ext>
            </a:extLst>
          </p:cNvPr>
          <p:cNvGraphicFramePr>
            <a:graphicFrameLocks noGrp="1"/>
          </p:cNvGraphicFramePr>
          <p:nvPr/>
        </p:nvGraphicFramePr>
        <p:xfrm>
          <a:off x="256032" y="4114800"/>
          <a:ext cx="4256088" cy="2391569"/>
        </p:xfrm>
        <a:graphic>
          <a:graphicData uri="http://schemas.openxmlformats.org/drawingml/2006/table">
            <a:tbl>
              <a:tblPr firstRow="1" firstCol="1" bandRow="1">
                <a:tableStyleId>{5C22544A-7EE6-4342-B048-85BDC9FD1C3A}</a:tableStyleId>
              </a:tblPr>
              <a:tblGrid>
                <a:gridCol w="657616">
                  <a:extLst>
                    <a:ext uri="{9D8B030D-6E8A-4147-A177-3AD203B41FA5}">
                      <a16:colId xmlns:a16="http://schemas.microsoft.com/office/drawing/2014/main" val="1769949391"/>
                    </a:ext>
                  </a:extLst>
                </a:gridCol>
                <a:gridCol w="899618">
                  <a:extLst>
                    <a:ext uri="{9D8B030D-6E8A-4147-A177-3AD203B41FA5}">
                      <a16:colId xmlns:a16="http://schemas.microsoft.com/office/drawing/2014/main" val="4057211765"/>
                    </a:ext>
                  </a:extLst>
                </a:gridCol>
                <a:gridCol w="899618">
                  <a:extLst>
                    <a:ext uri="{9D8B030D-6E8A-4147-A177-3AD203B41FA5}">
                      <a16:colId xmlns:a16="http://schemas.microsoft.com/office/drawing/2014/main" val="4017203696"/>
                    </a:ext>
                  </a:extLst>
                </a:gridCol>
                <a:gridCol w="899618">
                  <a:extLst>
                    <a:ext uri="{9D8B030D-6E8A-4147-A177-3AD203B41FA5}">
                      <a16:colId xmlns:a16="http://schemas.microsoft.com/office/drawing/2014/main" val="1845009122"/>
                    </a:ext>
                  </a:extLst>
                </a:gridCol>
                <a:gridCol w="899618">
                  <a:extLst>
                    <a:ext uri="{9D8B030D-6E8A-4147-A177-3AD203B41FA5}">
                      <a16:colId xmlns:a16="http://schemas.microsoft.com/office/drawing/2014/main" val="1609148417"/>
                    </a:ext>
                  </a:extLst>
                </a:gridCol>
              </a:tblGrid>
              <a:tr h="336591">
                <a:tc>
                  <a:txBody>
                    <a:bodyPr/>
                    <a:lstStyle/>
                    <a:p>
                      <a:pPr marL="0" marR="0" algn="ctr">
                        <a:spcBef>
                          <a:spcPts val="0"/>
                        </a:spcBef>
                        <a:spcAft>
                          <a:spcPts val="0"/>
                        </a:spcAft>
                      </a:pPr>
                      <a:r>
                        <a:rPr lang="en-US" sz="1600">
                          <a:effectLst/>
                        </a:rPr>
                        <a:t> </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600" dirty="0">
                          <a:effectLst/>
                        </a:rPr>
                        <a:t>DPAL</a:t>
                      </a:r>
                      <a:endParaRPr lang="en-U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tc>
                <a:tc>
                  <a:txBody>
                    <a:bodyPr/>
                    <a:lstStyle/>
                    <a:p>
                      <a:pPr marL="0" marR="0" algn="ctr">
                        <a:spcBef>
                          <a:spcPts val="0"/>
                        </a:spcBef>
                        <a:spcAft>
                          <a:spcPts val="0"/>
                        </a:spcAft>
                      </a:pPr>
                      <a:r>
                        <a:rPr lang="en-US" sz="1600" dirty="0">
                          <a:effectLst/>
                        </a:rPr>
                        <a:t>EPCH</a:t>
                      </a:r>
                      <a:endParaRPr lang="en-U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tc>
                <a:tc>
                  <a:txBody>
                    <a:bodyPr/>
                    <a:lstStyle/>
                    <a:p>
                      <a:pPr marL="0" marR="0" algn="ctr">
                        <a:spcBef>
                          <a:spcPts val="0"/>
                        </a:spcBef>
                        <a:spcAft>
                          <a:spcPts val="0"/>
                        </a:spcAft>
                      </a:pPr>
                      <a:r>
                        <a:rPr lang="en-US" sz="1600" dirty="0">
                          <a:effectLst/>
                        </a:rPr>
                        <a:t>OVLP</a:t>
                      </a:r>
                      <a:endParaRPr lang="en-U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tc>
                <a:tc>
                  <a:txBody>
                    <a:bodyPr/>
                    <a:lstStyle/>
                    <a:p>
                      <a:pPr marL="0" marR="0" algn="ctr">
                        <a:spcBef>
                          <a:spcPts val="0"/>
                        </a:spcBef>
                        <a:spcAft>
                          <a:spcPts val="0"/>
                        </a:spcAft>
                      </a:pPr>
                      <a:r>
                        <a:rPr lang="en-US" sz="1600" dirty="0">
                          <a:effectLst/>
                        </a:rPr>
                        <a:t>TAES</a:t>
                      </a:r>
                      <a:endParaRPr lang="en-US"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tc>
                <a:extLst>
                  <a:ext uri="{0D108BD9-81ED-4DB2-BD59-A6C34878D82A}">
                    <a16:rowId xmlns:a16="http://schemas.microsoft.com/office/drawing/2014/main" val="4148718377"/>
                  </a:ext>
                </a:extLst>
              </a:tr>
              <a:tr h="582075">
                <a:tc>
                  <a:txBody>
                    <a:bodyPr/>
                    <a:lstStyle/>
                    <a:p>
                      <a:pPr marL="0" marR="0" algn="ctr">
                        <a:spcBef>
                          <a:spcPts val="0"/>
                        </a:spcBef>
                        <a:spcAft>
                          <a:spcPts val="0"/>
                        </a:spcAft>
                      </a:pPr>
                      <a:r>
                        <a:rPr lang="en-US" sz="1600">
                          <a:effectLst/>
                        </a:rPr>
                        <a:t>DPAL</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1.00</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0.4029</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(p=0.121)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0.9535</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(p&lt;0.001)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0.5746</a:t>
                      </a:r>
                      <a:br>
                        <a:rPr lang="en-US" sz="1400" b="1">
                          <a:effectLst/>
                          <a:latin typeface="Arial" panose="020B0604020202020204" pitchFamily="34" charset="0"/>
                          <a:cs typeface="Arial" panose="020B0604020202020204" pitchFamily="34" charset="0"/>
                        </a:rPr>
                      </a:br>
                      <a:r>
                        <a:rPr lang="en-US" sz="1400" b="1">
                          <a:effectLst/>
                          <a:latin typeface="Arial" panose="020B0604020202020204" pitchFamily="34" charset="0"/>
                          <a:cs typeface="Arial" panose="020B0604020202020204" pitchFamily="34" charset="0"/>
                        </a:rPr>
                        <a:t>(p=0.019)</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extLst>
                  <a:ext uri="{0D108BD9-81ED-4DB2-BD59-A6C34878D82A}">
                    <a16:rowId xmlns:a16="http://schemas.microsoft.com/office/drawing/2014/main" val="241310244"/>
                  </a:ext>
                </a:extLst>
              </a:tr>
              <a:tr h="582075">
                <a:tc>
                  <a:txBody>
                    <a:bodyPr/>
                    <a:lstStyle/>
                    <a:p>
                      <a:pPr marL="0" marR="0" algn="ctr">
                        <a:spcBef>
                          <a:spcPts val="0"/>
                        </a:spcBef>
                        <a:spcAft>
                          <a:spcPts val="0"/>
                        </a:spcAft>
                      </a:pPr>
                      <a:r>
                        <a:rPr lang="en-US" sz="1600">
                          <a:effectLst/>
                        </a:rPr>
                        <a:t>EPCH</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1.00</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0.6141</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(p=0.011)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0.9144</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(p&lt;0.001)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extLst>
                  <a:ext uri="{0D108BD9-81ED-4DB2-BD59-A6C34878D82A}">
                    <a16:rowId xmlns:a16="http://schemas.microsoft.com/office/drawing/2014/main" val="3273580840"/>
                  </a:ext>
                </a:extLst>
              </a:tr>
              <a:tr h="582075">
                <a:tc>
                  <a:txBody>
                    <a:bodyPr/>
                    <a:lstStyle/>
                    <a:p>
                      <a:pPr marL="0" marR="0" algn="ctr">
                        <a:spcBef>
                          <a:spcPts val="0"/>
                        </a:spcBef>
                        <a:spcAft>
                          <a:spcPts val="0"/>
                        </a:spcAft>
                      </a:pPr>
                      <a:r>
                        <a:rPr lang="en-US" sz="1600">
                          <a:effectLst/>
                        </a:rPr>
                        <a:t>OVLP</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1.00</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0.7641</a:t>
                      </a:r>
                      <a:br>
                        <a:rPr lang="en-US" sz="1400" b="1" dirty="0">
                          <a:effectLst/>
                          <a:latin typeface="Arial" panose="020B0604020202020204" pitchFamily="34" charset="0"/>
                          <a:cs typeface="Arial" panose="020B0604020202020204" pitchFamily="34" charset="0"/>
                        </a:rPr>
                      </a:br>
                      <a:r>
                        <a:rPr lang="en-US" sz="1400" b="1" dirty="0">
                          <a:effectLst/>
                          <a:latin typeface="Arial" panose="020B0604020202020204" pitchFamily="34" charset="0"/>
                          <a:cs typeface="Arial" panose="020B0604020202020204" pitchFamily="34" charset="0"/>
                        </a:rPr>
                        <a:t>(p&lt;0.001)</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extLst>
                  <a:ext uri="{0D108BD9-81ED-4DB2-BD59-A6C34878D82A}">
                    <a16:rowId xmlns:a16="http://schemas.microsoft.com/office/drawing/2014/main" val="3033754276"/>
                  </a:ext>
                </a:extLst>
              </a:tr>
              <a:tr h="308753">
                <a:tc>
                  <a:txBody>
                    <a:bodyPr/>
                    <a:lstStyle/>
                    <a:p>
                      <a:pPr marL="0" marR="0" algn="ctr">
                        <a:spcBef>
                          <a:spcPts val="0"/>
                        </a:spcBef>
                        <a:spcAft>
                          <a:spcPts val="0"/>
                        </a:spcAft>
                      </a:pPr>
                      <a:r>
                        <a:rPr lang="en-US" sz="1600">
                          <a:effectLst/>
                        </a:rPr>
                        <a:t>TAES</a:t>
                      </a:r>
                      <a:endParaRPr lang="en-US" sz="16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a:effectLst/>
                          <a:latin typeface="Arial" panose="020B0604020202020204" pitchFamily="34" charset="0"/>
                          <a:cs typeface="Arial" panose="020B0604020202020204" pitchFamily="34" charset="0"/>
                        </a:rPr>
                        <a:t>—</a:t>
                      </a:r>
                      <a:endParaRPr lang="en-US" sz="1400" b="1" i="1">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tc>
                  <a:txBody>
                    <a:bodyPr/>
                    <a:lstStyle/>
                    <a:p>
                      <a:pPr marL="0" marR="0" algn="ctr">
                        <a:spcBef>
                          <a:spcPts val="0"/>
                        </a:spcBef>
                        <a:spcAft>
                          <a:spcPts val="0"/>
                        </a:spcAft>
                      </a:pPr>
                      <a:r>
                        <a:rPr lang="en-US" sz="1400" b="1" dirty="0">
                          <a:effectLst/>
                          <a:latin typeface="Arial" panose="020B0604020202020204" pitchFamily="34" charset="0"/>
                          <a:cs typeface="Arial" panose="020B0604020202020204" pitchFamily="34" charset="0"/>
                        </a:rPr>
                        <a:t>1.00</a:t>
                      </a:r>
                      <a:endParaRPr lang="en-US" sz="1400" b="1" i="1"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txBody>
                  <a:tcPr marL="18415" marR="18415" marT="8890" marB="8890"/>
                </a:tc>
                <a:extLst>
                  <a:ext uri="{0D108BD9-81ED-4DB2-BD59-A6C34878D82A}">
                    <a16:rowId xmlns:a16="http://schemas.microsoft.com/office/drawing/2014/main" val="2989134311"/>
                  </a:ext>
                </a:extLst>
              </a:tr>
            </a:tbl>
          </a:graphicData>
        </a:graphic>
      </p:graphicFrame>
      <p:graphicFrame>
        <p:nvGraphicFramePr>
          <p:cNvPr id="3" name="Table 2">
            <a:extLst>
              <a:ext uri="{FF2B5EF4-FFF2-40B4-BE49-F238E27FC236}">
                <a16:creationId xmlns:a16="http://schemas.microsoft.com/office/drawing/2014/main" id="{D720FEB5-645C-400B-985B-65C7C4A49864}"/>
              </a:ext>
            </a:extLst>
          </p:cNvPr>
          <p:cNvGraphicFramePr>
            <a:graphicFrameLocks noGrp="1"/>
          </p:cNvGraphicFramePr>
          <p:nvPr/>
        </p:nvGraphicFramePr>
        <p:xfrm>
          <a:off x="4659312" y="4114799"/>
          <a:ext cx="4256088" cy="2391569"/>
        </p:xfrm>
        <a:graphic>
          <a:graphicData uri="http://schemas.openxmlformats.org/drawingml/2006/table">
            <a:tbl>
              <a:tblPr firstRow="1" firstCol="1" bandRow="1">
                <a:tableStyleId>{5C22544A-7EE6-4342-B048-85BDC9FD1C3A}</a:tableStyleId>
              </a:tblPr>
              <a:tblGrid>
                <a:gridCol w="657616">
                  <a:extLst>
                    <a:ext uri="{9D8B030D-6E8A-4147-A177-3AD203B41FA5}">
                      <a16:colId xmlns:a16="http://schemas.microsoft.com/office/drawing/2014/main" val="1769949391"/>
                    </a:ext>
                  </a:extLst>
                </a:gridCol>
                <a:gridCol w="899618">
                  <a:extLst>
                    <a:ext uri="{9D8B030D-6E8A-4147-A177-3AD203B41FA5}">
                      <a16:colId xmlns:a16="http://schemas.microsoft.com/office/drawing/2014/main" val="4057211765"/>
                    </a:ext>
                  </a:extLst>
                </a:gridCol>
                <a:gridCol w="899618">
                  <a:extLst>
                    <a:ext uri="{9D8B030D-6E8A-4147-A177-3AD203B41FA5}">
                      <a16:colId xmlns:a16="http://schemas.microsoft.com/office/drawing/2014/main" val="4017203696"/>
                    </a:ext>
                  </a:extLst>
                </a:gridCol>
                <a:gridCol w="899618">
                  <a:extLst>
                    <a:ext uri="{9D8B030D-6E8A-4147-A177-3AD203B41FA5}">
                      <a16:colId xmlns:a16="http://schemas.microsoft.com/office/drawing/2014/main" val="1845009122"/>
                    </a:ext>
                  </a:extLst>
                </a:gridCol>
                <a:gridCol w="899618">
                  <a:extLst>
                    <a:ext uri="{9D8B030D-6E8A-4147-A177-3AD203B41FA5}">
                      <a16:colId xmlns:a16="http://schemas.microsoft.com/office/drawing/2014/main" val="1609148417"/>
                    </a:ext>
                  </a:extLst>
                </a:gridCol>
              </a:tblGrid>
              <a:tr h="336591">
                <a:tc>
                  <a:txBody>
                    <a:bodyPr/>
                    <a:lstStyle/>
                    <a:p>
                      <a:pPr marL="0" marR="0" algn="ctr">
                        <a:spcBef>
                          <a:spcPts val="0"/>
                        </a:spcBef>
                        <a:spcAft>
                          <a:spcPts val="0"/>
                        </a:spcAft>
                      </a:pPr>
                      <a:r>
                        <a:rPr lang="en-US" sz="90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tc>
                <a:tc>
                  <a:txBody>
                    <a:bodyPr/>
                    <a:lstStyle/>
                    <a:p>
                      <a:pPr marL="0" marR="0" algn="ctr" defTabSz="457189" rtl="0" eaLnBrk="1" latinLnBrk="0" hangingPunct="1">
                        <a:spcBef>
                          <a:spcPts val="0"/>
                        </a:spcBef>
                        <a:spcAft>
                          <a:spcPts val="0"/>
                        </a:spcAft>
                      </a:pPr>
                      <a:r>
                        <a:rPr lang="en-US" sz="1600" b="1" kern="1200" dirty="0">
                          <a:solidFill>
                            <a:schemeClr val="lt1"/>
                          </a:solidFill>
                          <a:effectLst/>
                          <a:latin typeface="+mn-lt"/>
                          <a:ea typeface="+mn-ea"/>
                          <a:cs typeface="+mn-cs"/>
                        </a:rPr>
                        <a:t>DPAL</a:t>
                      </a:r>
                    </a:p>
                  </a:txBody>
                  <a:tcPr marL="18415" marR="18415" marT="8890" marB="8890" anchor="ctr"/>
                </a:tc>
                <a:tc>
                  <a:txBody>
                    <a:bodyPr/>
                    <a:lstStyle/>
                    <a:p>
                      <a:pPr marL="0" marR="0" algn="ctr" defTabSz="457189" rtl="0" eaLnBrk="1" latinLnBrk="0" hangingPunct="1">
                        <a:spcBef>
                          <a:spcPts val="0"/>
                        </a:spcBef>
                        <a:spcAft>
                          <a:spcPts val="0"/>
                        </a:spcAft>
                      </a:pPr>
                      <a:r>
                        <a:rPr lang="en-US" sz="1600" b="1" kern="1200" dirty="0">
                          <a:solidFill>
                            <a:schemeClr val="lt1"/>
                          </a:solidFill>
                          <a:effectLst/>
                          <a:latin typeface="+mn-lt"/>
                          <a:ea typeface="+mn-ea"/>
                          <a:cs typeface="+mn-cs"/>
                        </a:rPr>
                        <a:t>EPCH</a:t>
                      </a:r>
                    </a:p>
                  </a:txBody>
                  <a:tcPr marL="18415" marR="18415" marT="8890" marB="8890" anchor="ctr"/>
                </a:tc>
                <a:tc>
                  <a:txBody>
                    <a:bodyPr/>
                    <a:lstStyle/>
                    <a:p>
                      <a:pPr marL="0" marR="0" algn="ctr" defTabSz="457189" rtl="0" eaLnBrk="1" latinLnBrk="0" hangingPunct="1">
                        <a:spcBef>
                          <a:spcPts val="0"/>
                        </a:spcBef>
                        <a:spcAft>
                          <a:spcPts val="0"/>
                        </a:spcAft>
                      </a:pPr>
                      <a:r>
                        <a:rPr lang="en-US" sz="1600" b="1" kern="1200" dirty="0">
                          <a:solidFill>
                            <a:schemeClr val="lt1"/>
                          </a:solidFill>
                          <a:effectLst/>
                          <a:latin typeface="+mn-lt"/>
                          <a:ea typeface="+mn-ea"/>
                          <a:cs typeface="+mn-cs"/>
                        </a:rPr>
                        <a:t>OVLP</a:t>
                      </a:r>
                    </a:p>
                  </a:txBody>
                  <a:tcPr marL="18415" marR="18415" marT="8890" marB="8890" anchor="ctr"/>
                </a:tc>
                <a:tc>
                  <a:txBody>
                    <a:bodyPr/>
                    <a:lstStyle/>
                    <a:p>
                      <a:pPr marL="0" marR="0" algn="ctr" defTabSz="457189" rtl="0" eaLnBrk="1" latinLnBrk="0" hangingPunct="1">
                        <a:spcBef>
                          <a:spcPts val="0"/>
                        </a:spcBef>
                        <a:spcAft>
                          <a:spcPts val="0"/>
                        </a:spcAft>
                      </a:pPr>
                      <a:r>
                        <a:rPr lang="en-US" sz="1600" b="1" kern="1200" dirty="0">
                          <a:solidFill>
                            <a:schemeClr val="lt1"/>
                          </a:solidFill>
                          <a:effectLst/>
                          <a:latin typeface="+mn-lt"/>
                          <a:ea typeface="+mn-ea"/>
                          <a:cs typeface="+mn-cs"/>
                        </a:rPr>
                        <a:t>TAES</a:t>
                      </a:r>
                    </a:p>
                  </a:txBody>
                  <a:tcPr marL="18415" marR="18415" marT="8890" marB="8890" anchor="ctr"/>
                </a:tc>
                <a:extLst>
                  <a:ext uri="{0D108BD9-81ED-4DB2-BD59-A6C34878D82A}">
                    <a16:rowId xmlns:a16="http://schemas.microsoft.com/office/drawing/2014/main" val="4148718377"/>
                  </a:ext>
                </a:extLst>
              </a:tr>
              <a:tr h="582075">
                <a:tc>
                  <a:txBody>
                    <a:bodyPr/>
                    <a:lstStyle/>
                    <a:p>
                      <a:pPr marL="0" marR="0" algn="ctr" defTabSz="457189" rtl="0" eaLnBrk="1" latinLnBrk="0" hangingPunct="1">
                        <a:spcBef>
                          <a:spcPts val="0"/>
                        </a:spcBef>
                        <a:spcAft>
                          <a:spcPts val="0"/>
                        </a:spcAft>
                      </a:pPr>
                      <a:r>
                        <a:rPr lang="en-US" sz="1600" b="1" kern="1200">
                          <a:solidFill>
                            <a:schemeClr val="lt1"/>
                          </a:solidFill>
                          <a:effectLst/>
                          <a:latin typeface="+mn-lt"/>
                          <a:ea typeface="+mn-ea"/>
                          <a:cs typeface="+mn-cs"/>
                        </a:rPr>
                        <a:t>DPAL</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1.00</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0.6676</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(p=0.004)</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0.9985</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(p&lt;0.001)</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0.9980</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(p&lt;0.001)</a:t>
                      </a:r>
                    </a:p>
                  </a:txBody>
                  <a:tcPr marL="18415" marR="18415" marT="8890" marB="8890"/>
                </a:tc>
                <a:extLst>
                  <a:ext uri="{0D108BD9-81ED-4DB2-BD59-A6C34878D82A}">
                    <a16:rowId xmlns:a16="http://schemas.microsoft.com/office/drawing/2014/main" val="241310244"/>
                  </a:ext>
                </a:extLst>
              </a:tr>
              <a:tr h="582075">
                <a:tc>
                  <a:txBody>
                    <a:bodyPr/>
                    <a:lstStyle/>
                    <a:p>
                      <a:pPr marL="0" marR="0" algn="ctr" defTabSz="457189" rtl="0" eaLnBrk="1" latinLnBrk="0" hangingPunct="1">
                        <a:spcBef>
                          <a:spcPts val="0"/>
                        </a:spcBef>
                        <a:spcAft>
                          <a:spcPts val="0"/>
                        </a:spcAft>
                      </a:pPr>
                      <a:r>
                        <a:rPr lang="en-US" sz="1600" b="1" kern="1200">
                          <a:solidFill>
                            <a:schemeClr val="lt1"/>
                          </a:solidFill>
                          <a:effectLst/>
                          <a:latin typeface="+mn-lt"/>
                          <a:ea typeface="+mn-ea"/>
                          <a:cs typeface="+mn-cs"/>
                        </a:rPr>
                        <a:t>EPCH</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1.00</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0.6777</a:t>
                      </a:r>
                    </a:p>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(p=0.003)</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0.6948</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(p=0.002)</a:t>
                      </a:r>
                    </a:p>
                  </a:txBody>
                  <a:tcPr marL="18415" marR="18415" marT="8890" marB="8890"/>
                </a:tc>
                <a:extLst>
                  <a:ext uri="{0D108BD9-81ED-4DB2-BD59-A6C34878D82A}">
                    <a16:rowId xmlns:a16="http://schemas.microsoft.com/office/drawing/2014/main" val="3273580840"/>
                  </a:ext>
                </a:extLst>
              </a:tr>
              <a:tr h="582075">
                <a:tc>
                  <a:txBody>
                    <a:bodyPr/>
                    <a:lstStyle/>
                    <a:p>
                      <a:pPr marL="0" marR="0" algn="ctr" defTabSz="457189" rtl="0" eaLnBrk="1" latinLnBrk="0" hangingPunct="1">
                        <a:spcBef>
                          <a:spcPts val="0"/>
                        </a:spcBef>
                        <a:spcAft>
                          <a:spcPts val="0"/>
                        </a:spcAft>
                      </a:pPr>
                      <a:r>
                        <a:rPr lang="en-US" sz="1600" b="1" kern="1200">
                          <a:solidFill>
                            <a:schemeClr val="lt1"/>
                          </a:solidFill>
                          <a:effectLst/>
                          <a:latin typeface="+mn-lt"/>
                          <a:ea typeface="+mn-ea"/>
                          <a:cs typeface="+mn-cs"/>
                        </a:rPr>
                        <a:t>OVLP</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1.00</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0.9971</a:t>
                      </a:r>
                    </a:p>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(p&lt;0.001)</a:t>
                      </a:r>
                    </a:p>
                  </a:txBody>
                  <a:tcPr marL="18415" marR="18415" marT="8890" marB="8890"/>
                </a:tc>
                <a:extLst>
                  <a:ext uri="{0D108BD9-81ED-4DB2-BD59-A6C34878D82A}">
                    <a16:rowId xmlns:a16="http://schemas.microsoft.com/office/drawing/2014/main" val="3033754276"/>
                  </a:ext>
                </a:extLst>
              </a:tr>
              <a:tr h="308753">
                <a:tc>
                  <a:txBody>
                    <a:bodyPr/>
                    <a:lstStyle/>
                    <a:p>
                      <a:pPr marL="0" marR="0" algn="ctr" defTabSz="457189" rtl="0" eaLnBrk="1" latinLnBrk="0" hangingPunct="1">
                        <a:spcBef>
                          <a:spcPts val="0"/>
                        </a:spcBef>
                        <a:spcAft>
                          <a:spcPts val="0"/>
                        </a:spcAft>
                      </a:pPr>
                      <a:r>
                        <a:rPr lang="en-US" sz="1600" b="1" kern="1200">
                          <a:solidFill>
                            <a:schemeClr val="lt1"/>
                          </a:solidFill>
                          <a:effectLst/>
                          <a:latin typeface="+mn-lt"/>
                          <a:ea typeface="+mn-ea"/>
                          <a:cs typeface="+mn-cs"/>
                        </a:rPr>
                        <a:t>TAES</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a:solidFill>
                            <a:schemeClr val="dk1"/>
                          </a:solidFill>
                          <a:effectLst/>
                          <a:latin typeface="Arial" panose="020B0604020202020204" pitchFamily="34" charset="0"/>
                          <a:ea typeface="+mn-ea"/>
                          <a:cs typeface="Arial" panose="020B0604020202020204" pitchFamily="34" charset="0"/>
                        </a:rPr>
                        <a:t>—</a:t>
                      </a:r>
                    </a:p>
                  </a:txBody>
                  <a:tcPr marL="18415" marR="18415" marT="8890" marB="8890"/>
                </a:tc>
                <a:tc>
                  <a:txBody>
                    <a:bodyPr/>
                    <a:lstStyle/>
                    <a:p>
                      <a:pPr marL="0" marR="0" algn="ctr" defTabSz="457189" rtl="0" eaLnBrk="1" latinLnBrk="0" hangingPunct="1">
                        <a:spcBef>
                          <a:spcPts val="0"/>
                        </a:spcBef>
                        <a:spcAft>
                          <a:spcPts val="0"/>
                        </a:spcAft>
                      </a:pPr>
                      <a:r>
                        <a:rPr lang="en-US" sz="1400" b="1" kern="1200" dirty="0">
                          <a:solidFill>
                            <a:schemeClr val="dk1"/>
                          </a:solidFill>
                          <a:effectLst/>
                          <a:latin typeface="Arial" panose="020B0604020202020204" pitchFamily="34" charset="0"/>
                          <a:ea typeface="+mn-ea"/>
                          <a:cs typeface="Arial" panose="020B0604020202020204" pitchFamily="34" charset="0"/>
                        </a:rPr>
                        <a:t>1.00</a:t>
                      </a:r>
                    </a:p>
                  </a:txBody>
                  <a:tcPr marL="18415" marR="18415" marT="8890" marB="8890"/>
                </a:tc>
                <a:extLst>
                  <a:ext uri="{0D108BD9-81ED-4DB2-BD59-A6C34878D82A}">
                    <a16:rowId xmlns:a16="http://schemas.microsoft.com/office/drawing/2014/main" val="2989134311"/>
                  </a:ext>
                </a:extLst>
              </a:tr>
            </a:tbl>
          </a:graphicData>
        </a:graphic>
      </p:graphicFrame>
      <p:sp>
        <p:nvSpPr>
          <p:cNvPr id="4" name="Title 1">
            <a:extLst>
              <a:ext uri="{FF2B5EF4-FFF2-40B4-BE49-F238E27FC236}">
                <a16:creationId xmlns:a16="http://schemas.microsoft.com/office/drawing/2014/main" id="{6F39B01B-37D3-4F35-A3FA-67E31EFE4825}"/>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ea typeface="+mj-ea"/>
                <a:cs typeface="Arial"/>
              </a:rPr>
              <a:t>Statistical Analysis</a:t>
            </a:r>
            <a:endParaRPr kumimoji="0" lang="en-US" sz="2400" b="1" i="0" u="none" strike="noStrike" kern="1200" cap="none" spc="0" normalizeH="0" baseline="0" noProof="0" dirty="0">
              <a:ln>
                <a:noFill/>
              </a:ln>
              <a:solidFill>
                <a:prstClr val="black"/>
              </a:solidFill>
              <a:effectLst/>
              <a:uLnTx/>
              <a:uFillTx/>
              <a:latin typeface="Arial"/>
              <a:ea typeface="+mj-ea"/>
              <a:cs typeface="Arial"/>
            </a:endParaRPr>
          </a:p>
        </p:txBody>
      </p:sp>
      <p:sp>
        <p:nvSpPr>
          <p:cNvPr id="5" name="Content Placeholder 2">
            <a:extLst>
              <a:ext uri="{FF2B5EF4-FFF2-40B4-BE49-F238E27FC236}">
                <a16:creationId xmlns:a16="http://schemas.microsoft.com/office/drawing/2014/main" id="{639CC1C6-4341-49BD-8EBD-AA6CE4EB3BF3}"/>
              </a:ext>
            </a:extLst>
          </p:cNvPr>
          <p:cNvSpPr txBox="1">
            <a:spLocks/>
          </p:cNvSpPr>
          <p:nvPr/>
        </p:nvSpPr>
        <p:spPr>
          <a:xfrm>
            <a:off x="228600" y="685800"/>
            <a:ext cx="8675914" cy="32004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Pairwise Pearson’s correlation coefficient was calculated for all four metrics for all 16 submissions.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OVLP and DPAL are highly correlated.</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DPAL and EPCH show very low correlation in terms of both sensitivity and specificity.</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EPCH and TAES show higher correlation in terms of sensitivity but EPCH fails to correlate well with the other metrics.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TAES combines salient features of the other metrics and provides a more accurate view of overall performance.</a:t>
            </a:r>
          </a:p>
        </p:txBody>
      </p:sp>
    </p:spTree>
    <p:extLst>
      <p:ext uri="{BB962C8B-B14F-4D97-AF65-F5344CB8AC3E}">
        <p14:creationId xmlns:p14="http://schemas.microsoft.com/office/powerpoint/2010/main" val="225714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F988-04B3-406F-ADB6-8E5B61C24363}"/>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ea typeface="+mj-ea"/>
                <a:cs typeface="Arial"/>
              </a:rPr>
              <a:t>Summary</a:t>
            </a:r>
            <a:endParaRPr kumimoji="0" lang="en-US" sz="2400" b="1" i="0" u="none" strike="noStrike" kern="1200" cap="none" spc="0" normalizeH="0" baseline="0" noProof="0" dirty="0">
              <a:ln>
                <a:noFill/>
              </a:ln>
              <a:solidFill>
                <a:prstClr val="black"/>
              </a:solidFill>
              <a:effectLst/>
              <a:uLnTx/>
              <a:uFillTx/>
              <a:latin typeface="Arial"/>
              <a:ea typeface="+mj-ea"/>
              <a:cs typeface="Arial"/>
            </a:endParaRPr>
          </a:p>
        </p:txBody>
      </p:sp>
      <p:sp>
        <p:nvSpPr>
          <p:cNvPr id="3" name="Content Placeholder 2">
            <a:extLst>
              <a:ext uri="{FF2B5EF4-FFF2-40B4-BE49-F238E27FC236}">
                <a16:creationId xmlns:a16="http://schemas.microsoft.com/office/drawing/2014/main" id="{2EE59E65-37FD-4B00-A177-3DD8A494DC42}"/>
              </a:ext>
            </a:extLst>
          </p:cNvPr>
          <p:cNvSpPr txBox="1">
            <a:spLocks/>
          </p:cNvSpPr>
          <p:nvPr/>
        </p:nvSpPr>
        <p:spPr>
          <a:xfrm>
            <a:off x="228600" y="685800"/>
            <a:ext cx="8675914" cy="59436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Seizure events can vary significantly in duration. Each event should be weighed equally regardless of its duration to avoid bias.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Traditional metrics, such as OVLP, are too lenient when it comes to assessing the time alignment of a hypothesis.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TAES, by scoring partial overlaps and weighing seizure events equally, was designed to evaluate systems where time-alignments are crucial and ‘many-to-many’ mappings between reference and hypothesis events are required.</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Analyzing systems using multiple scoring metrics can provide insight into a system’s behavior without the need for extensive manual error analysis.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Standardization of scoring software in the research community is an important step towards accelerating progress and establishing statistically significant advances.</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Many modern machine learning algorithms, when properly evaluated, are marginally different on difficult tasks such as seizure prediction. Real world challenges such as artifacts and event segmentation dominate system performance.</a:t>
            </a:r>
          </a:p>
          <a:p>
            <a:pPr marL="182558" marR="0" lvl="0" indent="-182558" algn="l" defTabSz="457200" rtl="0" eaLnBrk="1" fontAlgn="auto" latinLnBrk="0" hangingPunct="1">
              <a:lnSpc>
                <a:spcPct val="100000"/>
              </a:lnSpc>
              <a:spcBef>
                <a:spcPts val="0"/>
              </a:spcBef>
              <a:spcAft>
                <a:spcPts val="1200"/>
              </a:spcAft>
              <a:buClrTx/>
              <a:buSzTx/>
              <a:buFont typeface="Arial"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Neureka™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2020 </a:t>
            </a: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Epilepsy Challenge demonstrated that the TAES metric is a viable alternative to traditional scoring metrics.</a:t>
            </a:r>
          </a:p>
        </p:txBody>
      </p:sp>
    </p:spTree>
    <p:extLst>
      <p:ext uri="{BB962C8B-B14F-4D97-AF65-F5344CB8AC3E}">
        <p14:creationId xmlns:p14="http://schemas.microsoft.com/office/powerpoint/2010/main" val="136693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CEA5A-B35E-418C-B478-9410368AC705}"/>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Acknowledgments</a:t>
            </a:r>
          </a:p>
        </p:txBody>
      </p:sp>
      <p:sp>
        <p:nvSpPr>
          <p:cNvPr id="3" name="Content Placeholder 2">
            <a:extLst>
              <a:ext uri="{FF2B5EF4-FFF2-40B4-BE49-F238E27FC236}">
                <a16:creationId xmlns:a16="http://schemas.microsoft.com/office/drawing/2014/main" id="{F3962569-AA68-4C47-AE47-3CBA4B263AD5}"/>
              </a:ext>
            </a:extLst>
          </p:cNvPr>
          <p:cNvSpPr txBox="1">
            <a:spLocks/>
          </p:cNvSpPr>
          <p:nvPr/>
        </p:nvSpPr>
        <p:spPr>
          <a:xfrm>
            <a:off x="228600" y="685800"/>
            <a:ext cx="8675914" cy="32004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marR="0" lvl="0" indent="-182558" algn="l" defTabSz="457200" rtl="0" eaLnBrk="1" fontAlgn="auto" latinLnBrk="0" hangingPunct="1">
              <a:lnSpc>
                <a:spcPct val="100000"/>
              </a:lnSpc>
              <a:spcBef>
                <a:spcPts val="0"/>
              </a:spcBef>
              <a:spcAft>
                <a:spcPts val="600"/>
              </a:spcAft>
              <a:buClrTx/>
              <a:buSzTx/>
              <a:buFont typeface="Arial" charset="0"/>
              <a:buChar char="•"/>
              <a:tabLst/>
              <a:defRPr/>
            </a:pPr>
            <a:endPar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p:txBody>
      </p:sp>
      <p:sp>
        <p:nvSpPr>
          <p:cNvPr id="4" name="Content Placeholder 2">
            <a:extLst>
              <a:ext uri="{FF2B5EF4-FFF2-40B4-BE49-F238E27FC236}">
                <a16:creationId xmlns:a16="http://schemas.microsoft.com/office/drawing/2014/main" id="{D144FD82-72A5-3041-809E-28A1AD671700}"/>
              </a:ext>
            </a:extLst>
          </p:cNvPr>
          <p:cNvSpPr txBox="1">
            <a:spLocks/>
          </p:cNvSpPr>
          <p:nvPr/>
        </p:nvSpPr>
        <p:spPr>
          <a:xfrm>
            <a:off x="228600" y="685800"/>
            <a:ext cx="8675914" cy="28194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Neureka 2020 Epilepsy Challenge was made by possible by a generous grant from Novela Neurotech (</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a:t>
            </a:r>
            <a:r>
              <a:rPr kumimoji="0" lang="en-US" sz="18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www.novelaneuro.com</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research reported in this publication by the Neural Engineering Data Consortium was most recently supported by the National Science Foundation Partnership for Innovation award number IIP-1827565 and the Pennsylvania Commonwealth Universal Research Enhancement Program (PA CURE). Any opinions, findings, and conclusions or recommendations expressed in this material are those of the author(s) and do not necessarily reflect the official views of any of these organizations.</a:t>
            </a:r>
          </a:p>
        </p:txBody>
      </p:sp>
    </p:spTree>
    <p:extLst>
      <p:ext uri="{BB962C8B-B14F-4D97-AF65-F5344CB8AC3E}">
        <p14:creationId xmlns:p14="http://schemas.microsoft.com/office/powerpoint/2010/main" val="2304090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415A-E62E-5F4F-BF26-C121F55DEF25}"/>
              </a:ext>
            </a:extLst>
          </p:cNvPr>
          <p:cNvSpPr txBox="1">
            <a:spLocks/>
          </p:cNvSpPr>
          <p:nvPr/>
        </p:nvSpPr>
        <p:spPr>
          <a:xfrm>
            <a:off x="228600" y="4"/>
            <a:ext cx="8686800" cy="457196"/>
          </a:xfrm>
          <a:prstGeom prst="rect">
            <a:avLst/>
          </a:prstGeom>
        </p:spPr>
        <p:txBody>
          <a:bodyPr vert="horz" wrap="none" lIns="0" tIns="0" rIns="0" bIns="0" rtlCol="0" anchor="ctr" anchorCtr="0">
            <a:noAutofit/>
          </a:bodyPr>
          <a:lstStyle>
            <a:lvl1pPr marL="0" algn="l" defTabSz="457189" rtl="0" eaLnBrk="1" latinLnBrk="0" hangingPunct="1">
              <a:spcBef>
                <a:spcPct val="0"/>
              </a:spcBef>
              <a:buNone/>
              <a:defRPr sz="2400" b="1" kern="1200" baseline="0">
                <a:solidFill>
                  <a:schemeClr val="tx1"/>
                </a:solidFill>
                <a:latin typeface="Arial"/>
                <a:ea typeface="+mj-ea"/>
                <a:cs typeface="Aria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j-ea"/>
                <a:cs typeface="Arial"/>
              </a:rPr>
              <a:t>References</a:t>
            </a:r>
          </a:p>
        </p:txBody>
      </p:sp>
      <p:sp>
        <p:nvSpPr>
          <p:cNvPr id="3" name="Content Placeholder 2">
            <a:extLst>
              <a:ext uri="{FF2B5EF4-FFF2-40B4-BE49-F238E27FC236}">
                <a16:creationId xmlns:a16="http://schemas.microsoft.com/office/drawing/2014/main" id="{E70368A6-29C7-524E-A6B9-BAFA3DE1941D}"/>
              </a:ext>
            </a:extLst>
          </p:cNvPr>
          <p:cNvSpPr txBox="1">
            <a:spLocks/>
          </p:cNvSpPr>
          <p:nvPr/>
        </p:nvSpPr>
        <p:spPr>
          <a:xfrm>
            <a:off x="228600" y="685800"/>
            <a:ext cx="8675914" cy="594360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600"/>
              </a:spcAft>
              <a:buClrTx/>
              <a:buSzTx/>
              <a:buFont typeface="Arial"/>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Neureka Challenge:</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Roy, R. Iskander, and J. Picone, “The Neureka® 2020 Epilepsy Challenge,”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NeuroTechX</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[Online]. Available: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neureka-challenge.com</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[Accessed: 01-Jul-2020].</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Shah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Temple University Hospital Seizure Detection Corpus,”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Front. </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Neuroinform</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vol. 12, pp. 1–6, 2018.</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Obeid and J. Picone, “Machine Learning Approaches to Automatic Interpretation of EEGs,”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Biomedical Signal Processing in Big Data</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1st ed., E.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Sejdik</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T. Falk, Eds. Boca Raton, Florida, USA: CRC Press, 2017 (in press).</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Shah, M. Golmohammadi, I. Obeid, and J. Picone, “Objective Evaluation Metrics for Automatic Classification of EEG Events,”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Signal Processing in Medicine and Biology: Emerging Trends in Research and Applications</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1st ed., I. Obeid, I. Selesnick, and J. Picone, Eds. New York City, New York, USA: Springer, 2021, pp. 1–26.</a:t>
            </a:r>
          </a:p>
          <a:p>
            <a:pPr marL="179388" marR="0" lvl="0" indent="-179388" algn="l" defTabSz="457200" rtl="0" eaLnBrk="1" fontAlgn="auto" latinLnBrk="0" hangingPunct="1">
              <a:lnSpc>
                <a:spcPct val="100000"/>
              </a:lnSpc>
              <a:spcBef>
                <a:spcPts val="0"/>
              </a:spcBef>
              <a:spcAft>
                <a:spcPts val="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Shah and J. Picone, “NEDC Eval EEG: A Comprehensive Scoring Package for Sequential Decoding of Multichannel Signals,”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TUH EEG Project Web Site</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[Online]. Available: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https://www.isip.piconepress.com/projects/</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tuh_eeg</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/downloads/</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nedc_eval_eeg</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[Accessed: 01-Jul-2020].</a:t>
            </a:r>
          </a:p>
          <a:p>
            <a:pPr marL="0" marR="0" lvl="0" indent="0" algn="l" defTabSz="457200" rtl="0" eaLnBrk="1" fontAlgn="auto" latinLnBrk="0" hangingPunct="1">
              <a:lnSpc>
                <a:spcPct val="100000"/>
              </a:lnSpc>
              <a:spcBef>
                <a:spcPts val="1200"/>
              </a:spcBef>
              <a:spcAft>
                <a:spcPts val="600"/>
              </a:spcAft>
              <a:buClrTx/>
              <a:buSzTx/>
              <a:buFont typeface="Arial"/>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Participants:</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nedc: M. Golmohammadi, V. Shah, I. Obeid, and J. Picone, “Deep Learning Approaches for Automatic Seizure Detection from Scalp Electroencephalograms,”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Signal Processing in Medicine and Biology: Emerging Trends in Research and Applications</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1st ed., I. Obeid, I. Selesnick, and J. Picone, Eds. New York, New York, USA: Springer, 2020, pp. 233–274.</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lwei: L. Wei and C. Mooney, “An Automatic Seizure Detection Method for Clinical EEG data,”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Proceedings of the IEEE Signal Processing in Medicine and Biology Symposium (SPMB)</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pnc98: Y. Yang, N. D. Truong, C. Maher, A.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Nikpour</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O.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Kavehei</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“Two-Channel Epileptic Seizure Detection with Blended Multi-Time Segments Electroencephalography (EEG) Spectrogram,”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Proceedings of the IEEE Signal Processing in Medicine and Biology Symposium (SPMB)</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a:p>
            <a:pPr marL="179388" marR="0" lvl="0" indent="-179388" algn="l" defTabSz="457200" rtl="0" eaLnBrk="1" fontAlgn="auto" latinLnBrk="0" hangingPunct="1">
              <a:lnSpc>
                <a:spcPct val="100000"/>
              </a:lnSpc>
              <a:spcBef>
                <a:spcPts val="0"/>
              </a:spcBef>
              <a:spcAft>
                <a:spcPts val="60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yff: T. Anand, M. G. Kumar, M. Sur, R.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Aghoram</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H. Murphy, “Seizure Detection Using Time Delay Neural Networks and LSTM,”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Proceedings of the IEEE Signal Processing in Medicine and Biology Symposium (SPMB)</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a:p>
            <a:pPr marL="179388" marR="0" lvl="0" indent="-179388" algn="l" defTabSz="457200" rtl="0" eaLnBrk="1" fontAlgn="auto" latinLnBrk="0" hangingPunct="1">
              <a:lnSpc>
                <a:spcPct val="100000"/>
              </a:lnSpc>
              <a:spcBef>
                <a:spcPts val="0"/>
              </a:spcBef>
              <a:spcAft>
                <a:spcPts val="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sia: C. </a:t>
            </a:r>
            <a:r>
              <a:rPr kumimoji="0" 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Chatzichristos</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“Epileptic Seizure Detection in EEG via Fusion of Multi-View Attention-Gated U-net Deep Neural Networks,” in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Proceedings of the IEEE Signal Processing in Medicine and Biology Symposium (SPMB)</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8262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rgbClr val="892034"/>
                </a:solidFill>
              </a:rPr>
              <a:t>The Bias and Variance Tradeoff</a:t>
            </a:r>
          </a:p>
        </p:txBody>
      </p:sp>
      <p:pic>
        <p:nvPicPr>
          <p:cNvPr id="3" name="Picture 2">
            <a:hlinkClick r:id="rId2"/>
            <a:extLst>
              <a:ext uri="{FF2B5EF4-FFF2-40B4-BE49-F238E27FC236}">
                <a16:creationId xmlns:a16="http://schemas.microsoft.com/office/drawing/2014/main" id="{0819489B-B729-4633-7E5C-2721FE2C3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57" y="556386"/>
            <a:ext cx="8643356" cy="4979710"/>
          </a:xfrm>
          <a:prstGeom prst="rect">
            <a:avLst/>
          </a:prstGeom>
        </p:spPr>
      </p:pic>
    </p:spTree>
    <p:extLst>
      <p:ext uri="{BB962C8B-B14F-4D97-AF65-F5344CB8AC3E}">
        <p14:creationId xmlns:p14="http://schemas.microsoft.com/office/powerpoint/2010/main" val="102255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Confusion Matrices</a:t>
            </a:r>
          </a:p>
        </p:txBody>
      </p:sp>
      <p:pic>
        <p:nvPicPr>
          <p:cNvPr id="3" name="Picture 2">
            <a:hlinkClick r:id="rId2"/>
            <a:extLst>
              <a:ext uri="{FF2B5EF4-FFF2-40B4-BE49-F238E27FC236}">
                <a16:creationId xmlns:a16="http://schemas.microsoft.com/office/drawing/2014/main" id="{BFDA291E-8C08-3408-6424-4EE97B932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0" y="1038640"/>
            <a:ext cx="7454900" cy="3886200"/>
          </a:xfrm>
          <a:prstGeom prst="rect">
            <a:avLst/>
          </a:prstGeom>
        </p:spPr>
      </p:pic>
    </p:spTree>
    <p:extLst>
      <p:ext uri="{BB962C8B-B14F-4D97-AF65-F5344CB8AC3E}">
        <p14:creationId xmlns:p14="http://schemas.microsoft.com/office/powerpoint/2010/main" val="31162317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Receiver Operating Characteristics</a:t>
            </a:r>
          </a:p>
        </p:txBody>
      </p:sp>
      <p:pic>
        <p:nvPicPr>
          <p:cNvPr id="3" name="Picture 2">
            <a:hlinkClick r:id="rId2"/>
            <a:extLst>
              <a:ext uri="{FF2B5EF4-FFF2-40B4-BE49-F238E27FC236}">
                <a16:creationId xmlns:a16="http://schemas.microsoft.com/office/drawing/2014/main" id="{EA94D918-73F6-F5CE-C89E-99CF089AF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257" y="516127"/>
            <a:ext cx="5635486" cy="6005578"/>
          </a:xfrm>
          <a:prstGeom prst="rect">
            <a:avLst/>
          </a:prstGeom>
        </p:spPr>
      </p:pic>
    </p:spTree>
    <p:extLst>
      <p:ext uri="{BB962C8B-B14F-4D97-AF65-F5344CB8AC3E}">
        <p14:creationId xmlns:p14="http://schemas.microsoft.com/office/powerpoint/2010/main" val="32001742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Detection Error Tradeoff (DET) Curves</a:t>
            </a:r>
          </a:p>
        </p:txBody>
      </p:sp>
      <p:pic>
        <p:nvPicPr>
          <p:cNvPr id="3074" name="Picture 2">
            <a:hlinkClick r:id="rId2"/>
            <a:extLst>
              <a:ext uri="{FF2B5EF4-FFF2-40B4-BE49-F238E27FC236}">
                <a16:creationId xmlns:a16="http://schemas.microsoft.com/office/drawing/2014/main" id="{8C3E622A-CE5B-FDBF-85D0-0B767C4BA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430" y="628650"/>
            <a:ext cx="6817139" cy="511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4262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DE36D822-0892-CC49-9A13-2085091D4344}"/>
              </a:ext>
            </a:extLst>
          </p:cNvPr>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rgbClr val="892034"/>
                </a:solidFill>
              </a:rPr>
              <a:t>Example: Which System is Better?</a:t>
            </a:r>
          </a:p>
        </p:txBody>
      </p:sp>
      <p:pic>
        <p:nvPicPr>
          <p:cNvPr id="6" name="Picture 5">
            <a:extLst>
              <a:ext uri="{FF2B5EF4-FFF2-40B4-BE49-F238E27FC236}">
                <a16:creationId xmlns:a16="http://schemas.microsoft.com/office/drawing/2014/main" id="{F89BC88B-E64D-6940-B6E7-27BA55553FF2}"/>
              </a:ext>
            </a:extLst>
          </p:cNvPr>
          <p:cNvPicPr>
            <a:picLocks noChangeAspect="1"/>
          </p:cNvPicPr>
          <p:nvPr/>
        </p:nvPicPr>
        <p:blipFill rotWithShape="1">
          <a:blip r:embed="rId2">
            <a:extLst>
              <a:ext uri="{28A0092B-C50C-407E-A947-70E740481C1C}">
                <a14:useLocalDpi xmlns:a14="http://schemas.microsoft.com/office/drawing/2010/main" val="0"/>
              </a:ext>
            </a:extLst>
          </a:blip>
          <a:srcRect t="8816" r="5381"/>
          <a:stretch/>
        </p:blipFill>
        <p:spPr>
          <a:xfrm>
            <a:off x="545090" y="584616"/>
            <a:ext cx="8233699" cy="5951096"/>
          </a:xfrm>
          <a:prstGeom prst="rect">
            <a:avLst/>
          </a:prstGeom>
        </p:spPr>
      </p:pic>
    </p:spTree>
    <p:extLst>
      <p:ext uri="{BB962C8B-B14F-4D97-AF65-F5344CB8AC3E}">
        <p14:creationId xmlns:p14="http://schemas.microsoft.com/office/powerpoint/2010/main" val="414704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rgbClr val="892034"/>
                </a:solidFill>
              </a:rPr>
              <a:t>Summary</a:t>
            </a:r>
          </a:p>
        </p:txBody>
      </p:sp>
      <p:sp>
        <p:nvSpPr>
          <p:cNvPr id="21507" name="Text Box 4"/>
          <p:cNvSpPr txBox="1">
            <a:spLocks noChangeArrowheads="1"/>
          </p:cNvSpPr>
          <p:nvPr/>
        </p:nvSpPr>
        <p:spPr bwMode="auto">
          <a:xfrm>
            <a:off x="227013" y="653143"/>
            <a:ext cx="8688387" cy="5595257"/>
          </a:xfrm>
          <a:prstGeom prst="rect">
            <a:avLst/>
          </a:prstGeom>
          <a:noFill/>
          <a:ln w="9525">
            <a:noFill/>
            <a:miter lim="800000"/>
            <a:headEnd/>
            <a:tailEnd/>
          </a:ln>
        </p:spPr>
        <p:txBody>
          <a:bodyPr lIns="0" tIns="0" rIns="0" bIns="0">
            <a:noAutofit/>
          </a:bodyPr>
          <a:lstStyle/>
          <a:p>
            <a:pPr marL="165100" indent="-165100">
              <a:spcAft>
                <a:spcPts val="1200"/>
              </a:spcAft>
              <a:buFont typeface="Arial" pitchFamily="34" charset="0"/>
              <a:buChar char="•"/>
            </a:pPr>
            <a:r>
              <a:rPr lang="en-US" sz="1800" b="1" dirty="0">
                <a:solidFill>
                  <a:schemeClr val="accent1"/>
                </a:solidFill>
              </a:rPr>
              <a:t>Generalization:</a:t>
            </a:r>
            <a:r>
              <a:rPr lang="en-US" sz="1800" b="1" dirty="0">
                <a:solidFill>
                  <a:srgbClr val="000000"/>
                </a:solidFill>
              </a:rPr>
              <a:t> s…</a:t>
            </a:r>
          </a:p>
        </p:txBody>
      </p:sp>
    </p:spTree>
    <p:extLst>
      <p:ext uri="{BB962C8B-B14F-4D97-AF65-F5344CB8AC3E}">
        <p14:creationId xmlns:p14="http://schemas.microsoft.com/office/powerpoint/2010/main" val="81588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32546"/>
            <a:ext cx="8686800" cy="738664"/>
          </a:xfrm>
          <a:prstGeom prst="rect">
            <a:avLst/>
          </a:prstGeom>
          <a:noFill/>
        </p:spPr>
        <p:txBody>
          <a:bodyPr wrap="square" lIns="0" tIns="0" rIns="0" bIns="0" rtlCol="0">
            <a:spAutoFit/>
          </a:bodyPr>
          <a:lstStyle/>
          <a:p>
            <a:pPr marL="0" marR="0" lvl="0" indent="0" algn="ctr" defTabSz="457200" rtl="0" eaLnBrk="1" fontAlgn="base"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Validation of Temporal Scoring Metrics</a:t>
            </a:r>
            <a:b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Automatic Seizure Detection</a:t>
            </a:r>
          </a:p>
        </p:txBody>
      </p:sp>
      <p:pic>
        <p:nvPicPr>
          <p:cNvPr id="4" name="Picture 3" descr="A picture containing diagram&#10;&#10;Description automatically generated">
            <a:extLst>
              <a:ext uri="{FF2B5EF4-FFF2-40B4-BE49-F238E27FC236}">
                <a16:creationId xmlns:a16="http://schemas.microsoft.com/office/drawing/2014/main" id="{52F9D48A-A951-3F46-90E3-0A49FACBB912}"/>
              </a:ext>
            </a:extLst>
          </p:cNvPr>
          <p:cNvPicPr>
            <a:picLocks noChangeAspect="1"/>
          </p:cNvPicPr>
          <p:nvPr/>
        </p:nvPicPr>
        <p:blipFill>
          <a:blip r:embed="rId3"/>
          <a:stretch>
            <a:fillRect/>
          </a:stretch>
        </p:blipFill>
        <p:spPr>
          <a:xfrm>
            <a:off x="5219700" y="1361000"/>
            <a:ext cx="3276600" cy="2553460"/>
          </a:xfrm>
          <a:prstGeom prst="rect">
            <a:avLst/>
          </a:prstGeom>
        </p:spPr>
      </p:pic>
      <p:grpSp>
        <p:nvGrpSpPr>
          <p:cNvPr id="70" name="Group 69">
            <a:extLst>
              <a:ext uri="{FF2B5EF4-FFF2-40B4-BE49-F238E27FC236}">
                <a16:creationId xmlns:a16="http://schemas.microsoft.com/office/drawing/2014/main" id="{D029A833-8C3A-3D40-8C57-DE52AF0860C4}"/>
              </a:ext>
            </a:extLst>
          </p:cNvPr>
          <p:cNvGrpSpPr/>
          <p:nvPr/>
        </p:nvGrpSpPr>
        <p:grpSpPr>
          <a:xfrm>
            <a:off x="647700" y="2209800"/>
            <a:ext cx="3493293" cy="2970193"/>
            <a:chOff x="228601" y="1769893"/>
            <a:chExt cx="3493293" cy="2970193"/>
          </a:xfrm>
        </p:grpSpPr>
        <p:sp>
          <p:nvSpPr>
            <p:cNvPr id="6" name="Rectangle 16">
              <a:extLst>
                <a:ext uri="{FF2B5EF4-FFF2-40B4-BE49-F238E27FC236}">
                  <a16:creationId xmlns:a16="http://schemas.microsoft.com/office/drawing/2014/main" id="{E8D08A25-95A8-4995-99AD-F4B9C2E3CE2C}"/>
                </a:ext>
              </a:extLst>
            </p:cNvPr>
            <p:cNvSpPr txBox="1">
              <a:spLocks noChangeArrowheads="1"/>
            </p:cNvSpPr>
            <p:nvPr/>
          </p:nvSpPr>
          <p:spPr>
            <a:xfrm>
              <a:off x="457200" y="2971800"/>
              <a:ext cx="2984500" cy="13604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200" cap="none" spc="0" normalizeH="0" baseline="0" noProof="0" dirty="0">
                <a:ln>
                  <a:noFill/>
                </a:ln>
                <a:solidFill>
                  <a:srgbClr val="8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200" cap="none" spc="0" normalizeH="0" baseline="0" noProof="0" dirty="0">
                <a:ln>
                  <a:noFill/>
                </a:ln>
                <a:solidFill>
                  <a:srgbClr val="800000"/>
                </a:solidFill>
                <a:effectLst/>
                <a:uLnTx/>
                <a:uFillTx/>
                <a:latin typeface="Arial"/>
                <a:ea typeface="+mn-ea"/>
                <a:cs typeface="Arial"/>
              </a:endParaRPr>
            </a:p>
          </p:txBody>
        </p:sp>
        <p:grpSp>
          <p:nvGrpSpPr>
            <p:cNvPr id="67" name="Group 66">
              <a:extLst>
                <a:ext uri="{FF2B5EF4-FFF2-40B4-BE49-F238E27FC236}">
                  <a16:creationId xmlns:a16="http://schemas.microsoft.com/office/drawing/2014/main" id="{CA70DF7C-D509-8E42-884F-ABA344E41742}"/>
                </a:ext>
              </a:extLst>
            </p:cNvPr>
            <p:cNvGrpSpPr/>
            <p:nvPr/>
          </p:nvGrpSpPr>
          <p:grpSpPr>
            <a:xfrm>
              <a:off x="235510" y="1769893"/>
              <a:ext cx="3367637" cy="1201907"/>
              <a:chOff x="235510" y="1769893"/>
              <a:chExt cx="3367637" cy="1201907"/>
            </a:xfrm>
          </p:grpSpPr>
          <p:pic>
            <p:nvPicPr>
              <p:cNvPr id="7" name="Picture 6">
                <a:extLst>
                  <a:ext uri="{FF2B5EF4-FFF2-40B4-BE49-F238E27FC236}">
                    <a16:creationId xmlns:a16="http://schemas.microsoft.com/office/drawing/2014/main" id="{A0CA5E6B-31C3-4D04-98F2-3CFB9D2DA4F3}"/>
                  </a:ext>
                </a:extLst>
              </p:cNvPr>
              <p:cNvPicPr>
                <a:picLocks noChangeAspect="1"/>
              </p:cNvPicPr>
              <p:nvPr/>
            </p:nvPicPr>
            <p:blipFill>
              <a:blip r:embed="rId4"/>
              <a:stretch>
                <a:fillRect/>
              </a:stretch>
            </p:blipFill>
            <p:spPr>
              <a:xfrm>
                <a:off x="1803660" y="1769893"/>
                <a:ext cx="1799487" cy="1201907"/>
              </a:xfrm>
              <a:prstGeom prst="rect">
                <a:avLst/>
              </a:prstGeom>
            </p:spPr>
          </p:pic>
          <p:sp>
            <p:nvSpPr>
              <p:cNvPr id="10" name="TextBox 9">
                <a:extLst>
                  <a:ext uri="{FF2B5EF4-FFF2-40B4-BE49-F238E27FC236}">
                    <a16:creationId xmlns:a16="http://schemas.microsoft.com/office/drawing/2014/main" id="{672820BA-F3E0-4CC1-8A0D-57EA3E0E2EF8}"/>
                  </a:ext>
                </a:extLst>
              </p:cNvPr>
              <p:cNvSpPr txBox="1">
                <a:spLocks/>
              </p:cNvSpPr>
              <p:nvPr/>
            </p:nvSpPr>
            <p:spPr>
              <a:xfrm>
                <a:off x="235510" y="1914676"/>
                <a:ext cx="1593291" cy="912341"/>
              </a:xfrm>
              <a:prstGeom prst="rect">
                <a:avLst/>
              </a:prstGeom>
            </p:spPr>
            <p:txBody>
              <a:bodyPr lIns="0" tIns="0" rIns="0" bIns="0"/>
              <a:lstStyle>
                <a:defPPr>
                  <a:defRPr lang="en-US"/>
                </a:defPPr>
                <a:lvl1pPr algn="ctr" rtl="0" eaLnBrk="0" fontAlgn="base" hangingPunct="0">
                  <a:spcBef>
                    <a:spcPct val="0"/>
                  </a:spcBef>
                  <a:spcAft>
                    <a:spcPct val="0"/>
                  </a:spcAft>
                  <a:defRPr sz="1400" b="1" kern="1200">
                    <a:solidFill>
                      <a:srgbClr val="000000"/>
                    </a:solidFill>
                    <a:latin typeface="Arial" charset="0"/>
                    <a:ea typeface="+mn-ea"/>
                    <a:cs typeface="+mn-cs"/>
                  </a:defRPr>
                </a:lvl1pPr>
                <a:lvl2pPr marL="457200" algn="ctr" rtl="0" eaLnBrk="0" fontAlgn="base" hangingPunct="0">
                  <a:spcBef>
                    <a:spcPct val="0"/>
                  </a:spcBef>
                  <a:spcAft>
                    <a:spcPct val="0"/>
                  </a:spcAft>
                  <a:defRPr sz="1400" b="1" kern="1200">
                    <a:solidFill>
                      <a:srgbClr val="000000"/>
                    </a:solidFill>
                    <a:latin typeface="Arial" charset="0"/>
                    <a:ea typeface="+mn-ea"/>
                    <a:cs typeface="+mn-cs"/>
                  </a:defRPr>
                </a:lvl2pPr>
                <a:lvl3pPr marL="914400" algn="ctr" rtl="0" eaLnBrk="0" fontAlgn="base" hangingPunct="0">
                  <a:spcBef>
                    <a:spcPct val="0"/>
                  </a:spcBef>
                  <a:spcAft>
                    <a:spcPct val="0"/>
                  </a:spcAft>
                  <a:defRPr sz="1400" b="1" kern="1200">
                    <a:solidFill>
                      <a:srgbClr val="000000"/>
                    </a:solidFill>
                    <a:latin typeface="Arial" charset="0"/>
                    <a:ea typeface="+mn-ea"/>
                    <a:cs typeface="+mn-cs"/>
                  </a:defRPr>
                </a:lvl3pPr>
                <a:lvl4pPr marL="1371600" algn="ctr" rtl="0" eaLnBrk="0" fontAlgn="base" hangingPunct="0">
                  <a:spcBef>
                    <a:spcPct val="0"/>
                  </a:spcBef>
                  <a:spcAft>
                    <a:spcPct val="0"/>
                  </a:spcAft>
                  <a:defRPr sz="1400" b="1" kern="1200">
                    <a:solidFill>
                      <a:srgbClr val="000000"/>
                    </a:solidFill>
                    <a:latin typeface="Arial" charset="0"/>
                    <a:ea typeface="+mn-ea"/>
                    <a:cs typeface="+mn-cs"/>
                  </a:defRPr>
                </a:lvl4pPr>
                <a:lvl5pPr marL="1828800" algn="ctr" rtl="0" eaLnBrk="0" fontAlgn="base" hangingPunct="0">
                  <a:spcBef>
                    <a:spcPct val="0"/>
                  </a:spcBef>
                  <a:spcAft>
                    <a:spcPct val="0"/>
                  </a:spcAft>
                  <a:defRPr sz="1400" b="1" kern="1200">
                    <a:solidFill>
                      <a:srgbClr val="000000"/>
                    </a:solidFill>
                    <a:latin typeface="Arial" charset="0"/>
                    <a:ea typeface="+mn-ea"/>
                    <a:cs typeface="+mn-cs"/>
                  </a:defRPr>
                </a:lvl5pPr>
                <a:lvl6pPr marL="2286000" algn="l" defTabSz="914400" rtl="0" eaLnBrk="1" latinLnBrk="0" hangingPunct="1">
                  <a:defRPr sz="1400" b="1" kern="1200">
                    <a:solidFill>
                      <a:srgbClr val="000000"/>
                    </a:solidFill>
                    <a:latin typeface="Arial" charset="0"/>
                    <a:ea typeface="+mn-ea"/>
                    <a:cs typeface="+mn-cs"/>
                  </a:defRPr>
                </a:lvl6pPr>
                <a:lvl7pPr marL="2743200" algn="l" defTabSz="914400" rtl="0" eaLnBrk="1" latinLnBrk="0" hangingPunct="1">
                  <a:defRPr sz="1400" b="1" kern="1200">
                    <a:solidFill>
                      <a:srgbClr val="000000"/>
                    </a:solidFill>
                    <a:latin typeface="Arial" charset="0"/>
                    <a:ea typeface="+mn-ea"/>
                    <a:cs typeface="+mn-cs"/>
                  </a:defRPr>
                </a:lvl7pPr>
                <a:lvl8pPr marL="3200400" algn="l" defTabSz="914400" rtl="0" eaLnBrk="1" latinLnBrk="0" hangingPunct="1">
                  <a:defRPr sz="1400" b="1" kern="1200">
                    <a:solidFill>
                      <a:srgbClr val="000000"/>
                    </a:solidFill>
                    <a:latin typeface="Arial" charset="0"/>
                    <a:ea typeface="+mn-ea"/>
                    <a:cs typeface="+mn-cs"/>
                  </a:defRPr>
                </a:lvl8pPr>
                <a:lvl9pPr marL="3657600" algn="l" defTabSz="914400" rtl="0" eaLnBrk="1" latinLnBrk="0" hangingPunct="1">
                  <a:defRPr sz="1400" b="1" kern="1200">
                    <a:solidFill>
                      <a:srgbClr val="000000"/>
                    </a:solidFill>
                    <a:latin typeface="Arial" charset="0"/>
                    <a:ea typeface="+mn-ea"/>
                    <a:cs typeface="+mn-cs"/>
                  </a:defRPr>
                </a:lvl9pPr>
              </a:lstStyle>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charset="0"/>
                    <a:ea typeface="ＭＳ Ｐゴシック" charset="0"/>
                    <a:cs typeface="Arial" charset="0"/>
                  </a:rPr>
                  <a:t>V. Shah</a:t>
                </a:r>
                <a:br>
                  <a:rPr kumimoji="0" lang="en-US" sz="1800" b="1" i="0" u="none" strike="noStrike" kern="1200" cap="none" spc="0" normalizeH="0" baseline="0" noProof="0" dirty="0">
                    <a:ln>
                      <a:noFill/>
                    </a:ln>
                    <a:solidFill>
                      <a:srgbClr val="C00000"/>
                    </a:solidFill>
                    <a:effectLst/>
                    <a:uLnTx/>
                    <a:uFillTx/>
                    <a:latin typeface="Arial" charset="0"/>
                    <a:ea typeface="ＭＳ Ｐゴシック" charset="0"/>
                    <a:cs typeface="Arial" charset="0"/>
                  </a:rPr>
                </a:b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I. Obeid</a:t>
                </a:r>
                <a:b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J. Picone</a:t>
                </a:r>
              </a:p>
            </p:txBody>
          </p:sp>
        </p:grpSp>
        <p:grpSp>
          <p:nvGrpSpPr>
            <p:cNvPr id="69" name="Group 68">
              <a:extLst>
                <a:ext uri="{FF2B5EF4-FFF2-40B4-BE49-F238E27FC236}">
                  <a16:creationId xmlns:a16="http://schemas.microsoft.com/office/drawing/2014/main" id="{8E47F8EB-3B3F-EB4F-B237-8599A53D566A}"/>
                </a:ext>
              </a:extLst>
            </p:cNvPr>
            <p:cNvGrpSpPr/>
            <p:nvPr/>
          </p:nvGrpSpPr>
          <p:grpSpPr>
            <a:xfrm>
              <a:off x="235512" y="4281211"/>
              <a:ext cx="3486382" cy="458875"/>
              <a:chOff x="235512" y="4281211"/>
              <a:chExt cx="3486382" cy="458875"/>
            </a:xfrm>
          </p:grpSpPr>
          <p:pic>
            <p:nvPicPr>
              <p:cNvPr id="15" name="Picture 14" descr="Text&#10;&#10;Description automatically generated">
                <a:extLst>
                  <a:ext uri="{FF2B5EF4-FFF2-40B4-BE49-F238E27FC236}">
                    <a16:creationId xmlns:a16="http://schemas.microsoft.com/office/drawing/2014/main" id="{462FA0E8-A3AA-B847-9A3B-271FE04242DD}"/>
                  </a:ext>
                </a:extLst>
              </p:cNvPr>
              <p:cNvPicPr>
                <a:picLocks noChangeAspect="1"/>
              </p:cNvPicPr>
              <p:nvPr/>
            </p:nvPicPr>
            <p:blipFill>
              <a:blip r:embed="rId5"/>
              <a:stretch>
                <a:fillRect/>
              </a:stretch>
            </p:blipFill>
            <p:spPr>
              <a:xfrm>
                <a:off x="1676400" y="4281211"/>
                <a:ext cx="2045494" cy="458875"/>
              </a:xfrm>
              <a:prstGeom prst="rect">
                <a:avLst/>
              </a:prstGeom>
            </p:spPr>
          </p:pic>
          <p:sp>
            <p:nvSpPr>
              <p:cNvPr id="63" name="TextBox 62">
                <a:extLst>
                  <a:ext uri="{FF2B5EF4-FFF2-40B4-BE49-F238E27FC236}">
                    <a16:creationId xmlns:a16="http://schemas.microsoft.com/office/drawing/2014/main" id="{A9D47BAC-D62A-4440-B93E-F62ECDFC5CF9}"/>
                  </a:ext>
                </a:extLst>
              </p:cNvPr>
              <p:cNvSpPr txBox="1">
                <a:spLocks/>
              </p:cNvSpPr>
              <p:nvPr/>
            </p:nvSpPr>
            <p:spPr>
              <a:xfrm>
                <a:off x="235512" y="4348802"/>
                <a:ext cx="1593290" cy="323692"/>
              </a:xfrm>
              <a:prstGeom prst="rect">
                <a:avLst/>
              </a:prstGeom>
            </p:spPr>
            <p:txBody>
              <a:bodyPr lIns="0" tIns="0" rIns="0" bIns="0"/>
              <a:lstStyle>
                <a:defPPr>
                  <a:defRPr lang="en-US"/>
                </a:defPPr>
                <a:lvl1pPr algn="ctr" rtl="0" eaLnBrk="0" fontAlgn="base" hangingPunct="0">
                  <a:spcBef>
                    <a:spcPct val="0"/>
                  </a:spcBef>
                  <a:spcAft>
                    <a:spcPct val="0"/>
                  </a:spcAft>
                  <a:defRPr sz="1400" b="1" kern="1200">
                    <a:solidFill>
                      <a:srgbClr val="000000"/>
                    </a:solidFill>
                    <a:latin typeface="Arial" charset="0"/>
                    <a:ea typeface="+mn-ea"/>
                    <a:cs typeface="+mn-cs"/>
                  </a:defRPr>
                </a:lvl1pPr>
                <a:lvl2pPr marL="457200" algn="ctr" rtl="0" eaLnBrk="0" fontAlgn="base" hangingPunct="0">
                  <a:spcBef>
                    <a:spcPct val="0"/>
                  </a:spcBef>
                  <a:spcAft>
                    <a:spcPct val="0"/>
                  </a:spcAft>
                  <a:defRPr sz="1400" b="1" kern="1200">
                    <a:solidFill>
                      <a:srgbClr val="000000"/>
                    </a:solidFill>
                    <a:latin typeface="Arial" charset="0"/>
                    <a:ea typeface="+mn-ea"/>
                    <a:cs typeface="+mn-cs"/>
                  </a:defRPr>
                </a:lvl2pPr>
                <a:lvl3pPr marL="914400" algn="ctr" rtl="0" eaLnBrk="0" fontAlgn="base" hangingPunct="0">
                  <a:spcBef>
                    <a:spcPct val="0"/>
                  </a:spcBef>
                  <a:spcAft>
                    <a:spcPct val="0"/>
                  </a:spcAft>
                  <a:defRPr sz="1400" b="1" kern="1200">
                    <a:solidFill>
                      <a:srgbClr val="000000"/>
                    </a:solidFill>
                    <a:latin typeface="Arial" charset="0"/>
                    <a:ea typeface="+mn-ea"/>
                    <a:cs typeface="+mn-cs"/>
                  </a:defRPr>
                </a:lvl3pPr>
                <a:lvl4pPr marL="1371600" algn="ctr" rtl="0" eaLnBrk="0" fontAlgn="base" hangingPunct="0">
                  <a:spcBef>
                    <a:spcPct val="0"/>
                  </a:spcBef>
                  <a:spcAft>
                    <a:spcPct val="0"/>
                  </a:spcAft>
                  <a:defRPr sz="1400" b="1" kern="1200">
                    <a:solidFill>
                      <a:srgbClr val="000000"/>
                    </a:solidFill>
                    <a:latin typeface="Arial" charset="0"/>
                    <a:ea typeface="+mn-ea"/>
                    <a:cs typeface="+mn-cs"/>
                  </a:defRPr>
                </a:lvl4pPr>
                <a:lvl5pPr marL="1828800" algn="ctr" rtl="0" eaLnBrk="0" fontAlgn="base" hangingPunct="0">
                  <a:spcBef>
                    <a:spcPct val="0"/>
                  </a:spcBef>
                  <a:spcAft>
                    <a:spcPct val="0"/>
                  </a:spcAft>
                  <a:defRPr sz="1400" b="1" kern="1200">
                    <a:solidFill>
                      <a:srgbClr val="000000"/>
                    </a:solidFill>
                    <a:latin typeface="Arial" charset="0"/>
                    <a:ea typeface="+mn-ea"/>
                    <a:cs typeface="+mn-cs"/>
                  </a:defRPr>
                </a:lvl5pPr>
                <a:lvl6pPr marL="2286000" algn="l" defTabSz="914400" rtl="0" eaLnBrk="1" latinLnBrk="0" hangingPunct="1">
                  <a:defRPr sz="1400" b="1" kern="1200">
                    <a:solidFill>
                      <a:srgbClr val="000000"/>
                    </a:solidFill>
                    <a:latin typeface="Arial" charset="0"/>
                    <a:ea typeface="+mn-ea"/>
                    <a:cs typeface="+mn-cs"/>
                  </a:defRPr>
                </a:lvl6pPr>
                <a:lvl7pPr marL="2743200" algn="l" defTabSz="914400" rtl="0" eaLnBrk="1" latinLnBrk="0" hangingPunct="1">
                  <a:defRPr sz="1400" b="1" kern="1200">
                    <a:solidFill>
                      <a:srgbClr val="000000"/>
                    </a:solidFill>
                    <a:latin typeface="Arial" charset="0"/>
                    <a:ea typeface="+mn-ea"/>
                    <a:cs typeface="+mn-cs"/>
                  </a:defRPr>
                </a:lvl7pPr>
                <a:lvl8pPr marL="3200400" algn="l" defTabSz="914400" rtl="0" eaLnBrk="1" latinLnBrk="0" hangingPunct="1">
                  <a:defRPr sz="1400" b="1" kern="1200">
                    <a:solidFill>
                      <a:srgbClr val="000000"/>
                    </a:solidFill>
                    <a:latin typeface="Arial" charset="0"/>
                    <a:ea typeface="+mn-ea"/>
                    <a:cs typeface="+mn-cs"/>
                  </a:defRPr>
                </a:lvl8pPr>
                <a:lvl9pPr marL="3657600" algn="l" defTabSz="914400" rtl="0" eaLnBrk="1" latinLnBrk="0" hangingPunct="1">
                  <a:defRPr sz="1400" b="1" kern="1200">
                    <a:solidFill>
                      <a:srgbClr val="000000"/>
                    </a:solidFill>
                    <a:latin typeface="Arial" charset="0"/>
                    <a:ea typeface="+mn-ea"/>
                    <a:cs typeface="+mn-cs"/>
                  </a:defRPr>
                </a:lvl9pPr>
              </a:lstStyle>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Y. Roy</a:t>
                </a: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grpSp>
        <p:grpSp>
          <p:nvGrpSpPr>
            <p:cNvPr id="68" name="Group 67">
              <a:extLst>
                <a:ext uri="{FF2B5EF4-FFF2-40B4-BE49-F238E27FC236}">
                  <a16:creationId xmlns:a16="http://schemas.microsoft.com/office/drawing/2014/main" id="{2E278688-FCC4-C04F-A747-D83D7851695A}"/>
                </a:ext>
              </a:extLst>
            </p:cNvPr>
            <p:cNvGrpSpPr/>
            <p:nvPr/>
          </p:nvGrpSpPr>
          <p:grpSpPr>
            <a:xfrm>
              <a:off x="228601" y="3295062"/>
              <a:ext cx="3136360" cy="725694"/>
              <a:chOff x="228601" y="3295062"/>
              <a:chExt cx="3136360" cy="725694"/>
            </a:xfrm>
          </p:grpSpPr>
          <p:pic>
            <p:nvPicPr>
              <p:cNvPr id="12" name="Picture 11" descr="A star in the night sky&#10;&#10;Description automatically generated">
                <a:extLst>
                  <a:ext uri="{FF2B5EF4-FFF2-40B4-BE49-F238E27FC236}">
                    <a16:creationId xmlns:a16="http://schemas.microsoft.com/office/drawing/2014/main" id="{D96F5B18-8F18-C34E-BD3C-7B804714B2BF}"/>
                  </a:ext>
                </a:extLst>
              </p:cNvPr>
              <p:cNvPicPr>
                <a:picLocks noChangeAspect="1"/>
              </p:cNvPicPr>
              <p:nvPr/>
            </p:nvPicPr>
            <p:blipFill>
              <a:blip r:embed="rId6"/>
              <a:stretch>
                <a:fillRect/>
              </a:stretch>
            </p:blipFill>
            <p:spPr>
              <a:xfrm>
                <a:off x="2012533" y="3295062"/>
                <a:ext cx="1352428" cy="725694"/>
              </a:xfrm>
              <a:prstGeom prst="rect">
                <a:avLst/>
              </a:prstGeom>
            </p:spPr>
          </p:pic>
          <p:sp>
            <p:nvSpPr>
              <p:cNvPr id="64" name="TextBox 63">
                <a:extLst>
                  <a:ext uri="{FF2B5EF4-FFF2-40B4-BE49-F238E27FC236}">
                    <a16:creationId xmlns:a16="http://schemas.microsoft.com/office/drawing/2014/main" id="{4A63768E-2836-B248-8D5E-11E2F6381EB3}"/>
                  </a:ext>
                </a:extLst>
              </p:cNvPr>
              <p:cNvSpPr txBox="1">
                <a:spLocks/>
              </p:cNvSpPr>
              <p:nvPr/>
            </p:nvSpPr>
            <p:spPr>
              <a:xfrm>
                <a:off x="228601" y="3295062"/>
                <a:ext cx="1718340" cy="725694"/>
              </a:xfrm>
              <a:prstGeom prst="rect">
                <a:avLst/>
              </a:prstGeom>
            </p:spPr>
            <p:txBody>
              <a:bodyPr lIns="0" tIns="0" rIns="0" bIns="0" anchor="ctr" anchorCtr="0"/>
              <a:lstStyle>
                <a:defPPr>
                  <a:defRPr lang="en-US"/>
                </a:defPPr>
                <a:lvl1pPr algn="ctr" rtl="0" eaLnBrk="0" fontAlgn="base" hangingPunct="0">
                  <a:spcBef>
                    <a:spcPct val="0"/>
                  </a:spcBef>
                  <a:spcAft>
                    <a:spcPct val="0"/>
                  </a:spcAft>
                  <a:defRPr sz="1400" b="1" kern="1200">
                    <a:solidFill>
                      <a:srgbClr val="000000"/>
                    </a:solidFill>
                    <a:latin typeface="Arial" charset="0"/>
                    <a:ea typeface="+mn-ea"/>
                    <a:cs typeface="+mn-cs"/>
                  </a:defRPr>
                </a:lvl1pPr>
                <a:lvl2pPr marL="457200" algn="ctr" rtl="0" eaLnBrk="0" fontAlgn="base" hangingPunct="0">
                  <a:spcBef>
                    <a:spcPct val="0"/>
                  </a:spcBef>
                  <a:spcAft>
                    <a:spcPct val="0"/>
                  </a:spcAft>
                  <a:defRPr sz="1400" b="1" kern="1200">
                    <a:solidFill>
                      <a:srgbClr val="000000"/>
                    </a:solidFill>
                    <a:latin typeface="Arial" charset="0"/>
                    <a:ea typeface="+mn-ea"/>
                    <a:cs typeface="+mn-cs"/>
                  </a:defRPr>
                </a:lvl2pPr>
                <a:lvl3pPr marL="914400" algn="ctr" rtl="0" eaLnBrk="0" fontAlgn="base" hangingPunct="0">
                  <a:spcBef>
                    <a:spcPct val="0"/>
                  </a:spcBef>
                  <a:spcAft>
                    <a:spcPct val="0"/>
                  </a:spcAft>
                  <a:defRPr sz="1400" b="1" kern="1200">
                    <a:solidFill>
                      <a:srgbClr val="000000"/>
                    </a:solidFill>
                    <a:latin typeface="Arial" charset="0"/>
                    <a:ea typeface="+mn-ea"/>
                    <a:cs typeface="+mn-cs"/>
                  </a:defRPr>
                </a:lvl3pPr>
                <a:lvl4pPr marL="1371600" algn="ctr" rtl="0" eaLnBrk="0" fontAlgn="base" hangingPunct="0">
                  <a:spcBef>
                    <a:spcPct val="0"/>
                  </a:spcBef>
                  <a:spcAft>
                    <a:spcPct val="0"/>
                  </a:spcAft>
                  <a:defRPr sz="1400" b="1" kern="1200">
                    <a:solidFill>
                      <a:srgbClr val="000000"/>
                    </a:solidFill>
                    <a:latin typeface="Arial" charset="0"/>
                    <a:ea typeface="+mn-ea"/>
                    <a:cs typeface="+mn-cs"/>
                  </a:defRPr>
                </a:lvl4pPr>
                <a:lvl5pPr marL="1828800" algn="ctr" rtl="0" eaLnBrk="0" fontAlgn="base" hangingPunct="0">
                  <a:spcBef>
                    <a:spcPct val="0"/>
                  </a:spcBef>
                  <a:spcAft>
                    <a:spcPct val="0"/>
                  </a:spcAft>
                  <a:defRPr sz="1400" b="1" kern="1200">
                    <a:solidFill>
                      <a:srgbClr val="000000"/>
                    </a:solidFill>
                    <a:latin typeface="Arial" charset="0"/>
                    <a:ea typeface="+mn-ea"/>
                    <a:cs typeface="+mn-cs"/>
                  </a:defRPr>
                </a:lvl5pPr>
                <a:lvl6pPr marL="2286000" algn="l" defTabSz="914400" rtl="0" eaLnBrk="1" latinLnBrk="0" hangingPunct="1">
                  <a:defRPr sz="1400" b="1" kern="1200">
                    <a:solidFill>
                      <a:srgbClr val="000000"/>
                    </a:solidFill>
                    <a:latin typeface="Arial" charset="0"/>
                    <a:ea typeface="+mn-ea"/>
                    <a:cs typeface="+mn-cs"/>
                  </a:defRPr>
                </a:lvl6pPr>
                <a:lvl7pPr marL="2743200" algn="l" defTabSz="914400" rtl="0" eaLnBrk="1" latinLnBrk="0" hangingPunct="1">
                  <a:defRPr sz="1400" b="1" kern="1200">
                    <a:solidFill>
                      <a:srgbClr val="000000"/>
                    </a:solidFill>
                    <a:latin typeface="Arial" charset="0"/>
                    <a:ea typeface="+mn-ea"/>
                    <a:cs typeface="+mn-cs"/>
                  </a:defRPr>
                </a:lvl7pPr>
                <a:lvl8pPr marL="3200400" algn="l" defTabSz="914400" rtl="0" eaLnBrk="1" latinLnBrk="0" hangingPunct="1">
                  <a:defRPr sz="1400" b="1" kern="1200">
                    <a:solidFill>
                      <a:srgbClr val="000000"/>
                    </a:solidFill>
                    <a:latin typeface="Arial" charset="0"/>
                    <a:ea typeface="+mn-ea"/>
                    <a:cs typeface="+mn-cs"/>
                  </a:defRPr>
                </a:lvl8pPr>
                <a:lvl9pPr marL="3657600" algn="l" defTabSz="914400" rtl="0" eaLnBrk="1" latinLnBrk="0" hangingPunct="1">
                  <a:defRPr sz="1400" b="1" kern="1200">
                    <a:solidFill>
                      <a:srgbClr val="000000"/>
                    </a:solidFill>
                    <a:latin typeface="Arial" charset="0"/>
                    <a:ea typeface="+mn-ea"/>
                    <a:cs typeface="+mn-cs"/>
                  </a:defRPr>
                </a:lvl9pPr>
              </a:lstStyle>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G. Ekladious</a:t>
                </a:r>
                <a:b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R. Iskander</a:t>
                </a: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grpSp>
      </p:grpSp>
      <p:pic>
        <p:nvPicPr>
          <p:cNvPr id="1028" name="Picture 4">
            <a:extLst>
              <a:ext uri="{FF2B5EF4-FFF2-40B4-BE49-F238E27FC236}">
                <a16:creationId xmlns:a16="http://schemas.microsoft.com/office/drawing/2014/main" id="{27131912-4EBE-C54C-800A-06AC879B96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4471" y="4304540"/>
            <a:ext cx="228705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00493"/>
      </p:ext>
    </p:extLst>
  </p:cSld>
  <p:clrMapOvr>
    <a:masterClrMapping/>
  </p:clrMapOvr>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7888</TotalTime>
  <Words>3143</Words>
  <Application>Microsoft Macintosh PowerPoint</Application>
  <PresentationFormat>Letter Paper (8.5x11 in)</PresentationFormat>
  <Paragraphs>447</Paragraphs>
  <Slides>26</Slides>
  <Notes>17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Arial</vt:lpstr>
      <vt:lpstr>Calibri</vt:lpstr>
      <vt:lpstr>Cambria Math</vt:lpstr>
      <vt:lpstr>Times New Roman</vt:lpstr>
      <vt:lpstr>Wingdings</vt:lpstr>
      <vt:lpstr>isip_default</vt:lpstr>
      <vt:lpstr>1_lecture_title</vt:lpstr>
      <vt:lpstr>1_ISIP Title Slide</vt:lpstr>
      <vt:lpstr>2_ISIP 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475</cp:revision>
  <dcterms:created xsi:type="dcterms:W3CDTF">2002-09-12T17:13:32Z</dcterms:created>
  <dcterms:modified xsi:type="dcterms:W3CDTF">2023-02-27T14:57:53Z</dcterms:modified>
</cp:coreProperties>
</file>