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7"/>
  </p:notesMasterIdLst>
  <p:handoutMasterIdLst>
    <p:handoutMasterId r:id="rId18"/>
  </p:handoutMasterIdLst>
  <p:sldIdLst>
    <p:sldId id="356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308" r:id="rId11"/>
    <p:sldId id="421" r:id="rId12"/>
    <p:sldId id="423" r:id="rId13"/>
    <p:sldId id="422" r:id="rId14"/>
    <p:sldId id="424" r:id="rId15"/>
    <p:sldId id="420" r:id="rId16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616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pos="576" userDrawn="1">
          <p15:clr>
            <a:srgbClr val="A4A3A4"/>
          </p15:clr>
        </p15:guide>
        <p15:guide id="6" pos="4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22" autoAdjust="0"/>
    <p:restoredTop sz="95057" autoAdjust="0"/>
  </p:normalViewPr>
  <p:slideViewPr>
    <p:cSldViewPr snapToGrid="0">
      <p:cViewPr varScale="1">
        <p:scale>
          <a:sx n="127" d="100"/>
          <a:sy n="127" d="100"/>
        </p:scale>
        <p:origin x="2144" y="176"/>
      </p:cViewPr>
      <p:guideLst>
        <p:guide orient="horz" pos="3816"/>
        <p:guide pos="5616"/>
        <p:guide pos="2880"/>
        <p:guide pos="144"/>
        <p:guide pos="576"/>
        <p:guide pos="4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ieeexplore.ieee.org/book/5266102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amazon.com/Fundamentals-Speech-Recognition-Prentice-Processing/dp/0130151572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hyperlink" Target="http://rii.ricoh.com/~stork/DHSch3part3.ppt" TargetMode="External"/><Relationship Id="rId4" Type="http://schemas.openxmlformats.org/officeDocument/2006/relationships/hyperlink" Target="http://www.cs.cmu.edu/~roni/11661/2017_fall_assignments/shen_tutorial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s://lh3.googleusercontent.com/proxy/0TcTRAaOAlTVLA0rX1I1x2VouHXThedkp-H_kOX28dqjnt_Qi8Jo0fzguyHTXUjSR5355wP_cox2ykO-Ml7ydM5c0A-e3_wFDjmXB2hObmwuFEq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Objectives:</a:t>
            </a:r>
          </a:p>
          <a:p>
            <a:pPr marL="173038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noProof="0" dirty="0">
                <a:solidFill>
                  <a:schemeClr val="tx2"/>
                </a:solidFill>
                <a:latin typeface="+mn-lt"/>
              </a:rPr>
              <a:t>Reestimation Equations</a:t>
            </a:r>
          </a:p>
          <a:p>
            <a:pPr marL="173038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Continuous Distributions</a:t>
            </a:r>
          </a:p>
          <a:p>
            <a:pPr marL="173038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Gaussian Mixture Models</a:t>
            </a:r>
          </a:p>
          <a:p>
            <a:pPr marL="173038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EM Derivation of Reestimation</a:t>
            </a:r>
          </a:p>
          <a:p>
            <a:pPr marL="176213" lvl="0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Rabiner and 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Juang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Fundamentals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Deller, et al.: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Speech Processing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Shen: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Derivation</a:t>
            </a:r>
            <a:endParaRPr lang="en-US" sz="1800" b="1" dirty="0">
              <a:solidFill>
                <a:schemeClr val="tx2"/>
              </a:solidFill>
              <a:latin typeface="+mn-lt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1800" b="1" dirty="0"/>
            </a:br>
            <a:endParaRPr kumimoji="0" lang="en-US" sz="1800" b="1" i="0" u="none" strike="noStrike" kern="120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12: Reestimation, EM and Mixtures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92529" y="3520745"/>
            <a:ext cx="2086334" cy="188530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96102" y="1402387"/>
            <a:ext cx="2182761" cy="169477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68624" y="2669459"/>
            <a:ext cx="2249623" cy="186224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Speech Recognition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09581" y="634577"/>
            <a:ext cx="4335950" cy="4899986"/>
            <a:chOff x="-175845" y="633046"/>
            <a:chExt cx="4335950" cy="489998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 l="13590" t="8176" r="50935" b="12332"/>
            <a:stretch>
              <a:fillRect/>
            </a:stretch>
          </p:blipFill>
          <p:spPr bwMode="auto">
            <a:xfrm>
              <a:off x="2006271" y="652657"/>
              <a:ext cx="1775484" cy="40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Group 7"/>
            <p:cNvGrpSpPr/>
            <p:nvPr/>
          </p:nvGrpSpPr>
          <p:grpSpPr>
            <a:xfrm>
              <a:off x="2218763" y="1602414"/>
              <a:ext cx="1350498" cy="479604"/>
              <a:chOff x="2218763" y="1700890"/>
              <a:chExt cx="1350498" cy="47960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230865" y="1700890"/>
                <a:ext cx="1326295" cy="479604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218763" y="1725249"/>
                <a:ext cx="135049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Front-end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873800" y="2746717"/>
              <a:ext cx="2040426" cy="633046"/>
              <a:chOff x="3551787" y="3112477"/>
              <a:chExt cx="2040426" cy="63304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551787" y="3112477"/>
                <a:ext cx="2040426" cy="633046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558821" y="3213557"/>
                <a:ext cx="202635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 Models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P(A/W)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-175845" y="4059776"/>
              <a:ext cx="1674055" cy="568495"/>
              <a:chOff x="-175845" y="4031640"/>
              <a:chExt cx="1674055" cy="56849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-140677" y="4031640"/>
                <a:ext cx="1603718" cy="568495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175845" y="4100444"/>
                <a:ext cx="1674055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Language Model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P(W)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264484" y="4090049"/>
              <a:ext cx="1259058" cy="566928"/>
              <a:chOff x="2264484" y="4090049"/>
              <a:chExt cx="1259058" cy="56692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264484" y="4090049"/>
                <a:ext cx="1259058" cy="566928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13721" y="4265791"/>
                <a:ext cx="1160585" cy="215444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Search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38146" y="633046"/>
              <a:ext cx="1294228" cy="43088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Input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Speech</a:t>
              </a:r>
            </a:p>
          </p:txBody>
        </p:sp>
        <p:sp>
          <p:nvSpPr>
            <p:cNvPr id="13" name="Down Arrow 12"/>
            <p:cNvSpPr>
              <a:spLocks noChangeAspect="1"/>
            </p:cNvSpPr>
            <p:nvPr/>
          </p:nvSpPr>
          <p:spPr>
            <a:xfrm>
              <a:off x="2764656" y="1111352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Down Arrow 13"/>
            <p:cNvSpPr>
              <a:spLocks noChangeAspect="1"/>
            </p:cNvSpPr>
            <p:nvPr/>
          </p:nvSpPr>
          <p:spPr>
            <a:xfrm>
              <a:off x="2764656" y="226699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Down Arrow 14"/>
            <p:cNvSpPr>
              <a:spLocks noChangeAspect="1"/>
            </p:cNvSpPr>
            <p:nvPr/>
          </p:nvSpPr>
          <p:spPr>
            <a:xfrm>
              <a:off x="2764656" y="3584921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Down Arrow 15"/>
            <p:cNvSpPr>
              <a:spLocks noChangeAspect="1"/>
            </p:cNvSpPr>
            <p:nvPr/>
          </p:nvSpPr>
          <p:spPr>
            <a:xfrm rot="16200000">
              <a:off x="1771332" y="416478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>
              <a:spLocks noChangeAspect="1"/>
            </p:cNvSpPr>
            <p:nvPr/>
          </p:nvSpPr>
          <p:spPr>
            <a:xfrm>
              <a:off x="2764656" y="4792398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27920" y="5317588"/>
              <a:ext cx="2532185" cy="21544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400" b="1" kern="0" noProof="0" dirty="0">
                  <a:latin typeface="+mn-lt"/>
                </a:rPr>
                <a:t>Recognized Utterance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3"/>
              <p:cNvSpPr txBox="1">
                <a:spLocks noChangeArrowheads="1"/>
              </p:cNvSpPr>
              <p:nvPr/>
            </p:nvSpPr>
            <p:spPr bwMode="auto">
              <a:xfrm>
                <a:off x="234950" y="634199"/>
                <a:ext cx="8680450" cy="6027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tabLst>
                    <a:tab pos="3376613" algn="r"/>
                  </a:tabLst>
                </a:pPr>
                <a:r>
                  <a:rPr lang="en-US" sz="1800" b="1" dirty="0">
                    <a:latin typeface="Arial"/>
                    <a:cs typeface="Arial"/>
                  </a:rPr>
                  <a:t>Based on a noisy communication channel </a:t>
                </a:r>
                <a:br>
                  <a:rPr lang="en-US" sz="1800" b="1" dirty="0">
                    <a:latin typeface="Arial"/>
                    <a:cs typeface="Arial"/>
                  </a:rPr>
                </a:br>
                <a:r>
                  <a:rPr lang="en-US" sz="1800" b="1" dirty="0">
                    <a:latin typeface="Arial"/>
                    <a:cs typeface="Arial"/>
                  </a:rPr>
                  <a:t>model in which the intended message is </a:t>
                </a:r>
                <a:br>
                  <a:rPr lang="en-US" sz="1800" b="1" dirty="0">
                    <a:latin typeface="Arial"/>
                    <a:cs typeface="Arial"/>
                  </a:rPr>
                </a:br>
                <a:r>
                  <a:rPr lang="en-US" sz="1800" b="1" dirty="0">
                    <a:latin typeface="Arial"/>
                    <a:cs typeface="Arial"/>
                  </a:rPr>
                  <a:t>corrupted by a sequence of noisy models</a:t>
                </a: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tabLst>
                    <a:tab pos="3376613" algn="r"/>
                  </a:tabLst>
                </a:pPr>
                <a:r>
                  <a:rPr lang="en-US" sz="1800" b="1" dirty="0">
                    <a:latin typeface="Arial"/>
                    <a:cs typeface="Arial"/>
                  </a:rPr>
                  <a:t>Bayesian approach is most common:</a:t>
                </a:r>
              </a:p>
              <a:p>
                <a:pPr marL="460375">
                  <a:spcAft>
                    <a:spcPts val="1200"/>
                  </a:spcAft>
                  <a:tabLst>
                    <a:tab pos="3376613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</m:d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 b="1" dirty="0">
                  <a:latin typeface="Arial"/>
                  <a:cs typeface="Arial"/>
                </a:endParaRP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tabLst>
                    <a:tab pos="3376613" algn="r"/>
                  </a:tabLst>
                </a:pPr>
                <a:r>
                  <a:rPr lang="en-US" sz="1800" b="1" dirty="0">
                    <a:latin typeface="Arial"/>
                    <a:cs typeface="Arial"/>
                  </a:rPr>
                  <a:t>Objective: minimize word error rate by </a:t>
                </a:r>
                <a:br>
                  <a:rPr lang="en-US" sz="1800" b="1" dirty="0">
                    <a:latin typeface="Arial"/>
                    <a:cs typeface="Arial"/>
                  </a:rPr>
                </a:br>
                <a:r>
                  <a:rPr lang="en-US" sz="1800" b="1" dirty="0">
                    <a:latin typeface="Arial"/>
                    <a:cs typeface="Arial"/>
                  </a:rPr>
                  <a:t>maximizing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en-US" sz="1800" b="1" dirty="0">
                  <a:latin typeface="Arial"/>
                  <a:cs typeface="Arial"/>
                </a:endParaRPr>
              </a:p>
              <a:p>
                <a:pPr marL="350838" lvl="1" indent="-1825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acoustic model</a:t>
                </a:r>
              </a:p>
              <a:p>
                <a:pPr marL="350838" lvl="1" indent="-1825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language model</a:t>
                </a:r>
              </a:p>
              <a:p>
                <a:pPr marL="350838" lvl="1" indent="-1825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acoustics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tabLst>
                    <a:tab pos="3376613" algn="r"/>
                  </a:tabLst>
                </a:pPr>
                <a:r>
                  <a:rPr lang="en-US" sz="1800" b="1" dirty="0">
                    <a:latin typeface="Arial"/>
                    <a:cs typeface="Arial"/>
                  </a:rPr>
                  <a:t>Acoustic models use hidden Markov </a:t>
                </a:r>
                <a:br>
                  <a:rPr lang="en-US" sz="1800" b="1" dirty="0">
                    <a:latin typeface="Arial"/>
                    <a:cs typeface="Arial"/>
                  </a:rPr>
                </a:br>
                <a:r>
                  <a:rPr lang="en-US" sz="1800" b="1" dirty="0">
                    <a:latin typeface="Arial"/>
                    <a:cs typeface="Arial"/>
                  </a:rPr>
                  <a:t>models with Gaussian mixtures.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tabLst>
                    <a:tab pos="3376613" algn="r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latin typeface="Arial"/>
                    <a:cs typeface="Arial"/>
                  </a:rPr>
                  <a:t> is estimated using probabilistic</a:t>
                </a:r>
                <a:br>
                  <a:rPr lang="en-US" sz="1800" b="1" dirty="0">
                    <a:latin typeface="Arial"/>
                    <a:cs typeface="Arial"/>
                  </a:rPr>
                </a:b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Arial"/>
                      </a:rPr>
                      <m:t>𝑵</m:t>
                    </m:r>
                  </m:oMath>
                </a14:m>
                <a:r>
                  <a:rPr lang="en-US" sz="1800" b="1" dirty="0">
                    <a:latin typeface="Arial"/>
                    <a:cs typeface="Arial"/>
                  </a:rPr>
                  <a:t>-gram  models.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tabLst>
                    <a:tab pos="3376613" algn="r"/>
                  </a:tabLst>
                </a:pPr>
                <a:r>
                  <a:rPr lang="en-US" sz="1800" b="1" dirty="0">
                    <a:latin typeface="Arial"/>
                    <a:cs typeface="Arial"/>
                  </a:rPr>
                  <a:t>Parameters can be trained using generative (ML)</a:t>
                </a:r>
                <a:br>
                  <a:rPr lang="en-US" sz="1800" b="1" dirty="0">
                    <a:latin typeface="Arial"/>
                    <a:cs typeface="Arial"/>
                  </a:rPr>
                </a:br>
                <a:r>
                  <a:rPr lang="en-US" sz="1800" b="1" dirty="0">
                    <a:latin typeface="Arial"/>
                    <a:cs typeface="Arial"/>
                  </a:rPr>
                  <a:t>or discriminative (e.g., MMIE, MCE, or MPE) approaches.</a:t>
                </a:r>
              </a:p>
            </p:txBody>
          </p:sp>
        </mc:Choice>
        <mc:Fallback xmlns="">
          <p:sp>
            <p:nvSpPr>
              <p:cNvPr id="2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950" y="634199"/>
                <a:ext cx="8680450" cy="6027858"/>
              </a:xfrm>
              <a:prstGeom prst="rect">
                <a:avLst/>
              </a:prstGeom>
              <a:blipFill>
                <a:blip r:embed="rId3"/>
                <a:stretch>
                  <a:fillRect l="-1460" t="-105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24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Acoustic Modeling in Speech Recognition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2"/>
          <a:srcRect l="56175" t="19823" r="18453" b="41927"/>
          <a:stretch/>
        </p:blipFill>
        <p:spPr bwMode="auto">
          <a:xfrm>
            <a:off x="4715837" y="750014"/>
            <a:ext cx="4055725" cy="520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411E25-6FBD-A649-A7A2-8721FB4CF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19433"/>
            <a:ext cx="4199563" cy="562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Acoustic models encode the temporal evolution of the features (spectrum).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Gaussian mixture distributions are used to account for variations in speaker, accent and pronunciation.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Phonetic model topologies are simple left-to-right structures.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Skip states (time-warping) and multiple paths (alternative pronunciations) are also common features of models.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Gender-dependent models were popular at one time.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Sharing model parameters is a common strategy to reduce complexity.</a:t>
            </a:r>
          </a:p>
        </p:txBody>
      </p:sp>
    </p:spTree>
    <p:extLst>
      <p:ext uri="{BB962C8B-B14F-4D97-AF65-F5344CB8AC3E}">
        <p14:creationId xmlns:p14="http://schemas.microsoft.com/office/powerpoint/2010/main" val="2390682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Fingerspelling Recognition</a:t>
            </a:r>
          </a:p>
        </p:txBody>
      </p:sp>
      <p:pic>
        <p:nvPicPr>
          <p:cNvPr id="5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2" y="697030"/>
            <a:ext cx="6150094" cy="555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42487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Fingerspelling Recognition</a:t>
            </a: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44" y="3990042"/>
            <a:ext cx="2203424" cy="2391708"/>
          </a:xfrm>
          <a:prstGeom prst="rect">
            <a:avLst/>
          </a:prstGeom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48" y="4008635"/>
            <a:ext cx="2202764" cy="2391708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" y="3984041"/>
            <a:ext cx="2213150" cy="2395733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6" y="789968"/>
            <a:ext cx="7340716" cy="3048470"/>
          </a:xfrm>
          <a:prstGeom prst="rect">
            <a:avLst/>
          </a:prstGeom>
          <a:noFill/>
          <a:ln w="9525" cmpd="sng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1" name="Arc 10"/>
          <p:cNvSpPr/>
          <p:nvPr/>
        </p:nvSpPr>
        <p:spPr>
          <a:xfrm flipH="1">
            <a:off x="1299177" y="3020463"/>
            <a:ext cx="983560" cy="1208185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flipH="1">
            <a:off x="3227348" y="3020462"/>
            <a:ext cx="1134372" cy="2673202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flipH="1">
            <a:off x="5729828" y="3060669"/>
            <a:ext cx="1134372" cy="1925860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523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4"/>
              <p:cNvSpPr txBox="1">
                <a:spLocks noChangeArrowheads="1"/>
              </p:cNvSpPr>
              <p:nvPr/>
            </p:nvSpPr>
            <p:spPr bwMode="auto">
              <a:xfrm>
                <a:off x="227012" y="682625"/>
                <a:ext cx="8688387" cy="598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Hidden Markov Model: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 directed graph in which nodes, or states, represent output (emission) distributions and arcs represent transitions between these nodes. Emission distributions can be discrete or continuous.</a:t>
                </a:r>
              </a:p>
              <a:p>
                <a:pPr marL="400050" indent="-215900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HMMs are very effective at modeling data that has a sequential structure.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Subproblems: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Practical implementations of HMMs require computationally efficient solutions to ‘three problems’: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600"/>
                  </a:spcAft>
                  <a:buFont typeface="Wingdings" charset="2"/>
                  <a:buChar char="§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Evaluation: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computing the probability that we arrive in a state a time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produce a particular observation at that state.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600"/>
                  </a:spcAft>
                  <a:buFont typeface="Wingdings" charset="2"/>
                  <a:buChar char="§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Decoding: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finding the path through the network with the highest likelihood (e.g., best path).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1200"/>
                  </a:spcAft>
                  <a:buFont typeface="Wingdings" charset="2"/>
                  <a:buChar char="§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Learning: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estimating the parameters of the model from data.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Continuous Density Hidden Markov Models (CDHMM):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the most popular form of HMMs for many signal processing problems. Gaussian mixture distributions are commonly used (weighted sum of Gaussian pdfs).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EM Algorithm: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plays an important role in learning because it proves the model will converge if trained iteratively.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Generalizations: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There are many generalizations of HMMs including Bayesian networks, deep belief networks and finite state automata.</a:t>
                </a:r>
              </a:p>
            </p:txBody>
          </p:sp>
        </mc:Choice>
        <mc:Fallback xmlns="">
          <p:sp>
            <p:nvSpPr>
              <p:cNvPr id="2150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2" y="682625"/>
                <a:ext cx="8688387" cy="5986254"/>
              </a:xfrm>
              <a:prstGeom prst="rect">
                <a:avLst/>
              </a:prstGeom>
              <a:blipFill>
                <a:blip r:embed="rId2"/>
                <a:stretch>
                  <a:fillRect l="-1460" t="-1057" r="-2190" b="-2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28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C3DAB64-7055-2B43-927B-36A10D4E1410}"/>
              </a:ext>
            </a:extLst>
          </p:cNvPr>
          <p:cNvSpPr/>
          <p:nvPr/>
        </p:nvSpPr>
        <p:spPr>
          <a:xfrm>
            <a:off x="228600" y="937543"/>
            <a:ext cx="4343399" cy="2132228"/>
          </a:xfrm>
          <a:prstGeom prst="rect">
            <a:avLst/>
          </a:prstGeom>
          <a:solidFill>
            <a:schemeClr val="bg1">
              <a:lumMod val="50000"/>
              <a:lumOff val="50000"/>
              <a:alpha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A124CD-3794-8449-B98D-1177CF53A9F7}"/>
              </a:ext>
            </a:extLst>
          </p:cNvPr>
          <p:cNvSpPr/>
          <p:nvPr/>
        </p:nvSpPr>
        <p:spPr>
          <a:xfrm>
            <a:off x="228601" y="3594152"/>
            <a:ext cx="4343400" cy="2055534"/>
          </a:xfrm>
          <a:prstGeom prst="rect">
            <a:avLst/>
          </a:prstGeom>
          <a:solidFill>
            <a:schemeClr val="bg1">
              <a:lumMod val="50000"/>
              <a:lumOff val="50000"/>
              <a:alpha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Evaluation and Decoding (Review)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24FC1A-F21C-EE42-A992-E55C18406F70}"/>
              </a:ext>
            </a:extLst>
          </p:cNvPr>
          <p:cNvGrpSpPr/>
          <p:nvPr/>
        </p:nvGrpSpPr>
        <p:grpSpPr>
          <a:xfrm>
            <a:off x="4758982" y="719634"/>
            <a:ext cx="3577549" cy="2765723"/>
            <a:chOff x="4941742" y="857202"/>
            <a:chExt cx="3577549" cy="276572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ECAC826-BDA3-F742-960C-862BBB12D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6" r="8686"/>
            <a:stretch/>
          </p:blipFill>
          <p:spPr>
            <a:xfrm>
              <a:off x="5166117" y="937543"/>
              <a:ext cx="3353174" cy="268538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8F1A70-1800-CF4B-B7A7-8915863F0B57}"/>
                </a:ext>
              </a:extLst>
            </p:cNvPr>
            <p:cNvSpPr/>
            <p:nvPr/>
          </p:nvSpPr>
          <p:spPr>
            <a:xfrm>
              <a:off x="4941742" y="857202"/>
              <a:ext cx="2395230" cy="2899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25" y="589937"/>
                <a:ext cx="4346576" cy="5467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accent1"/>
                    </a:solidFill>
                  </a:rPr>
                  <a:t>Forward Algorithm:</a:t>
                </a:r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initialize: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,</a:t>
                </a:r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,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visible sequence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en-US" sz="18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34607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for: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52070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e>
                    </m:d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000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until: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return: </a:t>
                </a:r>
                <a14:m>
                  <m:oMath xmlns:m="http://schemas.openxmlformats.org/officeDocument/2006/math"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alt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end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accent1"/>
                    </a:solidFill>
                  </a:rPr>
                  <a:t>Backward Algorithm:</a:t>
                </a: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initialize: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,</a:t>
                </a:r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,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34607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for: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574675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e>
                    </m:d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000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until: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return: </a:t>
                </a:r>
                <a14:m>
                  <m:oMath xmlns:m="http://schemas.openxmlformats.org/officeDocument/2006/math"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alt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end</a:t>
                </a: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4625">
                  <a:spcBef>
                    <a:spcPts val="0"/>
                  </a:spcBef>
                  <a:spcAft>
                    <a:spcPts val="600"/>
                  </a:spcAft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4625">
                  <a:spcBef>
                    <a:spcPts val="0"/>
                  </a:spcBef>
                  <a:spcAft>
                    <a:spcPts val="600"/>
                  </a:spcAft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425" y="589937"/>
                <a:ext cx="4346576" cy="5467963"/>
              </a:xfrm>
              <a:prstGeom prst="rect">
                <a:avLst/>
              </a:prstGeom>
              <a:blipFill>
                <a:blip r:embed="rId3"/>
                <a:stretch>
                  <a:fillRect l="-2915" t="-13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4">
            <a:extLst>
              <a:ext uri="{FF2B5EF4-FFF2-40B4-BE49-F238E27FC236}">
                <a16:creationId xmlns:a16="http://schemas.microsoft.com/office/drawing/2014/main" id="{F4632D38-1E0C-784D-AEA2-D4B74FE3A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2883" y="3843825"/>
            <a:ext cx="4107090" cy="221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accent1"/>
                </a:solidFill>
              </a:rPr>
              <a:t>HMM (Viterbi) Decoding: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BCD245-8933-0647-ACD1-B658C281A606}"/>
              </a:ext>
            </a:extLst>
          </p:cNvPr>
          <p:cNvGrpSpPr/>
          <p:nvPr/>
        </p:nvGrpSpPr>
        <p:grpSpPr>
          <a:xfrm>
            <a:off x="5050272" y="4274545"/>
            <a:ext cx="3584863" cy="2236081"/>
            <a:chOff x="5330536" y="3572540"/>
            <a:chExt cx="3584863" cy="223608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C7D8F7-CE88-B54E-ACFC-A356B6B5AFED}"/>
                </a:ext>
              </a:extLst>
            </p:cNvPr>
            <p:cNvSpPr/>
            <p:nvPr/>
          </p:nvSpPr>
          <p:spPr>
            <a:xfrm>
              <a:off x="5330536" y="3572540"/>
              <a:ext cx="3567401" cy="2236081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D822BC6-3945-9843-9485-CC2E3D2E37BA}"/>
                    </a:ext>
                  </a:extLst>
                </p:cNvPr>
                <p:cNvSpPr txBox="1"/>
                <p:nvPr/>
              </p:nvSpPr>
              <p:spPr>
                <a:xfrm>
                  <a:off x="5424054" y="3574473"/>
                  <a:ext cx="3491345" cy="22341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9525"/>
                  <a:r>
                    <a:rPr lang="en-US" sz="1400" b="1" dirty="0"/>
                    <a:t>begin initialize: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𝑃𝑎𝑡h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←{},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←0</m:t>
                      </m:r>
                    </m:oMath>
                  </a14:m>
                  <a:endParaRPr lang="en-US" sz="1400" dirty="0"/>
                </a:p>
                <a:p>
                  <a:pPr marL="238125"/>
                  <a:r>
                    <a:rPr lang="en-US" sz="1400" b="1" dirty="0"/>
                    <a:t>for </a:t>
                  </a:r>
                  <a14:m>
                    <m:oMath xmlns:m="http://schemas.openxmlformats.org/officeDocument/2006/math"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+1, </m:t>
                      </m:r>
                      <m:r>
                        <a:rPr lang="en-US" alt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a14:m>
                  <a:endParaRPr lang="en-US" altLang="en-US" sz="1400" b="1" dirty="0">
                    <a:solidFill>
                      <a:schemeClr val="bg1"/>
                    </a:solidFill>
                  </a:endParaRPr>
                </a:p>
                <a:p>
                  <a:pPr marL="466725"/>
                  <a:r>
                    <a:rPr lang="en-US" altLang="en-US" sz="1400" b="1" dirty="0">
                      <a:solidFill>
                        <a:schemeClr val="bg1"/>
                      </a:solidFill>
                    </a:rPr>
                    <a:t>for </a:t>
                  </a:r>
                  <a14:m>
                    <m:oMath xmlns:m="http://schemas.openxmlformats.org/officeDocument/2006/math"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a14:m>
                  <a:endParaRPr lang="en-US" altLang="en-US" sz="1400" b="1" dirty="0">
                    <a:solidFill>
                      <a:schemeClr val="bg1"/>
                    </a:solidFill>
                  </a:endParaRPr>
                </a:p>
                <a:p>
                  <a:pPr marL="693738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en-US" sz="1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</m:oMath>
                  </a14:m>
                  <a:r>
                    <a:rPr lang="en-US" altLang="en-US" sz="1400" dirty="0">
                      <a:solidFill>
                        <a:schemeClr val="bg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sz="1400" b="1" dirty="0"/>
                </a:p>
                <a:p>
                  <a:pPr marL="466725"/>
                  <a:r>
                    <a:rPr lang="en-US" sz="1400" b="1" dirty="0"/>
                    <a:t>until </a:t>
                  </a:r>
                  <a14:m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US" sz="1400" dirty="0"/>
                </a:p>
                <a:p>
                  <a:pPr marL="466725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𝑎𝑟𝑔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altLang="en-US" sz="1400" dirty="0">
                      <a:solidFill>
                        <a:schemeClr val="bg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endParaRPr lang="en-US" sz="1400" dirty="0"/>
                </a:p>
                <a:p>
                  <a:pPr marL="466725"/>
                  <a:r>
                    <a:rPr lang="en-US" sz="1400" b="1" dirty="0"/>
                    <a:t>Append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𝒕𝒐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𝑃𝑎𝑡h</m:t>
                      </m:r>
                    </m:oMath>
                  </a14:m>
                  <a:endParaRPr lang="en-US" sz="1400" dirty="0"/>
                </a:p>
                <a:p>
                  <a:pPr marL="238125"/>
                  <a:r>
                    <a:rPr lang="en-US" sz="1400" b="1" dirty="0"/>
                    <a:t>until </a:t>
                  </a:r>
                  <a14:m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sz="1400" dirty="0"/>
                </a:p>
                <a:p>
                  <a:pPr marL="9525"/>
                  <a:r>
                    <a:rPr lang="en-US" sz="1400" b="1" dirty="0"/>
                    <a:t>return</a:t>
                  </a:r>
                  <a14:m>
                    <m:oMath xmlns:m="http://schemas.openxmlformats.org/officeDocument/2006/math">
                      <m:r>
                        <a:rPr lang="en-US" sz="1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𝑃𝑎𝑡h</m:t>
                      </m:r>
                    </m:oMath>
                  </a14:m>
                  <a:endParaRPr lang="en-US" sz="1400" b="1" dirty="0"/>
                </a:p>
                <a:p>
                  <a:pPr marL="9525"/>
                  <a:r>
                    <a:rPr lang="en-US" sz="1400" b="1" dirty="0"/>
                    <a:t>end</a:t>
                  </a:r>
                </a:p>
                <a:p>
                  <a:endParaRPr lang="en-US" sz="1400" b="1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D822BC6-3945-9843-9485-CC2E3D2E37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054" y="3574473"/>
                  <a:ext cx="3491345" cy="2234148"/>
                </a:xfrm>
                <a:prstGeom prst="rect">
                  <a:avLst/>
                </a:prstGeom>
                <a:blipFill>
                  <a:blip r:embed="rId4"/>
                  <a:stretch>
                    <a:fillRect l="-3261" t="-2260" b="-3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45219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Learning Model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169608" y="589937"/>
                <a:ext cx="8728329" cy="5967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Let us derive the learning algorithm heuristically, and then formally derive it using the EM Theorem.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7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Recall the Forward and Backward Algorithms: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the probability of a transition from </a:t>
                </a:r>
                <a14:m>
                  <m:oMath xmlns:m="http://schemas.openxmlformats.org/officeDocument/2006/math"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𝜔</m:t>
                    </m:r>
                    <m:r>
                      <a:rPr lang="en-US" alt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alt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  <m:r>
                          <a:rPr lang="en-US" alt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𝜔</m:t>
                        </m:r>
                      </m:e>
                      <m:sub>
                        <m:r>
                          <a:rPr lang="en-US" alt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given the model generated the entire training sequence,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expected number of transitions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𝜔</m:t>
                    </m:r>
                    <m:r>
                      <a:rPr lang="en-US" alt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  <m: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𝜔</m:t>
                        </m:r>
                      </m:e>
                      <m:sub>
                        <m: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at any time is simply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the sum of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over time,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expected number of transitions from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𝜔</m:t>
                    </m:r>
                    <m:r>
                      <a:rPr lang="en-US" alt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608" y="589937"/>
                <a:ext cx="8728329" cy="5967596"/>
              </a:xfrm>
              <a:prstGeom prst="rect">
                <a:avLst/>
              </a:prstGeom>
              <a:blipFill>
                <a:blip r:embed="rId2"/>
                <a:stretch>
                  <a:fillRect l="-1599" t="-1274" b="-955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F2B4C233-59B5-D94F-87B4-E196AD237A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1586962"/>
                  </p:ext>
                </p:extLst>
              </p:nvPr>
            </p:nvGraphicFramePr>
            <p:xfrm>
              <a:off x="1355204" y="1744698"/>
              <a:ext cx="6357136" cy="17929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78568">
                      <a:extLst>
                        <a:ext uri="{9D8B030D-6E8A-4147-A177-3AD203B41FA5}">
                          <a16:colId xmlns:a16="http://schemas.microsoft.com/office/drawing/2014/main" val="2802707200"/>
                        </a:ext>
                      </a:extLst>
                    </a:gridCol>
                    <a:gridCol w="3178568">
                      <a:extLst>
                        <a:ext uri="{9D8B030D-6E8A-4147-A177-3AD203B41FA5}">
                          <a16:colId xmlns:a16="http://schemas.microsoft.com/office/drawing/2014/main" val="1483175470"/>
                        </a:ext>
                      </a:extLst>
                    </a:gridCol>
                  </a:tblGrid>
                  <a:tr h="1301071">
                    <a:tc>
                      <a:txBody>
                        <a:bodyPr/>
                        <a:lstStyle/>
                        <a:p>
                          <a:pPr marL="122238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accent1"/>
                              </a:solidFill>
                            </a:rPr>
                            <a:t>Forward:</a:t>
                          </a:r>
                        </a:p>
                        <a:p>
                          <a:pPr marL="234950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initialize: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=0, </m:t>
                              </m:r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4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</a:rPr>
                            <a:t>,</a:t>
                          </a:r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sz="14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</a:rPr>
                            <a:t>,</a:t>
                          </a: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 visible sequence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en-US" altLang="en-US" sz="1400" b="0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endParaRPr>
                        </a:p>
                        <a:p>
                          <a:pPr marL="460375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for: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endParaRPr lang="en-US" altLang="en-US" sz="1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685800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sz="1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altLang="en-US" sz="14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en-US" sz="1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en-US" sz="1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en-US" sz="1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</m:oMath>
                          </a14:m>
                          <a:endParaRPr lang="en-US" altLang="en-US" sz="1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460375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until: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endParaRPr lang="en-US" altLang="en-US" sz="1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234950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return: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p>
                                      <m:r>
                                        <a:rPr lang="en-US" altLang="en-US" sz="14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alt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oMath>
                          </a14:m>
                          <a:endParaRPr lang="en-US" altLang="en-US" sz="1400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endParaRPr>
                        </a:p>
                        <a:p>
                          <a:pPr marL="234950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end</a:t>
                          </a:r>
                        </a:p>
                      </a:txBody>
                      <a:tcPr marL="18288" marR="18288" marT="18288" marB="18288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22238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accent1"/>
                              </a:solidFill>
                            </a:rPr>
                            <a:t>Backward:</a:t>
                          </a:r>
                        </a:p>
                        <a:p>
                          <a:pPr marL="234950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initialize: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</a:rPr>
                            <a:t>,</a:t>
                          </a:r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</a:rPr>
                            <a:t>,</a:t>
                          </a: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 visible sequence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oMath>
                          </a14:m>
                          <a:endParaRPr lang="en-US" altLang="en-US" sz="1400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endParaRPr>
                        </a:p>
                        <a:p>
                          <a:pPr marL="460375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for: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en-US" altLang="en-US" sz="1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685800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altLang="en-US" sz="14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en-US" sz="1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en-US" sz="1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en-US" sz="1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</m:oMath>
                          </a14:m>
                          <a:endParaRPr lang="en-US" altLang="en-US" sz="1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460375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until: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en-US" altLang="en-US" sz="1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234950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return: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p>
                                      <m:r>
                                        <a:rPr lang="en-US" altLang="en-US" sz="14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lang="en-US" altLang="en-US" sz="1400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endParaRPr>
                        </a:p>
                        <a:p>
                          <a:pPr marL="234950" indent="0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end</a:t>
                          </a:r>
                          <a:endParaRPr lang="en-US" dirty="0"/>
                        </a:p>
                      </a:txBody>
                      <a:tcPr marL="18288" marR="18288" marT="18288" marB="18288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26939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F2B4C233-59B5-D94F-87B4-E196AD237A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1586962"/>
                  </p:ext>
                </p:extLst>
              </p:nvPr>
            </p:nvGraphicFramePr>
            <p:xfrm>
              <a:off x="1355204" y="1744698"/>
              <a:ext cx="6357136" cy="17929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78568">
                      <a:extLst>
                        <a:ext uri="{9D8B030D-6E8A-4147-A177-3AD203B41FA5}">
                          <a16:colId xmlns:a16="http://schemas.microsoft.com/office/drawing/2014/main" val="2802707200"/>
                        </a:ext>
                      </a:extLst>
                    </a:gridCol>
                    <a:gridCol w="3178568">
                      <a:extLst>
                        <a:ext uri="{9D8B030D-6E8A-4147-A177-3AD203B41FA5}">
                          <a16:colId xmlns:a16="http://schemas.microsoft.com/office/drawing/2014/main" val="1483175470"/>
                        </a:ext>
                      </a:extLst>
                    </a:gridCol>
                  </a:tblGrid>
                  <a:tr h="17929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" marR="18288" marT="18288" marB="18288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8" t="-2113" r="-100797" b="-4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" marR="18288" marT="18288" marB="18288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398" t="-2113" r="-797" b="-49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269398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0640" name="Picture 112">
            <a:hlinkClick r:id="rId4"/>
            <a:extLst>
              <a:ext uri="{FF2B5EF4-FFF2-40B4-BE49-F238E27FC236}">
                <a16:creationId xmlns:a16="http://schemas.microsoft.com/office/drawing/2014/main" id="{288ADF08-529A-A642-99AC-27BB38F30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37" y="4430491"/>
            <a:ext cx="3556740" cy="151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5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accent2"/>
                </a:solidFill>
              </a:rPr>
              <a:t>Reestimating</a:t>
            </a:r>
            <a:r>
              <a:rPr lang="en-US" b="1" dirty="0">
                <a:solidFill>
                  <a:schemeClr val="accent2"/>
                </a:solidFill>
              </a:rPr>
              <a:t>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9625" y="546961"/>
                <a:ext cx="8685775" cy="58949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Therefore, a new estimate for the transition probability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Similarly, the output probability density function is: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en-US" sz="1800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en-US" sz="1800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en-US" sz="18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en-US" sz="1800" b="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en-US" altLang="en-US" sz="18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en-US" sz="1800" b="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en-US" sz="1800" b="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sub>
                                <m:sup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alt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𝑗𝑙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mr>
                        </m:m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resulting reestimation algorithm is known as the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Baum-Welch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or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Forward Backward 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algorithm:</a:t>
                </a:r>
              </a:p>
              <a:p>
                <a:pPr marL="46037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begin initialize: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1400" dirty="0">
                    <a:solidFill>
                      <a:schemeClr val="bg1"/>
                    </a:solidFill>
                  </a:rPr>
                  <a:t>,</a:t>
                </a:r>
                <a:r>
                  <a:rPr lang="en-US" altLang="en-US" sz="14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altLang="en-US" sz="1400" dirty="0">
                    <a:solidFill>
                      <a:schemeClr val="bg1"/>
                    </a:solidFill>
                  </a:rPr>
                  <a:t>, </a:t>
                </a:r>
                <a:r>
                  <a:rPr lang="en-US" altLang="en-US" sz="1400" b="1" dirty="0">
                    <a:solidFill>
                      <a:schemeClr val="bg1"/>
                    </a:solidFill>
                  </a:rPr>
                  <a:t>training sequence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en-US" sz="1400" b="1" dirty="0">
                    <a:solidFill>
                      <a:schemeClr val="bg1"/>
                    </a:solidFill>
                  </a:rPr>
                  <a:t>,</a:t>
                </a:r>
              </a:p>
              <a:p>
                <a:pPr marL="46037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convergence criterion </a:t>
                </a:r>
                <a14:m>
                  <m:oMath xmlns:m="http://schemas.openxmlformats.org/officeDocument/2006/math">
                    <m:r>
                      <a:rPr lang="en-US" alt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alt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alt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14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6858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do: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1400" b="1" dirty="0">
                  <a:solidFill>
                    <a:schemeClr val="bg1"/>
                  </a:solidFill>
                </a:endParaRPr>
              </a:p>
              <a:p>
                <a:pPr marL="9207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compute</a:t>
                </a:r>
                <a:r>
                  <a:rPr lang="en-US" altLang="en-US" sz="14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alt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en-US" sz="1400" b="1" dirty="0">
                    <a:solidFill>
                      <a:schemeClr val="bg1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en-US" sz="14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en-US" sz="1400" b="1" dirty="0">
                  <a:solidFill>
                    <a:schemeClr val="bg1"/>
                  </a:solidFill>
                </a:endParaRPr>
              </a:p>
              <a:p>
                <a:pPr marL="9207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compute</a:t>
                </a:r>
                <a:r>
                  <a:rPr lang="en-US" altLang="en-US" sz="14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en-US" sz="1400" b="1" dirty="0">
                    <a:solidFill>
                      <a:schemeClr val="bg1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en-US" sz="14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en-US" sz="1400" b="1" dirty="0">
                  <a:solidFill>
                    <a:schemeClr val="bg1"/>
                  </a:solidFill>
                </a:endParaRPr>
              </a:p>
              <a:p>
                <a:pPr marL="92075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alt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1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1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en-US" sz="1400" b="1" dirty="0">
                  <a:solidFill>
                    <a:schemeClr val="bg1"/>
                  </a:solidFill>
                </a:endParaRPr>
              </a:p>
              <a:p>
                <a:pPr marL="92075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en-US" sz="1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1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en-US" sz="1400" b="1" dirty="0">
                  <a:solidFill>
                    <a:schemeClr val="bg1"/>
                  </a:solidFill>
                </a:endParaRPr>
              </a:p>
              <a:p>
                <a:pPr marL="6858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until: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alt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1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en-US" sz="1400" dirty="0">
                  <a:solidFill>
                    <a:schemeClr val="bg1"/>
                  </a:solidFill>
                </a:endParaRPr>
              </a:p>
              <a:p>
                <a:pPr marL="46037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return: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en-US" sz="1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1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en-US" sz="14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1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altLang="en-US" sz="14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end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Convergence is very quick (typically within three iterations).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Seeding the parameters with good initial guesses is very important.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forward backward principle is used in many algorithms.</a:t>
                </a:r>
                <a:endParaRPr lang="en-US" altLang="en-US" sz="1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9625" y="546961"/>
                <a:ext cx="8685775" cy="5894936"/>
              </a:xfrm>
              <a:prstGeom prst="rect">
                <a:avLst/>
              </a:prstGeom>
              <a:blipFill>
                <a:blip r:embed="rId2"/>
                <a:stretch>
                  <a:fillRect l="-1606" t="-5376" b="-4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E88FB09-50DA-6743-B9EC-DE1C8D4D9D36}"/>
              </a:ext>
            </a:extLst>
          </p:cNvPr>
          <p:cNvSpPr/>
          <p:nvPr/>
        </p:nvSpPr>
        <p:spPr>
          <a:xfrm>
            <a:off x="577922" y="2745792"/>
            <a:ext cx="4898204" cy="2370736"/>
          </a:xfrm>
          <a:prstGeom prst="rect">
            <a:avLst/>
          </a:prstGeom>
          <a:solidFill>
            <a:schemeClr val="bg1">
              <a:lumMod val="50000"/>
              <a:lumOff val="50000"/>
              <a:alpha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28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Continuous Probability Density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19433"/>
                <a:ext cx="8688387" cy="6007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discrete HMM incorporates a discrete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probability density function, captured in the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matrix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to describe the probability of outputting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any of the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symbols at each state.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But signal measurements, or feature vectors, are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continuous-valued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-dimensional vectors.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In order to use our discrete HMM technology, we must vector quantize (VQ) this data – reduce the continuous-valued vectors to discrete values chosen from a set of </a:t>
                </a:r>
                <a14:m>
                  <m:oMath xmlns:m="http://schemas.openxmlformats.org/officeDocument/2006/math"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codebook vectors.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Initially most HMMs were based on VQ front-ends. However, since the early 1990’s, the continuous density model has become widely accepted.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We can use a Gaussian mixture model at each state to represent arbitrary distributions: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</m:sSub>
                        <m:f>
                          <m:f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8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8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</m:e>
                            </m:d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𝜮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𝑖𝑚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sup>
                            </m:sSup>
                          </m:den>
                        </m:f>
                        <m:r>
                          <a:rPr 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  <m:r>
                                      <a:rPr lang="en-US" sz="18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𝑖𝑚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𝜮</m:t>
                                </m:r>
                              </m:e>
                              <m:sub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𝑖𝑚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,</a:t>
                </a: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</m:sSub>
                      </m:e>
                    </m:nary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9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Note  since this amounts to assigning a mean and covariance matrix for each mixture component, we experience a significant increase in complexity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Wingdings" pitchFamily="2" charset="2"/>
                  </a:rPr>
                  <a:t></a:t>
                </a: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9433"/>
                <a:ext cx="8688387" cy="6007398"/>
              </a:xfrm>
              <a:prstGeom prst="rect">
                <a:avLst/>
              </a:prstGeom>
              <a:blipFill>
                <a:blip r:embed="rId3"/>
                <a:stretch>
                  <a:fillRect l="-1606" t="-1055" r="-8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6113124" y="743778"/>
            <a:ext cx="2701955" cy="989058"/>
            <a:chOff x="340237" y="1557338"/>
            <a:chExt cx="4510190" cy="1650968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237332" y="2242344"/>
              <a:ext cx="1371600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22338" y="2928938"/>
              <a:ext cx="3649662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1014285" y="2577973"/>
              <a:ext cx="701931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1360412" y="2452611"/>
              <a:ext cx="952654" cy="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1928224" y="2563223"/>
              <a:ext cx="731428" cy="3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2311681" y="2489480"/>
              <a:ext cx="878912" cy="5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2879496" y="2600094"/>
              <a:ext cx="657686" cy="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513675" y="2777075"/>
              <a:ext cx="303725" cy="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Object 33"/>
            <p:cNvGraphicFramePr>
              <a:graphicFrameLocks noChangeAspect="1"/>
            </p:cNvGraphicFramePr>
            <p:nvPr/>
          </p:nvGraphicFramePr>
          <p:xfrm>
            <a:off x="340237" y="1586885"/>
            <a:ext cx="4699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69800" imgH="291960" progId="Equation.3">
                    <p:embed/>
                  </p:oleObj>
                </mc:Choice>
                <mc:Fallback>
                  <p:oleObj name="Equation" r:id="rId4" imgW="4698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37" y="1586885"/>
                          <a:ext cx="4699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934" name="Object 6"/>
            <p:cNvGraphicFramePr>
              <a:graphicFrameLocks noChangeAspect="1"/>
            </p:cNvGraphicFramePr>
            <p:nvPr/>
          </p:nvGraphicFramePr>
          <p:xfrm>
            <a:off x="4685327" y="2801938"/>
            <a:ext cx="1651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64880" imgH="253800" progId="Equation.3">
                    <p:embed/>
                  </p:oleObj>
                </mc:Choice>
                <mc:Fallback>
                  <p:oleObj name="Equation" r:id="rId6" imgW="1648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5327" y="2801938"/>
                          <a:ext cx="16510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840656" y="297318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73268" y="297810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45204" y="297810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92564" y="298302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54672" y="298794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31528" y="299286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8888" y="2983034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6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62336" y="292404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27561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Parameter Reestimation Using 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19433"/>
                <a:ext cx="8688387" cy="5933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It is common to assume that the features are </a:t>
                </a:r>
                <a:r>
                  <a:rPr lang="en-US" altLang="en-US" sz="1800" b="1" dirty="0" err="1">
                    <a:solidFill>
                      <a:schemeClr val="bg1"/>
                    </a:solidFill>
                  </a:rPr>
                  <a:t>decorrelated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and that the covariance matrix can be approximated as a diagonal matrix to reduce complexity. We refer to this as variance-weighting.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Also, note that for a single mixture, the log of the output probability at each state becomes a </a:t>
                </a:r>
                <a:r>
                  <a:rPr lang="en-US" altLang="en-US" sz="1800" b="1" dirty="0" err="1">
                    <a:solidFill>
                      <a:schemeClr val="bg1"/>
                    </a:solidFill>
                  </a:rPr>
                  <a:t>Mahalanobis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distance, which creates a nice connection between HMMs and PCA. In fact, HMMs can be viewed in some ways as a generalization of PCA.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Write the joint probability of the data and the states given the model as: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alt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e>
                          <m: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altLang="en-US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1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en-US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altLang="en-US" sz="1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en-US" sz="1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23"/>
                                </m:rP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</m:nary>
                        </m:e>
                      </m:nary>
                      <m:nary>
                        <m:naryPr>
                          <m:chr m:val="∑"/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d>
                                    <m:dPr>
                                      <m:ctrlPr>
                                        <a:rPr lang="en-US" altLang="en-US" sz="1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en-US" sz="1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d>
                                    <m:dPr>
                                      <m:ctrlPr>
                                        <a:rPr lang="en-US" altLang="en-US" sz="1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en-US" sz="1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en-US" sz="1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US" altLang="en-US" sz="1400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can be considered the sum of the product of all densities with all possible state sequences,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𝝎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, and all possible mixture components,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𝑲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:</a:t>
                </a:r>
              </a:p>
              <a:p>
                <a:pPr marL="46037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altLang="en-US" sz="180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730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and,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e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𝛀</m:t>
                              </m:r>
                            </m:sub>
                            <m:sup/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p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𝛀</m:t>
                                  </m:r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9433"/>
                <a:ext cx="8688387" cy="5933767"/>
              </a:xfrm>
              <a:prstGeom prst="rect">
                <a:avLst/>
              </a:prstGeom>
              <a:blipFill>
                <a:blip r:embed="rId2"/>
                <a:stretch>
                  <a:fillRect l="-1606" t="-1068" b="-1688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16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Application of EM: An Outline of the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19433"/>
                <a:ext cx="8688387" cy="5652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We can write the auxiliary function,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as: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e>
                        <m:sSup>
                          <m:sSup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p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𝑲</m:t>
                            </m:r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𝛀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p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sup>
                                    </m:sSup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𝛀</m:t>
                                    </m:r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p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d>
                              </m:den>
                            </m:f>
                          </m:e>
                        </m:nary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p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𝛀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altLang="en-US" sz="1800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log term has the expected decomposition: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𝛀</m:t>
                              </m:r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</m:e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d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auxiliary function has three components: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e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first term resembles the term we had for discrete distributions. The remaining two terms are new: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</m:e>
                      </m:d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p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</m:d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p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</m:e>
                      </m:d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p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</m:d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9433"/>
                <a:ext cx="8688387" cy="5652701"/>
              </a:xfrm>
              <a:prstGeom prst="rect">
                <a:avLst/>
              </a:prstGeom>
              <a:blipFill>
                <a:blip r:embed="rId2"/>
                <a:stretch>
                  <a:fillRect l="-1606" t="-1121" b="-2197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6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Reestimation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78094"/>
                <a:ext cx="8688387" cy="5379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Maximization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requires differentiation with respect to the parameters of the Gaussian: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𝒋𝒌</m:t>
                        </m:r>
                      </m:sub>
                    </m:sSub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𝒋𝒌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 This results in the following: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  <a:tabLst>
                    <a:tab pos="319405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d>
                              <m:d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	</a:t>
                </a:r>
                <a:r>
                  <a:rPr lang="en-US" alt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𝚺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𝑗𝑘</m:t>
                                </m:r>
                              </m:sub>
                            </m:s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where the intermediate variable,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is computed as: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den>
                      </m:f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nary>
                                <m:naryPr>
                                  <m:chr m:val="∏"/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</m:s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mixture coefficients can be reestimated using a similar equation: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nary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These somewhat daunting equations have an intuitive explanation: the coefficients are reestimated by computing a weighted average of all observations emitted from the state.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For example, the mean at state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of the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1800" b="0" i="1" baseline="30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mixture component,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is a weighted average of all observations associated with that state.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78094"/>
                <a:ext cx="8688387" cy="5379806"/>
              </a:xfrm>
              <a:prstGeom prst="rect">
                <a:avLst/>
              </a:prstGeom>
              <a:blipFill>
                <a:blip r:embed="rId2"/>
                <a:stretch>
                  <a:fillRect l="-1606" t="-11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50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28600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Bayesian Formulations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59434" y="1340366"/>
            <a:ext cx="8025130" cy="910710"/>
            <a:chOff x="234950" y="830580"/>
            <a:chExt cx="8025130" cy="910710"/>
          </a:xfrm>
        </p:grpSpPr>
        <p:grpSp>
          <p:nvGrpSpPr>
            <p:cNvPr id="44" name="Group 43"/>
            <p:cNvGrpSpPr/>
            <p:nvPr/>
          </p:nvGrpSpPr>
          <p:grpSpPr>
            <a:xfrm>
              <a:off x="234950" y="830580"/>
              <a:ext cx="1869122" cy="553700"/>
              <a:chOff x="234950" y="822960"/>
              <a:chExt cx="1869122" cy="5537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86752" y="82296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71512" y="85344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Message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Source</a:t>
                </a: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234950" y="10972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2123758" y="830580"/>
              <a:ext cx="1869122" cy="553700"/>
              <a:chOff x="2580958" y="792480"/>
              <a:chExt cx="1869122" cy="5537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032760" y="79248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02280" y="82296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Linguistic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Channel</a:t>
                </a: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2580958" y="10972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013518" y="830580"/>
              <a:ext cx="1884362" cy="553700"/>
              <a:chOff x="4729798" y="777240"/>
              <a:chExt cx="1884362" cy="5537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196840" y="77724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166360" y="80772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Articulatory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Channel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4729798" y="106680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5903278" y="830580"/>
              <a:ext cx="2356802" cy="553700"/>
              <a:chOff x="6695758" y="883920"/>
              <a:chExt cx="2356802" cy="5537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147560" y="88392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117080" y="91440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Acoustic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Channel</a:t>
                </a: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6695758" y="118872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8595360" y="11734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701040" y="1417320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Message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0604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Words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1104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Phones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8556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Features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65338D75-605E-A543-9BAA-D641924DD9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631825"/>
                <a:ext cx="8686799" cy="6766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9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classic formulation of the speech recognition problem as a noisy communication channel: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Bayesian formulation for speech recognition: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</m:d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</m:d>
                      </m:num>
                      <m:den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dirty="0"/>
                  <a:t> 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Objective: minimize the word error rate by maximizing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Approach: maximize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(we call this training)</a:t>
                </a:r>
              </a:p>
              <a:p>
                <a:pPr marL="350838" lvl="1" indent="-1825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acoustic model (hidden Markov models, Gaussian mixtures, etc.</a:t>
                </a:r>
              </a:p>
              <a:p>
                <a:pPr marL="350838" lvl="1" indent="-1825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language model (finite state machines, N-grams)</a:t>
                </a:r>
              </a:p>
              <a:p>
                <a:pPr marL="350838" lvl="1" indent="-1825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acoustics (ignored during maximization)</a:t>
                </a:r>
              </a:p>
              <a:p>
                <a:pPr marL="176213" lvl="1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tabLst>
                    <a:tab pos="13716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 allows us to convert the problem of estimating an unknown posterior probability to a process in which we can postulate a model, collect data under controlled conditions, and estimate the parameters of the model.</a:t>
                </a:r>
              </a:p>
              <a:p>
                <a:pPr marL="176213" lvl="1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tabLst>
                    <a:tab pos="13716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Deep learning, which we will study later, has simplified this using what is referred to as an end-to-end model.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endParaRPr lang="en-US" sz="1800" dirty="0"/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endParaRPr lang="en-US" sz="1800" b="1" spc="100" dirty="0">
                  <a:solidFill>
                    <a:schemeClr val="bg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65338D75-605E-A543-9BAA-D641924DD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1825"/>
                <a:ext cx="8686799" cy="6766852"/>
              </a:xfrm>
              <a:prstGeom prst="rect">
                <a:avLst/>
              </a:prstGeom>
              <a:blipFill>
                <a:blip r:embed="rId2"/>
                <a:stretch>
                  <a:fillRect l="-1608" t="-9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60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7623</TotalTime>
  <Words>1655</Words>
  <Application>Microsoft Macintosh PowerPoint</Application>
  <PresentationFormat>Letter Paper (8.5x11 in)</PresentationFormat>
  <Paragraphs>185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Cambria Math</vt:lpstr>
      <vt:lpstr>Times New Roman</vt:lpstr>
      <vt:lpstr>Wingdings</vt:lpstr>
      <vt:lpstr>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457</cp:revision>
  <dcterms:created xsi:type="dcterms:W3CDTF">2002-09-12T17:13:32Z</dcterms:created>
  <dcterms:modified xsi:type="dcterms:W3CDTF">2023-02-13T14:31:26Z</dcterms:modified>
</cp:coreProperties>
</file>