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0" r:id="rId1"/>
    <p:sldMasterId id="2147483652" r:id="rId2"/>
    <p:sldMasterId id="2147483657" r:id="rId3"/>
  </p:sldMasterIdLst>
  <p:notesMasterIdLst>
    <p:notesMasterId r:id="rId20"/>
  </p:notesMasterIdLst>
  <p:handoutMasterIdLst>
    <p:handoutMasterId r:id="rId21"/>
  </p:handoutMasterIdLst>
  <p:sldIdLst>
    <p:sldId id="259" r:id="rId4"/>
    <p:sldId id="282" r:id="rId5"/>
    <p:sldId id="258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8">
          <p15:clr>
            <a:srgbClr val="A4A3A4"/>
          </p15:clr>
        </p15:guide>
        <p15:guide id="2" pos="56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0"/>
    <a:srgbClr val="0083E6"/>
    <a:srgbClr val="8F600B"/>
    <a:srgbClr val="F0AE38"/>
    <a:srgbClr val="C0504D"/>
    <a:srgbClr val="333399"/>
    <a:srgbClr val="B4CFFC"/>
    <a:srgbClr val="B6D6FC"/>
    <a:srgbClr val="E3F0FE"/>
    <a:srgbClr val="1E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95102" autoAdjust="0"/>
  </p:normalViewPr>
  <p:slideViewPr>
    <p:cSldViewPr snapToGrid="0" snapToObjects="1" showGuides="1">
      <p:cViewPr varScale="1">
        <p:scale>
          <a:sx n="117" d="100"/>
          <a:sy n="117" d="100"/>
        </p:scale>
        <p:origin x="2120" y="176"/>
      </p:cViewPr>
      <p:guideLst>
        <p:guide orient="horz" pos="4298"/>
        <p:guide pos="56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emf"/><Relationship Id="rId4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ED787-B5FC-244B-9B6F-4A480A5609BC}" type="datetimeFigureOut">
              <a:rPr lang="en-US" smtClean="0"/>
              <a:t>4/24/20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5A4DA-CB6B-D043-8375-311F45E0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4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1CF6E-A7CC-034C-AA3C-9F1A6DDD080D}" type="datetimeFigureOut">
              <a:rPr lang="en-US" smtClean="0"/>
              <a:t>4/24/20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7CBD4-C074-5945-B4D9-C20F0CA6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2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6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D758C2-C356-43B3-AAFA-040681F9914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628" y="4343401"/>
            <a:ext cx="6151328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341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42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383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3201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45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2" name="Picture 11" descr="isip_logo_small_transparent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" y="6556210"/>
            <a:ext cx="280435" cy="2723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dirty="0">
                <a:solidFill>
                  <a:schemeClr val="tx2">
                    <a:lumMod val="50000"/>
                  </a:schemeClr>
                </a:solidFill>
              </a:rPr>
              <a:t>IEEE Northern Virginia Section	May 29, 2013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i="0" smtClean="0">
                <a:latin typeface="Arial"/>
                <a:cs typeface="Arial"/>
              </a:rPr>
              <a:t>‹#›</a:t>
            </a:fld>
            <a:endParaRPr lang="en-US" sz="1000" b="1" i="0" dirty="0"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5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6D6FC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 userDrawn="1"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 descr="isip_logo_small_transparent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" y="6556210"/>
            <a:ext cx="280435" cy="2723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NJIT Department of Electrical and Computer Engineering	March 5, 2013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prstClr val="black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1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art-american-sign-language.com/image-files/free_sign_language_chart.jpg" TargetMode="External"/><Relationship Id="rId3" Type="http://schemas.openxmlformats.org/officeDocument/2006/relationships/image" Target="../media/image3.gif"/><Relationship Id="rId7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cache.gizmodo.com/assets/images/4/2010/07/500x_tonystark2.jpg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://www.uaa.alaska.edu/languages/language-programs/asl/images/American_Sign_Language.JPG" TargetMode="External"/><Relationship Id="rId9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isip.piconepress.com/projects/asl_fs/html/downloads.html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ip.piconepress.com/projects/asl_fs.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p.piconepress.com/publications/conference_proceedings/2013/ipcv/asl_hm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hyperlink" Target="http://www.isip.piconepress.com/publications/presentations_invited/2009/ieee_nova/nonlinear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sip.piconepress.com/publications/presentations_invited/2013/ieee_nova/asl_fs/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www.isip.piconepress.com/publications/presentations_invited/2012/ieee_nova/dp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youtube.com/watch?feature=player_detailpage&amp;v=xMtUVcOHPtw#t=12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http://www.youtube.com/watch?feature=player_detailpage&amp;v=mbj3XSvDyw8#t=347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start-american-sign-language.com/image-files/free_sign_language_chart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2.emf"/><Relationship Id="rId3" Type="http://schemas.openxmlformats.org/officeDocument/2006/relationships/image" Target="../media/image23.png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5" descr="logo_ieees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63" y="140512"/>
            <a:ext cx="2664210" cy="61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89467" y="1635383"/>
            <a:ext cx="3120752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200" b="1" dirty="0">
                <a:latin typeface="Arial"/>
                <a:cs typeface="Arial"/>
              </a:rPr>
              <a:t>Hand Gesture Recognition Using Hidden Markov Models</a:t>
            </a: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185856" y="5211587"/>
            <a:ext cx="5470525" cy="14342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 err="1">
                <a:latin typeface="Arial"/>
                <a:cs typeface="Arial"/>
              </a:rPr>
              <a:t>Shuang</a:t>
            </a:r>
            <a:r>
              <a:rPr lang="en-US" sz="1800" b="1" dirty="0">
                <a:latin typeface="Arial"/>
                <a:cs typeface="Arial"/>
              </a:rPr>
              <a:t> Lu, Amir Harati and </a:t>
            </a: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Joseph Picone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Institute for Signal and Information Processing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Temple University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Philadelphia, Pennsylvania, USA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Arial"/>
              <a:cs typeface="Arial"/>
            </a:endParaRPr>
          </a:p>
        </p:txBody>
      </p:sp>
      <p:pic>
        <p:nvPicPr>
          <p:cNvPr id="7" name="Picture 6" descr="isip_logo_transparen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43" y="5123998"/>
            <a:ext cx="1532616" cy="153261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77931" y="1214078"/>
            <a:ext cx="5360817" cy="2795834"/>
            <a:chOff x="277931" y="1214078"/>
            <a:chExt cx="5360817" cy="2795834"/>
          </a:xfrm>
        </p:grpSpPr>
        <p:pic>
          <p:nvPicPr>
            <p:cNvPr id="10" name="Picture 9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932" y="1214078"/>
              <a:ext cx="3200397" cy="990808"/>
            </a:xfrm>
            <a:prstGeom prst="rect">
              <a:avLst/>
            </a:prstGeom>
            <a:ln w="12700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B4CFFC">
                  <a:alpha val="99000"/>
                </a:srgbClr>
              </a:outerShdw>
            </a:effectLst>
          </p:spPr>
        </p:pic>
        <p:pic>
          <p:nvPicPr>
            <p:cNvPr id="12" name="Picture 11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931" y="2204886"/>
              <a:ext cx="3200400" cy="1805025"/>
            </a:xfrm>
            <a:prstGeom prst="rect">
              <a:avLst/>
            </a:prstGeom>
            <a:ln w="12700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B4CFFC">
                  <a:alpha val="99000"/>
                </a:srgbClr>
              </a:outerShdw>
            </a:effectLst>
          </p:spPr>
        </p:pic>
        <p:pic>
          <p:nvPicPr>
            <p:cNvPr id="6" name="Picture 5">
              <a:hlinkClick r:id="rId8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8331" y="1214078"/>
              <a:ext cx="2160417" cy="2795834"/>
            </a:xfrm>
            <a:prstGeom prst="rect">
              <a:avLst/>
            </a:prstGeom>
            <a:ln w="12700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B4CFFC">
                  <a:alpha val="99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82738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Experiments: ASL Fingerspelling Corpus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112" y="692398"/>
            <a:ext cx="8723730" cy="1338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>
                <a:latin typeface="Arial"/>
                <a:cs typeface="Arial"/>
              </a:rPr>
              <a:t>24 static gestures (excluding letters ”</a:t>
            </a:r>
            <a:r>
              <a:rPr lang="en-US" b="1" i="1" dirty="0">
                <a:latin typeface="Arial"/>
                <a:cs typeface="Arial"/>
              </a:rPr>
              <a:t>J”</a:t>
            </a:r>
            <a:r>
              <a:rPr lang="en-US" b="1" dirty="0">
                <a:latin typeface="Arial"/>
                <a:cs typeface="Arial"/>
              </a:rPr>
              <a:t> and ”Z”)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>
                <a:latin typeface="Arial"/>
                <a:cs typeface="Arial"/>
              </a:rPr>
              <a:t>5 subsets from 4 subjects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>
                <a:latin typeface="Arial"/>
                <a:cs typeface="Arial"/>
              </a:rPr>
              <a:t>More than 500 images per sign per subject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>
                <a:latin typeface="Arial"/>
                <a:cs typeface="Arial"/>
              </a:rPr>
              <a:t>A total of 60,000 images</a:t>
            </a:r>
          </a:p>
        </p:txBody>
      </p:sp>
      <p:pic>
        <p:nvPicPr>
          <p:cNvPr id="1031" name="Picture 7" descr="C:\Users\Shuang Lu\Desktop\Untitled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7" y="2380344"/>
            <a:ext cx="6340929" cy="37625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14898" y="2670629"/>
            <a:ext cx="222194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004070"/>
                </a:solidFill>
                <a:latin typeface="Arial"/>
                <a:cs typeface="Arial"/>
              </a:rPr>
              <a:t>Similar gestures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004070"/>
                </a:solidFill>
                <a:latin typeface="Arial"/>
                <a:cs typeface="Arial"/>
              </a:rPr>
              <a:t>Different image sizes 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004070"/>
                </a:solidFill>
                <a:latin typeface="Arial"/>
                <a:cs typeface="Arial"/>
              </a:rPr>
              <a:t>Face occlusion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004070"/>
                </a:solidFill>
                <a:latin typeface="Arial"/>
                <a:cs typeface="Arial"/>
              </a:rPr>
              <a:t>Changes in illumination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004070"/>
                </a:solidFill>
                <a:latin typeface="Arial"/>
                <a:cs typeface="Arial"/>
              </a:rPr>
              <a:t>Variations in signers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004070"/>
                </a:solidFill>
                <a:latin typeface="Arial"/>
                <a:cs typeface="Arial"/>
              </a:rPr>
              <a:t>Sign rotation</a:t>
            </a:r>
          </a:p>
        </p:txBody>
      </p:sp>
      <p:sp>
        <p:nvSpPr>
          <p:cNvPr id="22" name="矩形 21"/>
          <p:cNvSpPr/>
          <p:nvPr/>
        </p:nvSpPr>
        <p:spPr>
          <a:xfrm>
            <a:off x="5762173" y="2670629"/>
            <a:ext cx="725714" cy="609600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矩形 29"/>
          <p:cNvSpPr/>
          <p:nvPr/>
        </p:nvSpPr>
        <p:spPr>
          <a:xfrm>
            <a:off x="2954564" y="2678056"/>
            <a:ext cx="2227036" cy="609600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30"/>
          <p:cNvSpPr/>
          <p:nvPr/>
        </p:nvSpPr>
        <p:spPr>
          <a:xfrm>
            <a:off x="3570515" y="3942300"/>
            <a:ext cx="1146629" cy="609600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矩形 31"/>
          <p:cNvSpPr/>
          <p:nvPr/>
        </p:nvSpPr>
        <p:spPr>
          <a:xfrm>
            <a:off x="5762173" y="3382305"/>
            <a:ext cx="409574" cy="2685911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矩形 32"/>
          <p:cNvSpPr/>
          <p:nvPr/>
        </p:nvSpPr>
        <p:spPr>
          <a:xfrm>
            <a:off x="2057399" y="2762250"/>
            <a:ext cx="485775" cy="3305966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2961803" y="3946584"/>
            <a:ext cx="512918" cy="2121632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6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22" grpId="0" animBg="1"/>
      <p:bldP spid="30" grpId="0" animBg="1"/>
      <p:bldP spid="31" grpId="0" animBg="1"/>
      <p:bldP spid="32" grpId="0" animBg="1"/>
      <p:bldP spid="33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Experiments: Parameter Tuning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813" y="732793"/>
            <a:ext cx="384175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Performance as a function of the frame/window size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203598"/>
              </p:ext>
            </p:extLst>
          </p:nvPr>
        </p:nvGraphicFramePr>
        <p:xfrm>
          <a:off x="381000" y="1463043"/>
          <a:ext cx="3500438" cy="1730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8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Frame (N)</a:t>
                      </a: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Window (M)</a:t>
                      </a: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% Overlap</a:t>
                      </a: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Error (%)</a:t>
                      </a: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75%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7.1%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83%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4.4%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50%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5.1%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67%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5.0%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83%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8.0%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262914"/>
              </p:ext>
            </p:extLst>
          </p:nvPr>
        </p:nvGraphicFramePr>
        <p:xfrm>
          <a:off x="381000" y="3825875"/>
          <a:ext cx="4381500" cy="2555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8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System Parameter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Value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Frame Size (pixels)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Window Size (pixels)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HOG Bins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Sub-gesture Segments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States Per Sub-gesture Model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States Long Background (LB)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States Short Background (SB)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Gaussian Mixtures (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SG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models)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16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Gaussian Mixtures (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LB/SB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models)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32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419399"/>
              </p:ext>
            </p:extLst>
          </p:nvPr>
        </p:nvGraphicFramePr>
        <p:xfrm>
          <a:off x="6143626" y="1479834"/>
          <a:ext cx="1936749" cy="1902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89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Mixtures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Error Rate (%)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9.9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6.8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4.4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2.9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16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2.0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65713" y="732793"/>
            <a:ext cx="384175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Performance as a function of the number of mixture components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5713" y="3804566"/>
            <a:ext cx="3841750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An overview of the optimal system parameters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Parameters were sequentially optimized and then jointly varied to test for optimality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Optimal settings are a function of the amount of data and magnification of the image</a:t>
            </a:r>
          </a:p>
        </p:txBody>
      </p: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Experiments: SD vs. SI Recognition</a:t>
            </a:r>
          </a:p>
        </p:txBody>
      </p:sp>
      <p:pic>
        <p:nvPicPr>
          <p:cNvPr id="4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433" y="746124"/>
            <a:ext cx="5438919" cy="2682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149272"/>
              </p:ext>
            </p:extLst>
          </p:nvPr>
        </p:nvGraphicFramePr>
        <p:xfrm>
          <a:off x="333376" y="3892834"/>
          <a:ext cx="4365624" cy="2441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89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System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SD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Shared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SI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Pugeault</a:t>
                      </a:r>
                      <a:b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(Color Only)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N/A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27.0%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65.0%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Pugeault</a:t>
                      </a:r>
                      <a:b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(Color + Depth)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N/A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25.0%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53.0%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HMM</a:t>
                      </a:r>
                      <a:b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(Color Only)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7.8%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46.8%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0813" y="1192457"/>
            <a:ext cx="2865437" cy="181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Performance is relatively constant as a function of the cross-validation set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Greater variation as a function of the subject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65713" y="3829334"/>
            <a:ext cx="3903662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SD performance is significantly better than SI performance.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“Shared” is a closed-subject test where 50% of the data is used for training and the other 50% is used for testing.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HMM performance doesn’t improve dramatically with depth.</a:t>
            </a:r>
          </a:p>
        </p:txBody>
      </p: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Experiments: Error Analysis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60350" y="660082"/>
            <a:ext cx="8550275" cy="3761206"/>
            <a:chOff x="260350" y="660082"/>
            <a:chExt cx="8550275" cy="3761206"/>
          </a:xfrm>
        </p:grpSpPr>
        <p:pic>
          <p:nvPicPr>
            <p:cNvPr id="3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50" y="660082"/>
              <a:ext cx="4787900" cy="2447862"/>
            </a:xfrm>
            <a:prstGeom prst="rect">
              <a:avLst/>
            </a:prstGeom>
            <a:noFill/>
            <a:ln w="9525" cmpd="sng">
              <a:solidFill>
                <a:srgbClr val="FFFFFF"/>
              </a:solidFill>
              <a:miter lim="800000"/>
              <a:headEnd/>
              <a:tailEnd/>
            </a:ln>
            <a:effectLst/>
          </p:spPr>
        </p:pic>
        <p:pic>
          <p:nvPicPr>
            <p:cNvPr id="4" name="图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50" y="3105509"/>
              <a:ext cx="4783138" cy="1315779"/>
            </a:xfrm>
            <a:prstGeom prst="rect">
              <a:avLst/>
            </a:prstGeom>
            <a:noFill/>
            <a:ln w="9525" cmpd="sng">
              <a:solidFill>
                <a:srgbClr val="FFFFFF"/>
              </a:solidFill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5526088" y="1677458"/>
              <a:ext cx="300037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Gestures with a high confusion error rate.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26088" y="3425118"/>
              <a:ext cx="3284537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Images with significant variations in background and hand rotation.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0351" y="4879268"/>
            <a:ext cx="8686799" cy="1597732"/>
            <a:chOff x="260351" y="4879268"/>
            <a:chExt cx="8686799" cy="1597732"/>
          </a:xfrm>
        </p:grpSpPr>
        <p:pic>
          <p:nvPicPr>
            <p:cNvPr id="5" name="图片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338" y="4889500"/>
              <a:ext cx="5992812" cy="1587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60351" y="4879268"/>
              <a:ext cx="2470150" cy="15388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“SB” model is not reliably detecting background.</a:t>
              </a:r>
            </a:p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Solution: transcribed data?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Analysis: ASL Fingerspelling Corpus</a:t>
            </a: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82" y="857718"/>
            <a:ext cx="6337698" cy="47863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42556" y="5920824"/>
            <a:ext cx="2360324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1">
            <a:spAutoFit/>
          </a:bodyPr>
          <a:lstStyle/>
          <a:p>
            <a:pPr algn="ctr"/>
            <a:r>
              <a:rPr lang="en-US" b="1" dirty="0">
                <a:latin typeface="Arial"/>
                <a:cs typeface="Arial"/>
              </a:rPr>
              <a:t>Recognition result</a:t>
            </a:r>
          </a:p>
        </p:txBody>
      </p:sp>
      <p:sp>
        <p:nvSpPr>
          <p:cNvPr id="8" name="矩形 7"/>
          <p:cNvSpPr/>
          <p:nvPr/>
        </p:nvSpPr>
        <p:spPr>
          <a:xfrm>
            <a:off x="2471928" y="2272284"/>
            <a:ext cx="1243584" cy="2183714"/>
          </a:xfrm>
          <a:prstGeom prst="rect">
            <a:avLst/>
          </a:prstGeom>
          <a:noFill/>
          <a:ln w="317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直接箭头连接符 9"/>
          <p:cNvCxnSpPr>
            <a:stCxn id="11" idx="0"/>
          </p:cNvCxnSpPr>
          <p:nvPr/>
        </p:nvCxnSpPr>
        <p:spPr>
          <a:xfrm flipV="1">
            <a:off x="2559486" y="4591050"/>
            <a:ext cx="153090" cy="13297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03460" y="5920824"/>
            <a:ext cx="2312052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1">
            <a:spAutoFit/>
          </a:bodyPr>
          <a:lstStyle>
            <a:defPPr>
              <a:defRPr lang="en-US"/>
            </a:defPPr>
            <a:lvl1pPr algn="ctr">
              <a:defRPr b="1">
                <a:latin typeface="Arial"/>
                <a:cs typeface="Arial"/>
              </a:defRPr>
            </a:lvl1pPr>
          </a:lstStyle>
          <a:p>
            <a:r>
              <a:rPr lang="en-US" dirty="0"/>
              <a:t>Region of interest</a:t>
            </a:r>
          </a:p>
        </p:txBody>
      </p:sp>
      <p:cxnSp>
        <p:nvCxnSpPr>
          <p:cNvPr id="13" name="直接箭头连接符 12"/>
          <p:cNvCxnSpPr>
            <a:stCxn id="7" idx="0"/>
          </p:cNvCxnSpPr>
          <p:nvPr/>
        </p:nvCxnSpPr>
        <p:spPr>
          <a:xfrm flipH="1" flipV="1">
            <a:off x="6329492" y="5100346"/>
            <a:ext cx="293226" cy="8204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Summary and Future Directions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259080" y="633047"/>
            <a:ext cx="86106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Arial"/>
                <a:cs typeface="Arial"/>
              </a:rPr>
              <a:t>A two-level HMM‑based ASL fingerspelling alphabet recognition system that trains gesture and background noise models automatically:</a:t>
            </a:r>
          </a:p>
          <a:p>
            <a:pPr marL="574675" indent="-347663">
              <a:spcAft>
                <a:spcPts val="1200"/>
              </a:spcAft>
              <a:buFont typeface="Wingdings" charset="2"/>
              <a:buChar char="Ø"/>
            </a:pPr>
            <a:r>
              <a:rPr lang="en-US" b="1" dirty="0">
                <a:latin typeface="Arial"/>
                <a:cs typeface="Arial"/>
              </a:rPr>
              <a:t>Five essential parameters were tuned by cross-validation. </a:t>
            </a:r>
          </a:p>
          <a:p>
            <a:pPr marL="574675" indent="-347663">
              <a:spcAft>
                <a:spcPts val="1200"/>
              </a:spcAft>
              <a:buFont typeface="Wingdings" charset="2"/>
              <a:buChar char="Ø"/>
            </a:pPr>
            <a:r>
              <a:rPr lang="en-US" b="1" dirty="0">
                <a:latin typeface="Arial"/>
                <a:cs typeface="Arial"/>
              </a:rPr>
              <a:t>Our best system configuration achieved a 2.0% error rate on an SD task, and a 46.8% error rate on an SI task. 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Arial"/>
                <a:cs typeface="Arial"/>
              </a:rPr>
              <a:t>Currently developing new architectures that perform improved segmentation. Both supervised and unsupervised methods will be employed. </a:t>
            </a:r>
          </a:p>
          <a:p>
            <a:pPr marL="574675" indent="-347663">
              <a:spcAft>
                <a:spcPts val="1200"/>
              </a:spcAft>
              <a:buFont typeface="Wingdings" charset="2"/>
              <a:buChar char="Ø"/>
            </a:pPr>
            <a:r>
              <a:rPr lang="en-US" b="1" dirty="0">
                <a:latin typeface="Arial"/>
                <a:cs typeface="Arial"/>
              </a:rPr>
              <a:t>We expect performance to be significantly better on the SI task.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Arial"/>
                <a:cs typeface="Arial"/>
              </a:rPr>
              <a:t>All scripts, models, and data related to these experiments are available from our project web site: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latin typeface="Arial"/>
                <a:cs typeface="Arial"/>
                <a:hlinkClick r:id="rId2"/>
              </a:rPr>
              <a:t>http://www.isip.piconepress.com/projects/asl_fs.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485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Brief Bibliography of Related Research</a:t>
            </a:r>
          </a:p>
        </p:txBody>
      </p:sp>
      <p:sp>
        <p:nvSpPr>
          <p:cNvPr id="6" name="Rectangle 109"/>
          <p:cNvSpPr txBox="1">
            <a:spLocks noChangeArrowheads="1"/>
          </p:cNvSpPr>
          <p:nvPr/>
        </p:nvSpPr>
        <p:spPr>
          <a:xfrm>
            <a:off x="190939" y="702129"/>
            <a:ext cx="8694738" cy="5335302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marL="454025" indent="-454025">
              <a:spcBef>
                <a:spcPts val="0"/>
              </a:spcBef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>
                <a:latin typeface="Arial"/>
                <a:cs typeface="Arial"/>
              </a:rPr>
              <a:t>[1]	Lu, S., &amp; Picone, J. (2013). Fingerspelling Gesture Recognition Using Two Level Hidden Markov Model. </a:t>
            </a:r>
            <a:r>
              <a:rPr lang="en-US" b="1" i="1" dirty="0">
                <a:latin typeface="Arial"/>
                <a:cs typeface="Arial"/>
              </a:rPr>
              <a:t>Proceedings of the International Conference on Image Processing, Computer Vision, and Pattern Reco</a:t>
            </a:r>
            <a:r>
              <a:rPr lang="en-US" b="1" dirty="0">
                <a:latin typeface="Arial"/>
                <a:cs typeface="Arial"/>
              </a:rPr>
              <a:t>gnition. Las Vegas, USA. (</a:t>
            </a:r>
            <a:r>
              <a:rPr lang="en-US" b="1" dirty="0">
                <a:latin typeface="Arial"/>
                <a:cs typeface="Arial"/>
                <a:hlinkClick r:id="rId3"/>
              </a:rPr>
              <a:t>Download</a:t>
            </a:r>
            <a:r>
              <a:rPr lang="en-US" b="1" dirty="0">
                <a:latin typeface="Arial"/>
                <a:cs typeface="Arial"/>
              </a:rPr>
              <a:t>).</a:t>
            </a:r>
          </a:p>
          <a:p>
            <a:pPr marL="454025" lvl="0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>
                <a:latin typeface="Arial"/>
                <a:cs typeface="Arial"/>
              </a:rPr>
              <a:t>[2]	</a:t>
            </a:r>
            <a:r>
              <a:rPr lang="fr-FR" b="1" dirty="0">
                <a:latin typeface="Arial"/>
                <a:cs typeface="Arial"/>
              </a:rPr>
              <a:t>Pugeault, N. &amp; </a:t>
            </a:r>
            <a:r>
              <a:rPr lang="fr-FR" b="1" dirty="0" err="1">
                <a:latin typeface="Arial"/>
                <a:cs typeface="Arial"/>
              </a:rPr>
              <a:t>Bowden</a:t>
            </a:r>
            <a:r>
              <a:rPr lang="fr-FR" b="1" dirty="0">
                <a:latin typeface="Arial"/>
                <a:cs typeface="Arial"/>
              </a:rPr>
              <a:t>, R. (2011). </a:t>
            </a:r>
            <a:r>
              <a:rPr lang="en-US" b="1" dirty="0">
                <a:latin typeface="Arial"/>
                <a:cs typeface="Arial"/>
              </a:rPr>
              <a:t>Spelling</a:t>
            </a:r>
            <a:r>
              <a:rPr lang="fr-FR" b="1" dirty="0">
                <a:latin typeface="Arial"/>
                <a:cs typeface="Arial"/>
              </a:rPr>
              <a:t> It Out: Real-time ASL </a:t>
            </a:r>
            <a:r>
              <a:rPr lang="fr-FR" b="1" dirty="0" err="1">
                <a:latin typeface="Arial"/>
                <a:cs typeface="Arial"/>
              </a:rPr>
              <a:t>Fingerspelling</a:t>
            </a:r>
            <a:r>
              <a:rPr lang="fr-FR" b="1" dirty="0">
                <a:latin typeface="Arial"/>
                <a:cs typeface="Arial"/>
              </a:rPr>
              <a:t> Recognition. </a:t>
            </a:r>
            <a:r>
              <a:rPr lang="fr-FR" b="1" i="1" dirty="0" err="1">
                <a:latin typeface="Arial"/>
                <a:cs typeface="Arial"/>
              </a:rPr>
              <a:t>Proceedings</a:t>
            </a:r>
            <a:r>
              <a:rPr lang="fr-FR" b="1" i="1" dirty="0">
                <a:latin typeface="Arial"/>
                <a:cs typeface="Arial"/>
              </a:rPr>
              <a:t> of the IEEE International </a:t>
            </a:r>
            <a:r>
              <a:rPr lang="fr-FR" b="1" i="1" dirty="0" err="1">
                <a:latin typeface="Arial"/>
                <a:cs typeface="Arial"/>
              </a:rPr>
              <a:t>Conference</a:t>
            </a:r>
            <a:r>
              <a:rPr lang="fr-FR" b="1" i="1" dirty="0">
                <a:latin typeface="Arial"/>
                <a:cs typeface="Arial"/>
              </a:rPr>
              <a:t> on Computer Vision Workshops </a:t>
            </a:r>
            <a:r>
              <a:rPr lang="fr-FR" b="1" dirty="0">
                <a:latin typeface="Arial"/>
                <a:cs typeface="Arial"/>
              </a:rPr>
              <a:t>(pp. 1114–1119). (</a:t>
            </a:r>
            <a:r>
              <a:rPr lang="fr-FR" b="1" dirty="0" err="1">
                <a:latin typeface="Arial"/>
                <a:cs typeface="Arial"/>
              </a:rPr>
              <a:t>available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err="1">
                <a:latin typeface="Arial"/>
                <a:cs typeface="Arial"/>
              </a:rPr>
              <a:t>at</a:t>
            </a:r>
            <a:r>
              <a:rPr lang="fr-FR" b="1" dirty="0">
                <a:latin typeface="Arial"/>
                <a:cs typeface="Arial"/>
              </a:rPr>
              <a:t>  </a:t>
            </a:r>
            <a:r>
              <a:rPr lang="fr-FR" b="1" i="1" dirty="0">
                <a:latin typeface="Arial"/>
                <a:cs typeface="Arial"/>
              </a:rPr>
              <a:t>http://</a:t>
            </a:r>
            <a:r>
              <a:rPr lang="fr-FR" b="1" i="1" dirty="0" err="1">
                <a:latin typeface="Arial"/>
                <a:cs typeface="Arial"/>
              </a:rPr>
              <a:t>info.ee.surrey.ac.uk</a:t>
            </a:r>
            <a:r>
              <a:rPr lang="fr-FR" b="1" i="1" dirty="0">
                <a:latin typeface="Arial"/>
                <a:cs typeface="Arial"/>
              </a:rPr>
              <a:t>/</a:t>
            </a:r>
            <a:r>
              <a:rPr lang="fr-FR" b="1" i="1" dirty="0" err="1">
                <a:latin typeface="Arial"/>
                <a:cs typeface="Arial"/>
              </a:rPr>
              <a:t>Personal</a:t>
            </a:r>
            <a:r>
              <a:rPr lang="fr-FR" b="1" i="1" dirty="0">
                <a:latin typeface="Arial"/>
                <a:cs typeface="Arial"/>
              </a:rPr>
              <a:t>/</a:t>
            </a:r>
            <a:r>
              <a:rPr lang="fr-FR" b="1" i="1" dirty="0" err="1">
                <a:latin typeface="Arial"/>
                <a:cs typeface="Arial"/>
              </a:rPr>
              <a:t>N.Pugeault</a:t>
            </a:r>
            <a:r>
              <a:rPr lang="fr-FR" b="1" i="1" dirty="0">
                <a:latin typeface="Arial"/>
                <a:cs typeface="Arial"/>
              </a:rPr>
              <a:t>/</a:t>
            </a:r>
            <a:r>
              <a:rPr lang="fr-FR" b="1" i="1" dirty="0" err="1">
                <a:latin typeface="Arial"/>
                <a:cs typeface="Arial"/>
              </a:rPr>
              <a:t>index.php?section</a:t>
            </a:r>
            <a:r>
              <a:rPr lang="fr-FR" b="1" i="1" dirty="0">
                <a:latin typeface="Arial"/>
                <a:cs typeface="Arial"/>
              </a:rPr>
              <a:t>=</a:t>
            </a:r>
            <a:r>
              <a:rPr lang="fr-FR" b="1" i="1" dirty="0" err="1">
                <a:latin typeface="Arial"/>
                <a:cs typeface="Arial"/>
              </a:rPr>
              <a:t>FingerSpellingDataset</a:t>
            </a:r>
            <a:r>
              <a:rPr lang="fr-FR" b="1" dirty="0">
                <a:latin typeface="Arial"/>
                <a:cs typeface="Arial"/>
              </a:rPr>
              <a:t>).</a:t>
            </a:r>
            <a:endParaRPr lang="en-US" b="1" dirty="0">
              <a:latin typeface="Arial"/>
              <a:cs typeface="Arial"/>
            </a:endParaRPr>
          </a:p>
          <a:p>
            <a:pPr marL="454025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>
                <a:latin typeface="Arial"/>
                <a:cs typeface="Arial"/>
              </a:rPr>
              <a:t>[3]	</a:t>
            </a:r>
            <a:r>
              <a:rPr lang="fr-FR" b="1" dirty="0">
                <a:latin typeface="Arial"/>
                <a:cs typeface="Arial"/>
              </a:rPr>
              <a:t>Vieriu, R., Goras, B. &amp; Goras, L. (2011). On HMM </a:t>
            </a:r>
            <a:r>
              <a:rPr lang="fr-FR" b="1" dirty="0" err="1">
                <a:latin typeface="Arial"/>
                <a:cs typeface="Arial"/>
              </a:rPr>
              <a:t>Static</a:t>
            </a:r>
            <a:r>
              <a:rPr lang="fr-FR" b="1" dirty="0">
                <a:latin typeface="Arial"/>
                <a:cs typeface="Arial"/>
              </a:rPr>
              <a:t> Hand </a:t>
            </a:r>
            <a:r>
              <a:rPr lang="fr-FR" b="1" dirty="0" err="1">
                <a:latin typeface="Arial"/>
                <a:cs typeface="Arial"/>
              </a:rPr>
              <a:t>Gesture</a:t>
            </a:r>
            <a:r>
              <a:rPr lang="fr-FR" b="1" dirty="0">
                <a:latin typeface="Arial"/>
                <a:cs typeface="Arial"/>
              </a:rPr>
              <a:t> Recognition. </a:t>
            </a:r>
            <a:r>
              <a:rPr lang="fr-FR" b="1" i="1" dirty="0" err="1">
                <a:latin typeface="Arial"/>
                <a:cs typeface="Arial"/>
              </a:rPr>
              <a:t>Proceedings</a:t>
            </a:r>
            <a:r>
              <a:rPr lang="fr-FR" b="1" i="1" dirty="0">
                <a:latin typeface="Arial"/>
                <a:cs typeface="Arial"/>
              </a:rPr>
              <a:t> of International Symposium on </a:t>
            </a:r>
            <a:r>
              <a:rPr lang="fr-FR" b="1" i="1" dirty="0" err="1">
                <a:latin typeface="Arial"/>
                <a:cs typeface="Arial"/>
              </a:rPr>
              <a:t>Signals</a:t>
            </a:r>
            <a:r>
              <a:rPr lang="fr-FR" b="1" i="1" dirty="0">
                <a:latin typeface="Arial"/>
                <a:cs typeface="Arial"/>
              </a:rPr>
              <a:t>, Circuits and </a:t>
            </a:r>
            <a:r>
              <a:rPr lang="fr-FR" b="1" i="1" dirty="0" err="1">
                <a:latin typeface="Arial"/>
                <a:cs typeface="Arial"/>
              </a:rPr>
              <a:t>Systems</a:t>
            </a:r>
            <a:r>
              <a:rPr lang="fr-FR" b="1" i="1" dirty="0">
                <a:latin typeface="Arial"/>
                <a:cs typeface="Arial"/>
              </a:rPr>
              <a:t> </a:t>
            </a:r>
            <a:r>
              <a:rPr lang="fr-FR" b="1" dirty="0">
                <a:latin typeface="Arial"/>
                <a:cs typeface="Arial"/>
              </a:rPr>
              <a:t>(pp. 1–4). Iasi, Romania.</a:t>
            </a:r>
            <a:endParaRPr lang="en-US" b="1" dirty="0">
              <a:latin typeface="Arial"/>
              <a:cs typeface="Arial"/>
            </a:endParaRPr>
          </a:p>
          <a:p>
            <a:pPr marL="454025" lvl="0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>
                <a:latin typeface="Arial"/>
                <a:cs typeface="Arial"/>
              </a:rPr>
              <a:t>[4]	</a:t>
            </a:r>
            <a:r>
              <a:rPr lang="fr-FR" b="1" dirty="0">
                <a:latin typeface="Arial"/>
                <a:cs typeface="Arial"/>
              </a:rPr>
              <a:t>Kaaniche, M. &amp; Bremond, F. (2009). </a:t>
            </a:r>
            <a:r>
              <a:rPr lang="fr-FR" b="1" dirty="0" err="1">
                <a:latin typeface="Arial"/>
                <a:cs typeface="Arial"/>
              </a:rPr>
              <a:t>Tracking</a:t>
            </a:r>
            <a:r>
              <a:rPr lang="fr-FR" b="1" dirty="0">
                <a:latin typeface="Arial"/>
                <a:cs typeface="Arial"/>
              </a:rPr>
              <a:t> HOG </a:t>
            </a:r>
            <a:r>
              <a:rPr lang="fr-FR" b="1" dirty="0" err="1">
                <a:latin typeface="Arial"/>
                <a:cs typeface="Arial"/>
              </a:rPr>
              <a:t>Descriptors</a:t>
            </a:r>
            <a:r>
              <a:rPr lang="fr-FR" b="1" dirty="0">
                <a:latin typeface="Arial"/>
                <a:cs typeface="Arial"/>
              </a:rPr>
              <a:t> for </a:t>
            </a:r>
            <a:r>
              <a:rPr lang="fr-FR" b="1" dirty="0" err="1">
                <a:latin typeface="Arial"/>
                <a:cs typeface="Arial"/>
              </a:rPr>
              <a:t>Gesture</a:t>
            </a:r>
            <a:r>
              <a:rPr lang="fr-FR" b="1" dirty="0">
                <a:latin typeface="Arial"/>
                <a:cs typeface="Arial"/>
              </a:rPr>
              <a:t> Recognition. </a:t>
            </a:r>
            <a:r>
              <a:rPr lang="fr-FR" b="1" i="1" dirty="0" err="1">
                <a:latin typeface="Arial"/>
                <a:cs typeface="Arial"/>
              </a:rPr>
              <a:t>Proceedings</a:t>
            </a:r>
            <a:r>
              <a:rPr lang="fr-FR" b="1" i="1" dirty="0">
                <a:latin typeface="Arial"/>
                <a:cs typeface="Arial"/>
              </a:rPr>
              <a:t> of the </a:t>
            </a:r>
            <a:r>
              <a:rPr lang="fr-FR" b="1" i="1" dirty="0" err="1">
                <a:latin typeface="Arial"/>
                <a:cs typeface="Arial"/>
              </a:rPr>
              <a:t>Sixth</a:t>
            </a:r>
            <a:r>
              <a:rPr lang="fr-FR" b="1" i="1" dirty="0">
                <a:latin typeface="Arial"/>
                <a:cs typeface="Arial"/>
              </a:rPr>
              <a:t> IEEE International </a:t>
            </a:r>
            <a:r>
              <a:rPr lang="fr-FR" b="1" i="1" dirty="0" err="1">
                <a:latin typeface="Arial"/>
                <a:cs typeface="Arial"/>
              </a:rPr>
              <a:t>Conference</a:t>
            </a:r>
            <a:r>
              <a:rPr lang="fr-FR" b="1" i="1" dirty="0">
                <a:latin typeface="Arial"/>
                <a:cs typeface="Arial"/>
              </a:rPr>
              <a:t> on Advanced </a:t>
            </a:r>
            <a:r>
              <a:rPr lang="fr-FR" b="1" i="1" dirty="0" err="1">
                <a:latin typeface="Arial"/>
                <a:cs typeface="Arial"/>
              </a:rPr>
              <a:t>Video</a:t>
            </a:r>
            <a:r>
              <a:rPr lang="fr-FR" b="1" i="1" dirty="0">
                <a:latin typeface="Arial"/>
                <a:cs typeface="Arial"/>
              </a:rPr>
              <a:t> and Signal </a:t>
            </a:r>
            <a:r>
              <a:rPr lang="fr-FR" b="1" i="1" dirty="0" err="1">
                <a:latin typeface="Arial"/>
                <a:cs typeface="Arial"/>
              </a:rPr>
              <a:t>Based</a:t>
            </a:r>
            <a:r>
              <a:rPr lang="fr-FR" b="1" i="1" dirty="0">
                <a:latin typeface="Arial"/>
                <a:cs typeface="Arial"/>
              </a:rPr>
              <a:t> Surveillance</a:t>
            </a:r>
            <a:r>
              <a:rPr lang="fr-FR" b="1" dirty="0">
                <a:latin typeface="Arial"/>
                <a:cs typeface="Arial"/>
              </a:rPr>
              <a:t> (pp. 140–145). Genova, </a:t>
            </a:r>
            <a:r>
              <a:rPr lang="fr-FR" b="1" dirty="0" err="1">
                <a:latin typeface="Arial"/>
                <a:cs typeface="Arial"/>
              </a:rPr>
              <a:t>Italy</a:t>
            </a:r>
            <a:r>
              <a:rPr lang="fr-FR" b="1" dirty="0">
                <a:latin typeface="Arial"/>
                <a:cs typeface="Arial"/>
              </a:rPr>
              <a:t>.</a:t>
            </a:r>
          </a:p>
          <a:p>
            <a:pPr marL="454025" lvl="0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>
                <a:latin typeface="Arial"/>
                <a:cs typeface="Arial"/>
              </a:rPr>
              <a:t>[5]</a:t>
            </a:r>
            <a:r>
              <a:rPr lang="en-US" b="1" i="1" dirty="0">
                <a:latin typeface="Arial"/>
                <a:cs typeface="Arial"/>
              </a:rPr>
              <a:t>	</a:t>
            </a:r>
            <a:r>
              <a:rPr lang="en-US" b="1" dirty="0" err="1">
                <a:latin typeface="Arial"/>
                <a:cs typeface="Arial"/>
              </a:rPr>
              <a:t>Wachs</a:t>
            </a:r>
            <a:r>
              <a:rPr lang="en-US" b="1" dirty="0">
                <a:latin typeface="Arial"/>
                <a:cs typeface="Arial"/>
              </a:rPr>
              <a:t>, J. P., </a:t>
            </a:r>
            <a:r>
              <a:rPr lang="en-US" b="1" dirty="0" err="1">
                <a:latin typeface="Arial"/>
                <a:cs typeface="Arial"/>
              </a:rPr>
              <a:t>Kölsch</a:t>
            </a:r>
            <a:r>
              <a:rPr lang="en-US" b="1" dirty="0">
                <a:latin typeface="Arial"/>
                <a:cs typeface="Arial"/>
              </a:rPr>
              <a:t>, M., Stern, H., &amp; </a:t>
            </a:r>
            <a:r>
              <a:rPr lang="en-US" b="1" dirty="0" err="1">
                <a:latin typeface="Arial"/>
                <a:cs typeface="Arial"/>
              </a:rPr>
              <a:t>Edan</a:t>
            </a:r>
            <a:r>
              <a:rPr lang="en-US" b="1" dirty="0">
                <a:latin typeface="Arial"/>
                <a:cs typeface="Arial"/>
              </a:rPr>
              <a:t>, Y. (2011). Vision-based Hand-gesture Applications. </a:t>
            </a:r>
            <a:r>
              <a:rPr lang="en-US" b="1" i="1" dirty="0">
                <a:latin typeface="Arial"/>
                <a:cs typeface="Arial"/>
              </a:rPr>
              <a:t>Communications of the ACM</a:t>
            </a:r>
            <a:r>
              <a:rPr lang="en-US" b="1" dirty="0">
                <a:latin typeface="Arial"/>
                <a:cs typeface="Arial"/>
              </a:rPr>
              <a:t>, 54(2), 60–71.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45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Abstract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772" y="643836"/>
            <a:ext cx="8680826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b="1" dirty="0">
                <a:latin typeface="Arial"/>
                <a:cs typeface="Arial"/>
              </a:rPr>
              <a:t>Advanced gaming interfaces have generated renewed interest in hand gesture recognition as an ideal interface for human computer interaction. In this talk, we will discuss a specific application of gesture recognition - fingerspelling in American Sign Language. Signer-independent (SI) fingerspelling alphabet recognition is a very challenging task due to a number of factors including the large number of similar gestures, hand orientation and cluttered background. We propose a novel framework that uses a two-level hidden Markov model (HMM) that can recognize each gesture as a sequence of sub-units and performs integrated segmentation and recognition. We present results on signer-dependent (SD) and signer-independent (SI) tasks for the ASL Fingerspelling Dataset: error rates of 2.0% and 46.8% respectively.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96899" y="4011756"/>
            <a:ext cx="2534551" cy="2598594"/>
            <a:chOff x="305315" y="4011756"/>
            <a:chExt cx="2534551" cy="2598594"/>
          </a:xfrm>
        </p:grpSpPr>
        <p:pic>
          <p:nvPicPr>
            <p:cNvPr id="4" name="Picture 3">
              <a:hlinkClick r:id="rId2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315" y="4552950"/>
              <a:ext cx="2534551" cy="2057400"/>
            </a:xfrm>
            <a:prstGeom prst="rect">
              <a:avLst/>
            </a:prstGeom>
            <a:ln w="12700">
              <a:noFill/>
            </a:ln>
            <a:effectLst>
              <a:outerShdw blurRad="292100" dist="139700" dir="2700000" algn="tl" rotWithShape="0">
                <a:srgbClr val="B4CFFC">
                  <a:alpha val="99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511118" y="4011756"/>
              <a:ext cx="1998013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>
                  <a:latin typeface="Arial"/>
                  <a:cs typeface="Arial"/>
                </a:rPr>
                <a:t>Nonlinear Stats</a:t>
              </a:r>
              <a:br>
                <a:rPr lang="en-US" b="1" dirty="0">
                  <a:latin typeface="Arial"/>
                  <a:cs typeface="Arial"/>
                </a:rPr>
              </a:br>
              <a:r>
                <a:rPr lang="en-US" b="1" dirty="0">
                  <a:latin typeface="Arial"/>
                  <a:cs typeface="Arial"/>
                </a:rPr>
                <a:t>March 25, 2009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05353" y="4009071"/>
            <a:ext cx="2580729" cy="2614083"/>
            <a:chOff x="3401965" y="4009071"/>
            <a:chExt cx="2580729" cy="2614083"/>
          </a:xfrm>
        </p:grpSpPr>
        <p:pic>
          <p:nvPicPr>
            <p:cNvPr id="6" name="Picture 5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1965" y="4565754"/>
              <a:ext cx="2580729" cy="2057400"/>
            </a:xfrm>
            <a:prstGeom prst="rect">
              <a:avLst/>
            </a:prstGeom>
            <a:ln w="12700">
              <a:noFill/>
            </a:ln>
            <a:effectLst>
              <a:outerShdw blurRad="292100" dist="139700" dir="2700000" algn="tl" rotWithShape="0">
                <a:srgbClr val="B4CFFC">
                  <a:alpha val="99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3577834" y="4009071"/>
              <a:ext cx="2044478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>
                  <a:latin typeface="Arial"/>
                  <a:cs typeface="Arial"/>
                </a:rPr>
                <a:t>The Sequel</a:t>
              </a:r>
              <a:br>
                <a:rPr lang="en-US" b="1" dirty="0">
                  <a:latin typeface="Arial"/>
                  <a:cs typeface="Arial"/>
                </a:rPr>
              </a:br>
              <a:r>
                <a:rPr lang="en-US" b="1" dirty="0">
                  <a:latin typeface="Arial"/>
                  <a:cs typeface="Arial"/>
                </a:rPr>
                <a:t>May 9, 2012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59986" y="4009071"/>
            <a:ext cx="2575598" cy="2614083"/>
            <a:chOff x="6568402" y="4009071"/>
            <a:chExt cx="2575598" cy="2614083"/>
          </a:xfrm>
        </p:grpSpPr>
        <p:sp>
          <p:nvSpPr>
            <p:cNvPr id="9" name="TextBox 8"/>
            <p:cNvSpPr txBox="1"/>
            <p:nvPr/>
          </p:nvSpPr>
          <p:spPr>
            <a:xfrm>
              <a:off x="6706503" y="4009071"/>
              <a:ext cx="207554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>
                  <a:latin typeface="Arial"/>
                  <a:cs typeface="Arial"/>
                </a:rPr>
                <a:t>Part III – Image</a:t>
              </a:r>
              <a:br>
                <a:rPr lang="en-US" b="1" dirty="0">
                  <a:latin typeface="Arial"/>
                  <a:cs typeface="Arial"/>
                </a:rPr>
              </a:br>
              <a:r>
                <a:rPr lang="en-US" b="1" dirty="0">
                  <a:latin typeface="Arial"/>
                  <a:cs typeface="Arial"/>
                </a:rPr>
                <a:t>May 29, 2013</a:t>
              </a:r>
            </a:p>
          </p:txBody>
        </p:sp>
        <p:pic>
          <p:nvPicPr>
            <p:cNvPr id="10" name="Picture 9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402" y="4565754"/>
              <a:ext cx="2575598" cy="2057400"/>
            </a:xfrm>
            <a:prstGeom prst="rect">
              <a:avLst/>
            </a:prstGeom>
            <a:ln w="12700">
              <a:noFill/>
            </a:ln>
            <a:effectLst>
              <a:outerShdw blurRad="292100" dist="139700" dir="2700000" algn="tl" rotWithShape="0">
                <a:srgbClr val="B4CFFC">
                  <a:alpha val="99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32552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Gesture Recognition… In The Movies…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32141" y="851417"/>
            <a:ext cx="8149909" cy="2008613"/>
            <a:chOff x="632141" y="851417"/>
            <a:chExt cx="8149909" cy="2008613"/>
          </a:xfrm>
        </p:grpSpPr>
        <p:pic>
          <p:nvPicPr>
            <p:cNvPr id="4" name="Picture 3" descr="Tom-Cruise-Minority-Report.jpg">
              <a:hlinkClick r:id="rId2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68324">
              <a:off x="632141" y="939690"/>
              <a:ext cx="2842103" cy="192034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  <a:reflection stA="51000" endPos="20000" dist="63500" dir="5400000" sy="-100000" algn="bl" rotWithShape="0"/>
            </a:effectLst>
            <a:scene3d>
              <a:camera prst="orthographicFront">
                <a:rot lat="1800006" lon="21599991" rev="299984"/>
              </a:camera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4034336" y="851417"/>
              <a:ext cx="4747714" cy="16927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31775" indent="-231775" algn="just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Emphasized the use of wireless data gloves to better localize hand positions.</a:t>
              </a:r>
            </a:p>
            <a:p>
              <a:pPr marL="231775" indent="-231775" algn="just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Manipulated data on a 2D screen.</a:t>
              </a:r>
            </a:p>
            <a:p>
              <a:pPr marL="231775" indent="-231775" algn="just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Relatively simple inventory of gestures focused on window manipulations.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8719" y="3748765"/>
            <a:ext cx="8102682" cy="2109765"/>
            <a:chOff x="378719" y="3748765"/>
            <a:chExt cx="8102682" cy="2109765"/>
          </a:xfrm>
        </p:grpSpPr>
        <p:pic>
          <p:nvPicPr>
            <p:cNvPr id="5" name="Picture 4" descr="Screen Shot 2013-05-25 at 7.16.11 PM.png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94863">
              <a:off x="4994545" y="3748765"/>
              <a:ext cx="3486856" cy="191585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  <a:reflection stA="51000" endPos="20000" dist="63500" dir="5400000" sy="-100000" algn="bl" rotWithShape="0"/>
            </a:effectLst>
            <a:scene3d>
              <a:camera prst="orthographicFront">
                <a:rot lat="1800006" lon="21599991" rev="299984"/>
              </a:camera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378719" y="3888760"/>
              <a:ext cx="3803165" cy="19697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31775" indent="-231775" algn="just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Integrated gestures and speech recognition to provide a very natural dialog.</a:t>
              </a:r>
            </a:p>
            <a:p>
              <a:pPr marL="231775" indent="-231775" algn="just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Introduced 3D visualization and object manipulation.</a:t>
              </a:r>
            </a:p>
            <a:p>
              <a:pPr marL="231775" indent="-231775" algn="just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Virtual reality-style CAD.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990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750" y="731591"/>
            <a:ext cx="5959192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Microsoft </a:t>
            </a:r>
            <a:r>
              <a:rPr lang="en-US" b="1" dirty="0" err="1">
                <a:latin typeface="Arial"/>
                <a:cs typeface="Arial"/>
              </a:rPr>
              <a:t>Kinect</a:t>
            </a:r>
            <a:endParaRPr lang="en-US" b="1" dirty="0">
              <a:latin typeface="Arial"/>
              <a:cs typeface="Arial"/>
            </a:endParaRPr>
          </a:p>
          <a:p>
            <a:pPr marL="465138" lvl="1" indent="-233363">
              <a:spcAft>
                <a:spcPts val="1200"/>
              </a:spcAft>
              <a:buFont typeface="Wingdings" charset="2"/>
              <a:buChar char="§"/>
            </a:pPr>
            <a:r>
              <a:rPr lang="en-US" b="1" dirty="0">
                <a:latin typeface="Arial"/>
                <a:cs typeface="Arial"/>
              </a:rPr>
              <a:t>Motion sensing input device for Xbox</a:t>
            </a:r>
            <a:br>
              <a:rPr lang="en-US" b="1" dirty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>(and Windows in 2014)</a:t>
            </a:r>
          </a:p>
          <a:p>
            <a:pPr marL="465138" lvl="1" indent="-233363">
              <a:spcAft>
                <a:spcPts val="1200"/>
              </a:spcAft>
              <a:buFont typeface="Wingdings" charset="2"/>
              <a:buChar char="§"/>
            </a:pPr>
            <a:r>
              <a:rPr lang="en-US" b="1" dirty="0">
                <a:latin typeface="Arial"/>
                <a:cs typeface="Arial"/>
              </a:rPr>
              <a:t>8-bit RGB camera</a:t>
            </a:r>
          </a:p>
          <a:p>
            <a:pPr marL="465138" lvl="1" indent="-233363">
              <a:spcAft>
                <a:spcPts val="1200"/>
              </a:spcAft>
              <a:buFont typeface="Wingdings" charset="2"/>
              <a:buChar char="§"/>
            </a:pPr>
            <a:r>
              <a:rPr lang="en-US" b="1" dirty="0">
                <a:latin typeface="Arial"/>
                <a:cs typeface="Arial"/>
              </a:rPr>
              <a:t>11-bit infrared depth sensor</a:t>
            </a:r>
            <a:br>
              <a:rPr lang="en-US" b="1" dirty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>(infrared laser projector and CMOS sensor)</a:t>
            </a:r>
          </a:p>
          <a:p>
            <a:pPr marL="465138" lvl="1" indent="-233363">
              <a:spcAft>
                <a:spcPts val="1200"/>
              </a:spcAft>
              <a:buFont typeface="Wingdings" charset="2"/>
              <a:buChar char="§"/>
            </a:pPr>
            <a:r>
              <a:rPr lang="en-US" b="1" dirty="0">
                <a:latin typeface="Arial"/>
                <a:cs typeface="Arial"/>
              </a:rPr>
              <a:t>Multi-array microphone</a:t>
            </a:r>
          </a:p>
          <a:p>
            <a:pPr marL="465138" lvl="1" indent="-233363">
              <a:spcAft>
                <a:spcPts val="1200"/>
              </a:spcAft>
              <a:buFont typeface="Wingdings" charset="2"/>
              <a:buChar char="§"/>
            </a:pPr>
            <a:r>
              <a:rPr lang="en-US" b="1" dirty="0">
                <a:latin typeface="Arial"/>
                <a:cs typeface="Arial"/>
              </a:rPr>
              <a:t>Frame rate of 9 to 30 Hz</a:t>
            </a:r>
          </a:p>
          <a:p>
            <a:pPr marL="465138" lvl="1" indent="-233363">
              <a:spcAft>
                <a:spcPts val="1200"/>
              </a:spcAft>
              <a:buFont typeface="Wingdings" charset="2"/>
              <a:buChar char="§"/>
            </a:pPr>
            <a:r>
              <a:rPr lang="en-US" b="1" dirty="0">
                <a:latin typeface="Arial"/>
                <a:cs typeface="Arial"/>
              </a:rPr>
              <a:t>Resolution from 640x480 to 1280x1024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Gesture Recognition: Improved Sensors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95382" y="3168227"/>
            <a:ext cx="11616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b="1">
                <a:latin typeface="Arial"/>
                <a:cs typeface="Arial"/>
              </a:defRPr>
            </a:lvl1pPr>
          </a:lstStyle>
          <a:p>
            <a:pPr algn="ctr"/>
            <a:r>
              <a:rPr lang="en-US" dirty="0"/>
              <a:t>3D Depth Sensors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882425" y="1084269"/>
            <a:ext cx="0" cy="351954"/>
          </a:xfrm>
          <a:prstGeom prst="line">
            <a:avLst/>
          </a:prstGeom>
          <a:ln>
            <a:solidFill>
              <a:srgbClr val="333399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34780" y="731591"/>
            <a:ext cx="154884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RGB Camera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47465" y="3262381"/>
            <a:ext cx="154884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b="1">
                <a:latin typeface="Arial"/>
                <a:cs typeface="Arial"/>
              </a:defRPr>
            </a:lvl1pPr>
          </a:lstStyle>
          <a:p>
            <a:r>
              <a:rPr lang="en-US" dirty="0"/>
              <a:t>Motorized Tilt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06823" y="3864357"/>
            <a:ext cx="226131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b="1">
                <a:latin typeface="Arial"/>
                <a:cs typeface="Arial"/>
              </a:defRPr>
            </a:lvl1pPr>
          </a:lstStyle>
          <a:p>
            <a:r>
              <a:rPr lang="en-US" dirty="0"/>
              <a:t>Microphone Array</a:t>
            </a:r>
          </a:p>
        </p:txBody>
      </p:sp>
      <p:pic>
        <p:nvPicPr>
          <p:cNvPr id="24" name="Picture 23" descr="A9R6P1LC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823" y="1345439"/>
            <a:ext cx="3389488" cy="1580878"/>
          </a:xfrm>
          <a:prstGeom prst="rect">
            <a:avLst/>
          </a:prstGeom>
        </p:spPr>
      </p:pic>
      <p:sp>
        <p:nvSpPr>
          <p:cNvPr id="31" name="Freeform 30"/>
          <p:cNvSpPr/>
          <p:nvPr/>
        </p:nvSpPr>
        <p:spPr>
          <a:xfrm>
            <a:off x="6381246" y="2215006"/>
            <a:ext cx="758934" cy="882905"/>
          </a:xfrm>
          <a:custGeom>
            <a:avLst/>
            <a:gdLst>
              <a:gd name="connsiteX0" fmla="*/ 0 w 758934"/>
              <a:gd name="connsiteY0" fmla="*/ 0 h 882905"/>
              <a:gd name="connsiteX1" fmla="*/ 15488 w 758934"/>
              <a:gd name="connsiteY1" fmla="*/ 867415 h 882905"/>
              <a:gd name="connsiteX2" fmla="*/ 758934 w 758934"/>
              <a:gd name="connsiteY2" fmla="*/ 882905 h 882905"/>
              <a:gd name="connsiteX3" fmla="*/ 758934 w 758934"/>
              <a:gd name="connsiteY3" fmla="*/ 123917 h 88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934" h="882905">
                <a:moveTo>
                  <a:pt x="0" y="0"/>
                </a:moveTo>
                <a:lnTo>
                  <a:pt x="15488" y="867415"/>
                </a:lnTo>
                <a:lnTo>
                  <a:pt x="758934" y="882905"/>
                </a:lnTo>
                <a:lnTo>
                  <a:pt x="758934" y="123917"/>
                </a:lnTo>
              </a:path>
            </a:pathLst>
          </a:custGeom>
          <a:ln>
            <a:solidFill>
              <a:srgbClr val="333399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932080" y="2060111"/>
            <a:ext cx="0" cy="1662114"/>
          </a:xfrm>
          <a:prstGeom prst="line">
            <a:avLst/>
          </a:prstGeom>
          <a:ln>
            <a:solidFill>
              <a:srgbClr val="333399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630841" y="2844700"/>
            <a:ext cx="0" cy="408107"/>
          </a:xfrm>
          <a:prstGeom prst="line">
            <a:avLst/>
          </a:prstGeom>
          <a:ln>
            <a:solidFill>
              <a:srgbClr val="333399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619538" y="4472760"/>
            <a:ext cx="8095627" cy="2044470"/>
            <a:chOff x="619538" y="4472760"/>
            <a:chExt cx="8095627" cy="2044470"/>
          </a:xfrm>
        </p:grpSpPr>
        <p:pic>
          <p:nvPicPr>
            <p:cNvPr id="38" name="Picture 37" descr="Screen Shot 2013-05-25 at 7.58.49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538" y="4472760"/>
              <a:ext cx="2440973" cy="2044470"/>
            </a:xfrm>
            <a:prstGeom prst="rect">
              <a:avLst/>
            </a:prstGeom>
            <a:ln w="12700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B4CFFC">
                  <a:alpha val="99000"/>
                </a:srgbClr>
              </a:outerShdw>
            </a:effectLst>
          </p:spPr>
        </p:pic>
        <p:sp>
          <p:nvSpPr>
            <p:cNvPr id="39" name="TextBox 38"/>
            <p:cNvSpPr txBox="1"/>
            <p:nvPr/>
          </p:nvSpPr>
          <p:spPr>
            <a:xfrm>
              <a:off x="3520719" y="4676639"/>
              <a:ext cx="5194446" cy="15388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30188" indent="-230188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Depth images are useful for separating the image from the background</a:t>
              </a:r>
            </a:p>
            <a:p>
              <a:pPr marL="230188" indent="-230188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Wireframe modeling and other on-board signal processing provides high quality image tracking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496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162" y="685121"/>
            <a:ext cx="4115142" cy="57554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Primary mode of communication for over </a:t>
            </a:r>
            <a:r>
              <a:rPr lang="en-US" b="1" i="1" dirty="0">
                <a:latin typeface="Arial"/>
                <a:cs typeface="Arial"/>
              </a:rPr>
              <a:t>500,000</a:t>
            </a:r>
            <a:r>
              <a:rPr lang="en-US" b="1" dirty="0">
                <a:latin typeface="Arial"/>
                <a:cs typeface="Arial"/>
              </a:rPr>
              <a:t> people in North America alone.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Approximately </a:t>
            </a:r>
            <a:r>
              <a:rPr lang="en-US" b="1" i="1" dirty="0">
                <a:latin typeface="Arial"/>
                <a:cs typeface="Arial"/>
              </a:rPr>
              <a:t>6,000</a:t>
            </a:r>
            <a:r>
              <a:rPr lang="en-US" b="1" dirty="0">
                <a:latin typeface="Arial"/>
                <a:cs typeface="Arial"/>
              </a:rPr>
              <a:t> words with unique signs.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Additional words are spelled using fingerspelling of alphabet signs. 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In a typical communication, </a:t>
            </a:r>
            <a:r>
              <a:rPr lang="en-US" b="1" i="1" dirty="0">
                <a:latin typeface="Arial"/>
                <a:cs typeface="Arial"/>
              </a:rPr>
              <a:t>10%</a:t>
            </a:r>
            <a:r>
              <a:rPr lang="en-US" b="1" dirty="0">
                <a:latin typeface="Arial"/>
                <a:cs typeface="Arial"/>
              </a:rPr>
              <a:t> to </a:t>
            </a:r>
            <a:r>
              <a:rPr lang="en-US" b="1" i="1" dirty="0">
                <a:latin typeface="Arial"/>
                <a:cs typeface="Arial"/>
              </a:rPr>
              <a:t>15%</a:t>
            </a:r>
            <a:r>
              <a:rPr lang="en-US" b="1" dirty="0">
                <a:latin typeface="Arial"/>
                <a:cs typeface="Arial"/>
              </a:rPr>
              <a:t> of the words are signed by fingerspelling of alphabet signs. 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Similar to written English, the one-handed Latin alphabet in ASL consists of </a:t>
            </a:r>
            <a:r>
              <a:rPr lang="en-US" b="1" i="1" dirty="0">
                <a:latin typeface="Arial"/>
                <a:cs typeface="Arial"/>
              </a:rPr>
              <a:t>26</a:t>
            </a:r>
            <a:r>
              <a:rPr lang="en-US" b="1" dirty="0">
                <a:latin typeface="Arial"/>
                <a:cs typeface="Arial"/>
              </a:rPr>
              <a:t> hand gestures.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The objective of our work is to classify </a:t>
            </a:r>
            <a:r>
              <a:rPr lang="en-US" b="1" i="1" dirty="0">
                <a:latin typeface="Arial"/>
                <a:cs typeface="Arial"/>
              </a:rPr>
              <a:t>24</a:t>
            </a:r>
            <a:r>
              <a:rPr lang="en-US" b="1" dirty="0">
                <a:latin typeface="Arial"/>
                <a:cs typeface="Arial"/>
              </a:rPr>
              <a:t> ASL alphabet signs from a </a:t>
            </a:r>
            <a:r>
              <a:rPr lang="en-US" b="1" dirty="0">
                <a:solidFill>
                  <a:srgbClr val="333399"/>
                </a:solidFill>
                <a:latin typeface="Arial"/>
                <a:cs typeface="Arial"/>
              </a:rPr>
              <a:t>static 2D image </a:t>
            </a:r>
            <a:r>
              <a:rPr lang="en-US" b="1" dirty="0">
                <a:latin typeface="Arial"/>
                <a:cs typeface="Arial"/>
              </a:rPr>
              <a:t>(we exclude </a:t>
            </a:r>
            <a:r>
              <a:rPr lang="en-US" b="1" i="1" dirty="0">
                <a:latin typeface="Arial"/>
                <a:cs typeface="Arial"/>
              </a:rPr>
              <a:t>“J”</a:t>
            </a:r>
            <a:r>
              <a:rPr lang="en-US" b="1" dirty="0">
                <a:latin typeface="Arial"/>
                <a:cs typeface="Arial"/>
              </a:rPr>
              <a:t> and </a:t>
            </a:r>
            <a:r>
              <a:rPr lang="en-US" b="1" i="1" dirty="0">
                <a:latin typeface="Arial"/>
                <a:cs typeface="Arial"/>
              </a:rPr>
              <a:t>“Z”</a:t>
            </a:r>
            <a:r>
              <a:rPr lang="en-US" b="1" dirty="0">
                <a:latin typeface="Arial"/>
                <a:cs typeface="Arial"/>
              </a:rPr>
              <a:t> because they are dynamic hand gestures).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Gesture Recognition: American Sign Language (ASL)</a:t>
            </a:r>
          </a:p>
        </p:txBody>
      </p:sp>
      <p:pic>
        <p:nvPicPr>
          <p:cNvPr id="5" name="Picture 4" descr="AS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58" y="1192696"/>
            <a:ext cx="4331804" cy="4770782"/>
          </a:xfrm>
          <a:prstGeom prst="rect">
            <a:avLst/>
          </a:prstGeom>
          <a:ln w="12700">
            <a:noFill/>
          </a:ln>
          <a:effectLst>
            <a:outerShdw blurRad="292100" dist="139700" dir="2700000" algn="tl" rotWithShape="0">
              <a:srgbClr val="B4CFFC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496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14" b="53675"/>
          <a:stretch/>
        </p:blipFill>
        <p:spPr>
          <a:xfrm>
            <a:off x="4104442" y="731590"/>
            <a:ext cx="4710989" cy="5453667"/>
          </a:xfrm>
          <a:prstGeom prst="rect">
            <a:avLst/>
          </a:prstGeom>
          <a:ln w="12700">
            <a:solidFill>
              <a:schemeClr val="accent2"/>
            </a:solidFill>
          </a:ln>
          <a:effectLst>
            <a:outerShdw blurRad="292100" dist="139700" dir="2700000" algn="tl" rotWithShape="0">
              <a:srgbClr val="B4CFFC">
                <a:alpha val="99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5161" y="916257"/>
            <a:ext cx="3743420" cy="55092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Similar shapes</a:t>
            </a:r>
            <a:br>
              <a:rPr lang="en-US" b="1" dirty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>(e.g., “</a:t>
            </a:r>
            <a:r>
              <a:rPr lang="en-US" b="1" i="1" dirty="0">
                <a:latin typeface="Arial"/>
                <a:cs typeface="Arial"/>
              </a:rPr>
              <a:t>r</a:t>
            </a:r>
            <a:r>
              <a:rPr lang="en-US" b="1" dirty="0">
                <a:latin typeface="Arial"/>
                <a:cs typeface="Arial"/>
              </a:rPr>
              <a:t>” vs. “</a:t>
            </a:r>
            <a:r>
              <a:rPr lang="en-US" b="1" i="1" dirty="0">
                <a:latin typeface="Arial"/>
                <a:cs typeface="Arial"/>
              </a:rPr>
              <a:t>u</a:t>
            </a:r>
            <a:r>
              <a:rPr lang="en-US" b="1" dirty="0">
                <a:latin typeface="Arial"/>
                <a:cs typeface="Arial"/>
              </a:rPr>
              <a:t>”)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Separation of  hand from background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Hand and background are similar in color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Hand and arm are similar in color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Background occurs within a hand shape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Left-handed vs. right-handed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Rotation, magnification, perspective, lighting, complex backgrounds, skin color, …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Signer independent (SI) vs.</a:t>
            </a:r>
            <a:br>
              <a:rPr lang="en-US" b="1" dirty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>signer dependent (SD)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Gesture Recognition: ASL still a challenging problem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606327" y="1676452"/>
            <a:ext cx="3972104" cy="873721"/>
            <a:chOff x="3650717" y="1727085"/>
            <a:chExt cx="3972104" cy="873721"/>
          </a:xfrm>
        </p:grpSpPr>
        <p:sp>
          <p:nvSpPr>
            <p:cNvPr id="9" name="Rectangle 8"/>
            <p:cNvSpPr/>
            <p:nvPr/>
          </p:nvSpPr>
          <p:spPr>
            <a:xfrm>
              <a:off x="7093717" y="1727085"/>
              <a:ext cx="529104" cy="387239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3650717" y="1920706"/>
              <a:ext cx="3443000" cy="680100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606327" y="1533465"/>
            <a:ext cx="1535856" cy="1661811"/>
            <a:chOff x="3606327" y="1533465"/>
            <a:chExt cx="1535856" cy="1661811"/>
          </a:xfrm>
        </p:grpSpPr>
        <p:sp>
          <p:nvSpPr>
            <p:cNvPr id="10" name="Rectangle 9"/>
            <p:cNvSpPr/>
            <p:nvPr/>
          </p:nvSpPr>
          <p:spPr>
            <a:xfrm>
              <a:off x="4613079" y="1533465"/>
              <a:ext cx="529104" cy="387239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3606327" y="1727085"/>
              <a:ext cx="1006752" cy="1468191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606327" y="4082293"/>
            <a:ext cx="4433447" cy="1055247"/>
            <a:chOff x="3606327" y="4082293"/>
            <a:chExt cx="4433447" cy="1055247"/>
          </a:xfrm>
        </p:grpSpPr>
        <p:sp>
          <p:nvSpPr>
            <p:cNvPr id="18" name="Rectangle 17"/>
            <p:cNvSpPr/>
            <p:nvPr/>
          </p:nvSpPr>
          <p:spPr>
            <a:xfrm>
              <a:off x="7510670" y="4750301"/>
              <a:ext cx="529104" cy="387239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endCxn id="18" idx="1"/>
            </p:cNvCxnSpPr>
            <p:nvPr/>
          </p:nvCxnSpPr>
          <p:spPr>
            <a:xfrm>
              <a:off x="3606327" y="4082293"/>
              <a:ext cx="3904343" cy="861628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338284" y="862891"/>
            <a:ext cx="1316794" cy="650414"/>
            <a:chOff x="2338284" y="862891"/>
            <a:chExt cx="1316794" cy="650414"/>
          </a:xfrm>
        </p:grpSpPr>
        <p:pic>
          <p:nvPicPr>
            <p:cNvPr id="7" name="Picture 6" descr="Screen Shot 2013-05-30 at 8.29.14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284" y="862891"/>
              <a:ext cx="578146" cy="650414"/>
            </a:xfrm>
            <a:prstGeom prst="rect">
              <a:avLst/>
            </a:prstGeom>
          </p:spPr>
        </p:pic>
        <p:pic>
          <p:nvPicPr>
            <p:cNvPr id="8" name="Picture 7" descr="Screen Shot 2013-05-30 at 8.29.27 A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6352" y="868832"/>
              <a:ext cx="748726" cy="644473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3516836" y="1920704"/>
            <a:ext cx="1585030" cy="3557581"/>
            <a:chOff x="3606327" y="-1586477"/>
            <a:chExt cx="1585030" cy="3557581"/>
          </a:xfrm>
        </p:grpSpPr>
        <p:sp>
          <p:nvSpPr>
            <p:cNvPr id="22" name="Rectangle 21"/>
            <p:cNvSpPr/>
            <p:nvPr/>
          </p:nvSpPr>
          <p:spPr>
            <a:xfrm>
              <a:off x="4572762" y="1411731"/>
              <a:ext cx="618595" cy="559373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endCxn id="22" idx="1"/>
            </p:cNvCxnSpPr>
            <p:nvPr/>
          </p:nvCxnSpPr>
          <p:spPr>
            <a:xfrm>
              <a:off x="3606327" y="-1586477"/>
              <a:ext cx="966435" cy="3277895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315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Architecture: Two-Level Hidden Markov Model</a:t>
            </a:r>
          </a:p>
        </p:txBody>
      </p:sp>
      <p:pic>
        <p:nvPicPr>
          <p:cNvPr id="16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82" y="697030"/>
            <a:ext cx="6150094" cy="5559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544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Architecture: Histogram of Oriented Gradient (HOG) </a:t>
            </a:r>
          </a:p>
        </p:txBody>
      </p:sp>
      <p:pic>
        <p:nvPicPr>
          <p:cNvPr id="4" name="图片 18" descr="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63" y="820992"/>
            <a:ext cx="4261700" cy="25758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5862" y="4083600"/>
            <a:ext cx="8750980" cy="25545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latin typeface="Arial"/>
                <a:cs typeface="Arial"/>
              </a:rPr>
              <a:t>Benefits: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Illumination invariance due to the normalization of the gradient of the intensity values within a window.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Emphasizes edges by the use of an intensity gradient calculation.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Less sensitive to background details because the features use a distribution rather than a spatially-organized signal.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5780" y="645474"/>
            <a:ext cx="4361062" cy="29238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1775" lvl="0" indent="-231775">
              <a:spcAft>
                <a:spcPts val="10200"/>
              </a:spcAft>
              <a:buFont typeface="Arial" pitchFamily="34" charset="0"/>
              <a:buChar char="•"/>
            </a:pPr>
            <a:r>
              <a:rPr lang="en-US" b="1" dirty="0">
                <a:latin typeface="Arial"/>
                <a:cs typeface="Arial"/>
              </a:rPr>
              <a:t>Gradient intensity and orientation:</a:t>
            </a:r>
          </a:p>
          <a:p>
            <a:pPr marL="231775" indent="-231775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>
                <a:latin typeface="Arial"/>
                <a:cs typeface="Arial"/>
              </a:rPr>
              <a:t>In every window, separate </a:t>
            </a:r>
            <a:r>
              <a:rPr lang="en-US" b="1" i="1" dirty="0">
                <a:latin typeface="Arial"/>
                <a:cs typeface="Arial"/>
              </a:rPr>
              <a:t>A(x, y) </a:t>
            </a:r>
            <a:r>
              <a:rPr lang="en-US" b="1" dirty="0">
                <a:latin typeface="Arial"/>
                <a:cs typeface="Arial"/>
              </a:rPr>
              <a:t>(from </a:t>
            </a:r>
            <a:r>
              <a:rPr lang="en-US" b="1" i="1" dirty="0">
                <a:latin typeface="Arial"/>
                <a:cs typeface="Arial"/>
              </a:rPr>
              <a:t>0</a:t>
            </a:r>
            <a:r>
              <a:rPr lang="en-US" b="1" dirty="0">
                <a:latin typeface="Arial"/>
                <a:cs typeface="Arial"/>
              </a:rPr>
              <a:t> to </a:t>
            </a:r>
            <a:r>
              <a:rPr lang="en-US" b="1" i="1" dirty="0">
                <a:latin typeface="Arial"/>
                <a:cs typeface="Arial"/>
              </a:rPr>
              <a:t>2π</a:t>
            </a:r>
            <a:r>
              <a:rPr lang="en-US" b="1" dirty="0">
                <a:latin typeface="Arial"/>
                <a:cs typeface="Arial"/>
              </a:rPr>
              <a:t>) into 9 regions; sum all </a:t>
            </a:r>
            <a:r>
              <a:rPr lang="en-US" b="1" i="1" dirty="0">
                <a:latin typeface="Arial"/>
                <a:cs typeface="Arial"/>
              </a:rPr>
              <a:t>G(x, y) </a:t>
            </a:r>
            <a:r>
              <a:rPr lang="en-US" b="1" dirty="0">
                <a:latin typeface="Arial"/>
                <a:cs typeface="Arial"/>
              </a:rPr>
              <a:t>within the same region.</a:t>
            </a:r>
          </a:p>
          <a:p>
            <a:pPr marL="231775" lvl="0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>
                <a:latin typeface="Arial"/>
                <a:cs typeface="Arial"/>
              </a:rPr>
              <a:t>Normalize features inside each block: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370532"/>
              </p:ext>
            </p:extLst>
          </p:nvPr>
        </p:nvGraphicFramePr>
        <p:xfrm>
          <a:off x="5522271" y="1905899"/>
          <a:ext cx="2379772" cy="291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Equation" r:id="rId4" imgW="1765080" imgH="215640" progId="Equation.DSMT4">
                  <p:embed/>
                </p:oleObj>
              </mc:Choice>
              <mc:Fallback>
                <p:oleObj name="Equation" r:id="rId4" imgW="17650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22271" y="1905899"/>
                        <a:ext cx="2379772" cy="291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915706"/>
              </p:ext>
            </p:extLst>
          </p:nvPr>
        </p:nvGraphicFramePr>
        <p:xfrm>
          <a:off x="5552508" y="1550415"/>
          <a:ext cx="2135932" cy="35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Equation" r:id="rId6" imgW="1739880" imgH="291960" progId="Equation.DSMT4">
                  <p:embed/>
                </p:oleObj>
              </mc:Choice>
              <mc:Fallback>
                <p:oleObj name="Equation" r:id="rId6" imgW="17398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52508" y="1550415"/>
                        <a:ext cx="2135932" cy="358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948979"/>
              </p:ext>
            </p:extLst>
          </p:nvPr>
        </p:nvGraphicFramePr>
        <p:xfrm>
          <a:off x="5476541" y="1045278"/>
          <a:ext cx="2131267" cy="24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Equation" r:id="rId8" imgW="1688760" imgH="190440" progId="Equation.DSMT4">
                  <p:embed/>
                </p:oleObj>
              </mc:Choice>
              <mc:Fallback>
                <p:oleObj name="Equation" r:id="rId8" imgW="16887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76541" y="1045278"/>
                        <a:ext cx="2131267" cy="240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603634"/>
              </p:ext>
            </p:extLst>
          </p:nvPr>
        </p:nvGraphicFramePr>
        <p:xfrm>
          <a:off x="5471877" y="1282542"/>
          <a:ext cx="2135931" cy="270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Equation" r:id="rId10" imgW="1701720" imgH="215640" progId="Equation.DSMT4">
                  <p:embed/>
                </p:oleObj>
              </mc:Choice>
              <mc:Fallback>
                <p:oleObj name="Equation" r:id="rId10" imgW="17017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71877" y="1282542"/>
                        <a:ext cx="2135931" cy="270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533186"/>
              </p:ext>
            </p:extLst>
          </p:nvPr>
        </p:nvGraphicFramePr>
        <p:xfrm>
          <a:off x="5684838" y="3557588"/>
          <a:ext cx="139065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Equation" r:id="rId12" imgW="977900" imgH="457200" progId="Equation.DSMT4">
                  <p:embed/>
                </p:oleObj>
              </mc:Choice>
              <mc:Fallback>
                <p:oleObj name="Equation" r:id="rId12" imgW="9779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84838" y="3557588"/>
                        <a:ext cx="1390650" cy="64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431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44" y="3990042"/>
            <a:ext cx="2203424" cy="23917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48" y="4008635"/>
            <a:ext cx="2202764" cy="2391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7" y="3984041"/>
            <a:ext cx="2213150" cy="2395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Architecture: Two-Levels of Hidden Markov Models</a:t>
            </a:r>
          </a:p>
        </p:txBody>
      </p:sp>
      <p:pic>
        <p:nvPicPr>
          <p:cNvPr id="7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6" y="789968"/>
            <a:ext cx="7340716" cy="3048470"/>
          </a:xfrm>
          <a:prstGeom prst="rect">
            <a:avLst/>
          </a:prstGeom>
          <a:noFill/>
          <a:ln w="9525" cmpd="sng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12" name="Arc 11"/>
          <p:cNvSpPr/>
          <p:nvPr/>
        </p:nvSpPr>
        <p:spPr>
          <a:xfrm flipH="1">
            <a:off x="1299177" y="3020463"/>
            <a:ext cx="983560" cy="1208185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flipH="1">
            <a:off x="3227348" y="3020462"/>
            <a:ext cx="1134372" cy="2673202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flipH="1">
            <a:off x="5729828" y="3060669"/>
            <a:ext cx="1134372" cy="1925860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9382"/>
      </p:ext>
    </p:extLst>
  </p:cSld>
  <p:clrMapOvr>
    <a:masterClrMapping/>
  </p:clrMapOvr>
</p:sld>
</file>

<file path=ppt/theme/theme1.xml><?xml version="1.0" encoding="utf-8"?>
<a:theme xmlns:a="http://schemas.openxmlformats.org/drawingml/2006/main" name="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3077</TotalTime>
  <Words>1410</Words>
  <Application>Microsoft Macintosh PowerPoint</Application>
  <PresentationFormat>On-screen Show (4:3)</PresentationFormat>
  <Paragraphs>176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Wingdings</vt:lpstr>
      <vt:lpstr>ISIP Content Slide</vt:lpstr>
      <vt:lpstr>ISIP Title Slide</vt:lpstr>
      <vt:lpstr>1_ISIP Content Slide</vt:lpstr>
      <vt:lpstr>Equation</vt:lpstr>
      <vt:lpstr>PowerPoint Presentation</vt:lpstr>
      <vt:lpstr>Abstract</vt:lpstr>
      <vt:lpstr>Gesture Recognition… In The Movies…</vt:lpstr>
      <vt:lpstr>Gesture Recognition: Improved Sensors</vt:lpstr>
      <vt:lpstr>Gesture Recognition: American Sign Language (ASL)</vt:lpstr>
      <vt:lpstr>Gesture Recognition: ASL still a challenging problem</vt:lpstr>
      <vt:lpstr>Architecture: Two-Level Hidden Markov Model</vt:lpstr>
      <vt:lpstr>Architecture: Histogram of Oriented Gradient (HOG) </vt:lpstr>
      <vt:lpstr>Architecture: Two-Levels of Hidden Markov Models</vt:lpstr>
      <vt:lpstr>Experiments: ASL Fingerspelling Corpus</vt:lpstr>
      <vt:lpstr>Experiments: Parameter Tuning</vt:lpstr>
      <vt:lpstr>Experiments: SD vs. SI Recognition</vt:lpstr>
      <vt:lpstr>Experiments: Error Analysis</vt:lpstr>
      <vt:lpstr>Analysis: ASL Fingerspelling Corpus</vt:lpstr>
      <vt:lpstr>PowerPoint Presentation</vt:lpstr>
      <vt:lpstr>PowerPoint Presentation</vt:lpstr>
    </vt:vector>
  </TitlesOfParts>
  <Company>Temple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139</cp:revision>
  <dcterms:created xsi:type="dcterms:W3CDTF">2012-05-05T20:20:58Z</dcterms:created>
  <dcterms:modified xsi:type="dcterms:W3CDTF">2020-04-24T12:15:50Z</dcterms:modified>
</cp:coreProperties>
</file>