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6737" r:id="rId5"/>
    <p:sldMasterId id="2147486739" r:id="rId6"/>
    <p:sldMasterId id="2147486744" r:id="rId7"/>
    <p:sldMasterId id="2147486747" r:id="rId8"/>
    <p:sldMasterId id="2147486750" r:id="rId9"/>
    <p:sldMasterId id="2147486753" r:id="rId10"/>
    <p:sldMasterId id="2147486756" r:id="rId11"/>
    <p:sldMasterId id="2147486759" r:id="rId12"/>
    <p:sldMasterId id="2147486762" r:id="rId13"/>
    <p:sldMasterId id="2147486765" r:id="rId14"/>
    <p:sldMasterId id="2147486768" r:id="rId15"/>
  </p:sldMasterIdLst>
  <p:notesMasterIdLst>
    <p:notesMasterId r:id="rId48"/>
  </p:notesMasterIdLst>
  <p:handoutMasterIdLst>
    <p:handoutMasterId r:id="rId49"/>
  </p:handoutMasterIdLst>
  <p:sldIdLst>
    <p:sldId id="1483" r:id="rId16"/>
    <p:sldId id="1610" r:id="rId17"/>
    <p:sldId id="1538" r:id="rId18"/>
    <p:sldId id="1537" r:id="rId19"/>
    <p:sldId id="1568" r:id="rId20"/>
    <p:sldId id="1574" r:id="rId21"/>
    <p:sldId id="1575" r:id="rId22"/>
    <p:sldId id="1577" r:id="rId23"/>
    <p:sldId id="1578" r:id="rId24"/>
    <p:sldId id="1579" r:id="rId25"/>
    <p:sldId id="1611" r:id="rId26"/>
    <p:sldId id="1581" r:id="rId27"/>
    <p:sldId id="1617" r:id="rId28"/>
    <p:sldId id="1620" r:id="rId29"/>
    <p:sldId id="1618" r:id="rId30"/>
    <p:sldId id="1584" r:id="rId31"/>
    <p:sldId id="1585" r:id="rId32"/>
    <p:sldId id="403" r:id="rId33"/>
    <p:sldId id="1589" r:id="rId34"/>
    <p:sldId id="1601" r:id="rId35"/>
    <p:sldId id="1602" r:id="rId36"/>
    <p:sldId id="1615" r:id="rId37"/>
    <p:sldId id="1603" r:id="rId38"/>
    <p:sldId id="1604" r:id="rId39"/>
    <p:sldId id="1607" r:id="rId40"/>
    <p:sldId id="1606" r:id="rId41"/>
    <p:sldId id="1569" r:id="rId42"/>
    <p:sldId id="1571" r:id="rId43"/>
    <p:sldId id="1608" r:id="rId44"/>
    <p:sldId id="1567" r:id="rId45"/>
    <p:sldId id="1616" r:id="rId46"/>
    <p:sldId id="1609" r:id="rId47"/>
  </p:sldIdLst>
  <p:sldSz cx="9144000" cy="6858000" type="screen4x3"/>
  <p:notesSz cx="7010400" cy="9296400"/>
  <p:defaultTex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2" pos="5616" userDrawn="1">
          <p15:clr>
            <a:srgbClr val="A4A3A4"/>
          </p15:clr>
        </p15:guide>
        <p15:guide id="3" pos="144" userDrawn="1">
          <p15:clr>
            <a:srgbClr val="A4A3A4"/>
          </p15:clr>
        </p15:guide>
        <p15:guide id="4" orient="horz" pos="1741" userDrawn="1">
          <p15:clr>
            <a:srgbClr val="A4A3A4"/>
          </p15:clr>
        </p15:guide>
        <p15:guide id="5" pos="2880"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yle" initials="W" lastIdx="1" clrIdx="0"/>
  <p:cmAuthor id="1" name="Joseph Picone" initials="JP" lastIdx="13"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00"/>
    <a:srgbClr val="C02125"/>
    <a:srgbClr val="C32125"/>
    <a:srgbClr val="C0504D"/>
    <a:srgbClr val="FF0000"/>
    <a:srgbClr val="E10000"/>
    <a:srgbClr val="FFB1B2"/>
    <a:srgbClr val="FFB4B4"/>
    <a:srgbClr val="976476"/>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7" autoAdjust="0"/>
    <p:restoredTop sz="75696" autoAdjust="0"/>
  </p:normalViewPr>
  <p:slideViewPr>
    <p:cSldViewPr snapToGrid="0">
      <p:cViewPr varScale="1">
        <p:scale>
          <a:sx n="124" d="100"/>
          <a:sy n="124" d="100"/>
        </p:scale>
        <p:origin x="2280" y="176"/>
      </p:cViewPr>
      <p:guideLst>
        <p:guide pos="5616"/>
        <p:guide pos="144"/>
        <p:guide orient="horz" pos="1741"/>
        <p:guide pos="2880"/>
        <p:guide pos="1512"/>
      </p:guideLst>
    </p:cSldViewPr>
  </p:slideViewPr>
  <p:outlineViewPr>
    <p:cViewPr>
      <p:scale>
        <a:sx n="33" d="100"/>
        <a:sy n="33" d="100"/>
      </p:scale>
      <p:origin x="-8" y="0"/>
    </p:cViewPr>
  </p:outlineViewPr>
  <p:notesTextViewPr>
    <p:cViewPr>
      <p:scale>
        <a:sx n="3" d="2"/>
        <a:sy n="3" d="2"/>
      </p:scale>
      <p:origin x="0" y="0"/>
    </p:cViewPr>
  </p:notesTextViewPr>
  <p:sorterViewPr>
    <p:cViewPr>
      <p:scale>
        <a:sx n="125" d="100"/>
        <a:sy n="125" d="100"/>
      </p:scale>
      <p:origin x="0" y="-8080"/>
    </p:cViewPr>
  </p:sorterViewPr>
  <p:notesViewPr>
    <p:cSldViewPr snapToGrid="0">
      <p:cViewPr varScale="1">
        <p:scale>
          <a:sx n="80" d="100"/>
          <a:sy n="80" d="100"/>
        </p:scale>
        <p:origin x="-2808" y="-10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jpg"/><Relationship Id="rId4" Type="http://schemas.openxmlformats.org/officeDocument/2006/relationships/image" Target="../media/image14.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jpg"/><Relationship Id="rId4" Type="http://schemas.openxmlformats.org/officeDocument/2006/relationships/image" Target="../media/image14.GIF"/></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F18E9-12A7-49DB-B94D-9335B78AE7EB}" type="doc">
      <dgm:prSet loTypeId="urn:microsoft.com/office/officeart/2005/8/layout/hProcess10" loCatId="process" qsTypeId="urn:microsoft.com/office/officeart/2005/8/quickstyle/simple1" qsCatId="simple" csTypeId="urn:microsoft.com/office/officeart/2005/8/colors/accent2_2" csCatId="accent2" phldr="1"/>
      <dgm:spPr/>
      <dgm:t>
        <a:bodyPr/>
        <a:lstStyle/>
        <a:p>
          <a:endParaRPr lang="en-US"/>
        </a:p>
      </dgm:t>
    </dgm:pt>
    <dgm:pt modelId="{C2B71E97-37D2-4744-8658-313AD4A19545}">
      <dgm:prSet phldrT="[Text]"/>
      <dgm:spPr/>
      <dgm:t>
        <a:bodyPr/>
        <a:lstStyle/>
        <a:p>
          <a:pPr algn="ctr"/>
          <a:r>
            <a:rPr lang="en-US" dirty="0"/>
            <a:t>Patient Preparation</a:t>
          </a:r>
        </a:p>
      </dgm:t>
    </dgm:pt>
    <dgm:pt modelId="{9791DE47-A6CE-4C01-A2B7-4EB107CFADB9}" type="parTrans" cxnId="{19F5E6D0-A62F-4FE9-A91C-1D7C5AFA526B}">
      <dgm:prSet/>
      <dgm:spPr/>
      <dgm:t>
        <a:bodyPr/>
        <a:lstStyle/>
        <a:p>
          <a:endParaRPr lang="en-US"/>
        </a:p>
      </dgm:t>
    </dgm:pt>
    <dgm:pt modelId="{4D210F42-8226-437F-A83E-4322D2925424}" type="sibTrans" cxnId="{19F5E6D0-A62F-4FE9-A91C-1D7C5AFA526B}">
      <dgm:prSet/>
      <dgm:spPr/>
      <dgm:t>
        <a:bodyPr/>
        <a:lstStyle/>
        <a:p>
          <a:endParaRPr lang="en-US"/>
        </a:p>
      </dgm:t>
    </dgm:pt>
    <dgm:pt modelId="{E99C8E3E-6F09-4400-A227-075D5670D304}">
      <dgm:prSet phldrT="[Text]"/>
      <dgm:spPr/>
      <dgm:t>
        <a:bodyPr/>
        <a:lstStyle/>
        <a:p>
          <a:pPr algn="ctr"/>
          <a:r>
            <a:rPr lang="en-US" dirty="0"/>
            <a:t>EEG Recording</a:t>
          </a:r>
        </a:p>
      </dgm:t>
    </dgm:pt>
    <dgm:pt modelId="{FA24B3B7-124F-4030-8FEE-867AB92B107C}" type="parTrans" cxnId="{27A22AEC-9DDC-409D-B29E-BCB99E4EA446}">
      <dgm:prSet/>
      <dgm:spPr/>
      <dgm:t>
        <a:bodyPr/>
        <a:lstStyle/>
        <a:p>
          <a:endParaRPr lang="en-US"/>
        </a:p>
      </dgm:t>
    </dgm:pt>
    <dgm:pt modelId="{098529FA-B134-4A67-B066-21402FB3507D}" type="sibTrans" cxnId="{27A22AEC-9DDC-409D-B29E-BCB99E4EA446}">
      <dgm:prSet/>
      <dgm:spPr/>
      <dgm:t>
        <a:bodyPr/>
        <a:lstStyle/>
        <a:p>
          <a:endParaRPr lang="en-US"/>
        </a:p>
      </dgm:t>
    </dgm:pt>
    <dgm:pt modelId="{A5821725-2CC1-47A0-A75B-1260FC02D9CC}">
      <dgm:prSet phldrT="[Text]"/>
      <dgm:spPr/>
      <dgm:t>
        <a:bodyPr/>
        <a:lstStyle/>
        <a:p>
          <a:pPr algn="l"/>
          <a:r>
            <a:rPr lang="en-US" dirty="0"/>
            <a:t>EEG ranging from 22 minutes to several days is recorded</a:t>
          </a:r>
        </a:p>
      </dgm:t>
    </dgm:pt>
    <dgm:pt modelId="{649DAD2D-9A5F-4F67-8A2D-E9C0884C37E6}" type="parTrans" cxnId="{50B8E9CC-9222-4017-AEC1-1C937DD34CAD}">
      <dgm:prSet/>
      <dgm:spPr/>
      <dgm:t>
        <a:bodyPr/>
        <a:lstStyle/>
        <a:p>
          <a:endParaRPr lang="en-US"/>
        </a:p>
      </dgm:t>
    </dgm:pt>
    <dgm:pt modelId="{376F541F-3717-4D5D-9EB9-55714AF2FF92}" type="sibTrans" cxnId="{50B8E9CC-9222-4017-AEC1-1C937DD34CAD}">
      <dgm:prSet/>
      <dgm:spPr/>
      <dgm:t>
        <a:bodyPr/>
        <a:lstStyle/>
        <a:p>
          <a:endParaRPr lang="en-US"/>
        </a:p>
      </dgm:t>
    </dgm:pt>
    <dgm:pt modelId="{CFD3AA75-8D31-43CD-A2DE-E8FE35B6B67E}">
      <dgm:prSet phldrT="[Text]"/>
      <dgm:spPr/>
      <dgm:t>
        <a:bodyPr/>
        <a:lstStyle/>
        <a:p>
          <a:pPr algn="ctr"/>
          <a:r>
            <a:rPr lang="en-US" dirty="0"/>
            <a:t>EEG is Interpreted</a:t>
          </a:r>
        </a:p>
      </dgm:t>
    </dgm:pt>
    <dgm:pt modelId="{F3357A22-2BB3-4B7C-872D-7F5F2D90063D}" type="parTrans" cxnId="{15E538BC-2D59-47EA-AD70-3D1862B54E7C}">
      <dgm:prSet/>
      <dgm:spPr/>
      <dgm:t>
        <a:bodyPr/>
        <a:lstStyle/>
        <a:p>
          <a:endParaRPr lang="en-US"/>
        </a:p>
      </dgm:t>
    </dgm:pt>
    <dgm:pt modelId="{AA7C345A-F9B8-47DE-9B05-35989F41A912}" type="sibTrans" cxnId="{15E538BC-2D59-47EA-AD70-3D1862B54E7C}">
      <dgm:prSet/>
      <dgm:spPr/>
      <dgm:t>
        <a:bodyPr/>
        <a:lstStyle/>
        <a:p>
          <a:endParaRPr lang="en-US"/>
        </a:p>
      </dgm:t>
    </dgm:pt>
    <dgm:pt modelId="{F12845C6-08C3-4538-A31F-30D655081E04}">
      <dgm:prSet phldrT="[Text]"/>
      <dgm:spPr/>
      <dgm:t>
        <a:bodyPr/>
        <a:lstStyle/>
        <a:p>
          <a:pPr algn="l"/>
          <a:r>
            <a:rPr lang="en-US" dirty="0"/>
            <a:t>Certified physicians </a:t>
          </a:r>
          <a:r>
            <a:rPr lang="en-US"/>
            <a:t>interpret EEG</a:t>
          </a:r>
          <a:endParaRPr lang="en-US" dirty="0"/>
        </a:p>
      </dgm:t>
    </dgm:pt>
    <dgm:pt modelId="{3DFE81E5-1638-4538-86E6-16706E6626A8}" type="parTrans" cxnId="{5FEEA4B9-C366-49CF-9C51-CFDCDD21A58D}">
      <dgm:prSet/>
      <dgm:spPr/>
      <dgm:t>
        <a:bodyPr/>
        <a:lstStyle/>
        <a:p>
          <a:endParaRPr lang="en-US"/>
        </a:p>
      </dgm:t>
    </dgm:pt>
    <dgm:pt modelId="{0048AD78-1D5B-4E86-B9FA-1B2BFCF1819A}" type="sibTrans" cxnId="{5FEEA4B9-C366-49CF-9C51-CFDCDD21A58D}">
      <dgm:prSet/>
      <dgm:spPr/>
      <dgm:t>
        <a:bodyPr/>
        <a:lstStyle/>
        <a:p>
          <a:endParaRPr lang="en-US"/>
        </a:p>
      </dgm:t>
    </dgm:pt>
    <dgm:pt modelId="{1728F28F-7EAB-4DF9-A729-2ECC9F3A314C}">
      <dgm:prSet phldrT="[Text]"/>
      <dgm:spPr/>
      <dgm:t>
        <a:bodyPr/>
        <a:lstStyle/>
        <a:p>
          <a:pPr algn="l"/>
          <a:r>
            <a:rPr lang="en-US" dirty="0"/>
            <a:t>Patients are prepared for the test</a:t>
          </a:r>
        </a:p>
      </dgm:t>
    </dgm:pt>
    <dgm:pt modelId="{F5FB0604-010E-4D1B-8920-1A74F4E3822C}" type="sibTrans" cxnId="{FAAB01CB-6AD0-4CD5-99E6-6CA72DF782ED}">
      <dgm:prSet/>
      <dgm:spPr/>
      <dgm:t>
        <a:bodyPr/>
        <a:lstStyle/>
        <a:p>
          <a:endParaRPr lang="en-US"/>
        </a:p>
      </dgm:t>
    </dgm:pt>
    <dgm:pt modelId="{03B0069D-CB6E-411B-85FA-C05E396CE1B1}" type="parTrans" cxnId="{FAAB01CB-6AD0-4CD5-99E6-6CA72DF782ED}">
      <dgm:prSet/>
      <dgm:spPr/>
      <dgm:t>
        <a:bodyPr/>
        <a:lstStyle/>
        <a:p>
          <a:endParaRPr lang="en-US"/>
        </a:p>
      </dgm:t>
    </dgm:pt>
    <dgm:pt modelId="{9D9CC952-9DBF-4A93-8830-3E7F7510C898}">
      <dgm:prSet phldrT="[Text]"/>
      <dgm:spPr/>
      <dgm:t>
        <a:bodyPr/>
        <a:lstStyle/>
        <a:p>
          <a:pPr algn="l"/>
          <a:r>
            <a:rPr lang="en-US" dirty="0"/>
            <a:t>EEG Report is Produced</a:t>
          </a:r>
        </a:p>
      </dgm:t>
    </dgm:pt>
    <dgm:pt modelId="{6FB9ADB1-F404-4C45-8751-15BD0D7D3F95}" type="sibTrans" cxnId="{57CEA96A-E2C8-40E4-A377-BFE9D3877F0D}">
      <dgm:prSet/>
      <dgm:spPr/>
      <dgm:t>
        <a:bodyPr/>
        <a:lstStyle/>
        <a:p>
          <a:endParaRPr lang="en-US"/>
        </a:p>
      </dgm:t>
    </dgm:pt>
    <dgm:pt modelId="{AA80116E-41EF-499E-834B-11CD3514320C}" type="parTrans" cxnId="{57CEA96A-E2C8-40E4-A377-BFE9D3877F0D}">
      <dgm:prSet/>
      <dgm:spPr/>
      <dgm:t>
        <a:bodyPr/>
        <a:lstStyle/>
        <a:p>
          <a:endParaRPr lang="en-US"/>
        </a:p>
      </dgm:t>
    </dgm:pt>
    <dgm:pt modelId="{04F5F27C-9B87-4789-BE55-BB16F886B4F3}">
      <dgm:prSet/>
      <dgm:spPr/>
      <dgm:t>
        <a:bodyPr/>
        <a:lstStyle/>
        <a:p>
          <a:r>
            <a:rPr lang="en-US" dirty="0"/>
            <a:t>Report of findings (e.g. abnormality) is prepared</a:t>
          </a:r>
        </a:p>
      </dgm:t>
    </dgm:pt>
    <dgm:pt modelId="{D8B434B7-FD5D-408F-929E-BD8861DA88CA}" type="parTrans" cxnId="{B290F09B-8C2A-44FB-B1B2-0EDEA5FF57F6}">
      <dgm:prSet/>
      <dgm:spPr/>
      <dgm:t>
        <a:bodyPr/>
        <a:lstStyle/>
        <a:p>
          <a:endParaRPr lang="en-US"/>
        </a:p>
      </dgm:t>
    </dgm:pt>
    <dgm:pt modelId="{AB0C04A0-0FC4-4E90-891F-5686CBECC2B7}" type="sibTrans" cxnId="{B290F09B-8C2A-44FB-B1B2-0EDEA5FF57F6}">
      <dgm:prSet/>
      <dgm:spPr/>
      <dgm:t>
        <a:bodyPr/>
        <a:lstStyle/>
        <a:p>
          <a:endParaRPr lang="en-US"/>
        </a:p>
      </dgm:t>
    </dgm:pt>
    <dgm:pt modelId="{542922DF-7A88-4B47-90CC-877A175B660F}" type="pres">
      <dgm:prSet presAssocID="{D88F18E9-12A7-49DB-B94D-9335B78AE7EB}" presName="Name0" presStyleCnt="0">
        <dgm:presLayoutVars>
          <dgm:dir/>
          <dgm:resizeHandles val="exact"/>
        </dgm:presLayoutVars>
      </dgm:prSet>
      <dgm:spPr/>
    </dgm:pt>
    <dgm:pt modelId="{B9EEAA7E-5F6A-43B2-BDB3-0BA0BE4F2EB0}" type="pres">
      <dgm:prSet presAssocID="{C2B71E97-37D2-4744-8658-313AD4A19545}" presName="composite" presStyleCnt="0"/>
      <dgm:spPr/>
    </dgm:pt>
    <dgm:pt modelId="{483EDAAC-BB4E-4B1C-8A57-B59ECED3B366}" type="pres">
      <dgm:prSet presAssocID="{C2B71E97-37D2-4744-8658-313AD4A19545}" presName="imagSh" presStyleLbl="bgImgPlace1" presStyleIdx="0" presStyleCnt="4" custLinFactNeighborX="-212" custLinFactNeighborY="-14006"/>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B8710508-9CF5-48AF-B026-F06337A6BADE}" type="pres">
      <dgm:prSet presAssocID="{C2B71E97-37D2-4744-8658-313AD4A19545}" presName="txNode" presStyleLbl="node1" presStyleIdx="0" presStyleCnt="4" custLinFactNeighborX="13850" custLinFactNeighborY="14006">
        <dgm:presLayoutVars>
          <dgm:bulletEnabled val="1"/>
        </dgm:presLayoutVars>
      </dgm:prSet>
      <dgm:spPr/>
    </dgm:pt>
    <dgm:pt modelId="{47DF2819-1438-493F-BF93-BB3E79636FBC}" type="pres">
      <dgm:prSet presAssocID="{4D210F42-8226-437F-A83E-4322D2925424}" presName="sibTrans" presStyleLbl="sibTrans2D1" presStyleIdx="0" presStyleCnt="3" custAng="21316112"/>
      <dgm:spPr/>
    </dgm:pt>
    <dgm:pt modelId="{A069A01A-1081-4408-ACDC-AE056548C0F0}" type="pres">
      <dgm:prSet presAssocID="{4D210F42-8226-437F-A83E-4322D2925424}" presName="connTx" presStyleLbl="sibTrans2D1" presStyleIdx="0" presStyleCnt="3"/>
      <dgm:spPr/>
    </dgm:pt>
    <dgm:pt modelId="{9ACF5033-E902-47A7-B998-6655ECF62728}" type="pres">
      <dgm:prSet presAssocID="{E99C8E3E-6F09-4400-A227-075D5670D304}" presName="composite" presStyleCnt="0"/>
      <dgm:spPr/>
    </dgm:pt>
    <dgm:pt modelId="{5BC93E37-738B-4058-90A9-1FC272FAFFF9}" type="pres">
      <dgm:prSet presAssocID="{E99C8E3E-6F09-4400-A227-075D5670D304}" presName="imagSh" presStyleLbl="bgImgPlace1" presStyleIdx="1" presStyleCnt="4" custLinFactNeighborX="-1787" custLinFactNeighborY="-3128"/>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AD42660B-3BEF-4823-B1C0-F5C8C8EA9F36}" type="pres">
      <dgm:prSet presAssocID="{E99C8E3E-6F09-4400-A227-075D5670D304}" presName="txNode" presStyleLbl="node1" presStyleIdx="1" presStyleCnt="4" custLinFactNeighborX="6255" custLinFactNeighborY="14005">
        <dgm:presLayoutVars>
          <dgm:bulletEnabled val="1"/>
        </dgm:presLayoutVars>
      </dgm:prSet>
      <dgm:spPr/>
    </dgm:pt>
    <dgm:pt modelId="{F9DABFCB-1797-4E87-A33C-34341DF42195}" type="pres">
      <dgm:prSet presAssocID="{098529FA-B134-4A67-B066-21402FB3507D}" presName="sibTrans" presStyleLbl="sibTrans2D1" presStyleIdx="1" presStyleCnt="3"/>
      <dgm:spPr/>
    </dgm:pt>
    <dgm:pt modelId="{D0593AC3-E0B4-4BA3-80DE-1C77B1A66911}" type="pres">
      <dgm:prSet presAssocID="{098529FA-B134-4A67-B066-21402FB3507D}" presName="connTx" presStyleLbl="sibTrans2D1" presStyleIdx="1" presStyleCnt="3"/>
      <dgm:spPr/>
    </dgm:pt>
    <dgm:pt modelId="{3DC3E9A6-96B8-42CB-8981-72DCAC00D01A}" type="pres">
      <dgm:prSet presAssocID="{CFD3AA75-8D31-43CD-A2DE-E8FE35B6B67E}" presName="composite" presStyleCnt="0"/>
      <dgm:spPr/>
    </dgm:pt>
    <dgm:pt modelId="{BC903708-AABC-4DC6-947F-C2371A7E4C51}" type="pres">
      <dgm:prSet presAssocID="{CFD3AA75-8D31-43CD-A2DE-E8FE35B6B67E}"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dgm:spPr>
    </dgm:pt>
    <dgm:pt modelId="{3A099894-CD74-4923-8F89-6C421BAF6383}" type="pres">
      <dgm:prSet presAssocID="{CFD3AA75-8D31-43CD-A2DE-E8FE35B6B67E}" presName="txNode" presStyleLbl="node1" presStyleIdx="2" presStyleCnt="4" custLinFactNeighborX="212" custLinFactNeighborY="14006">
        <dgm:presLayoutVars>
          <dgm:bulletEnabled val="1"/>
        </dgm:presLayoutVars>
      </dgm:prSet>
      <dgm:spPr/>
    </dgm:pt>
    <dgm:pt modelId="{CE923F3E-D388-48F7-BFE2-407E21D2EFD4}" type="pres">
      <dgm:prSet presAssocID="{AA7C345A-F9B8-47DE-9B05-35989F41A912}" presName="sibTrans" presStyleLbl="sibTrans2D1" presStyleIdx="2" presStyleCnt="3"/>
      <dgm:spPr/>
    </dgm:pt>
    <dgm:pt modelId="{647EBDD2-2B74-485A-81FC-C3FAC6FE7D06}" type="pres">
      <dgm:prSet presAssocID="{AA7C345A-F9B8-47DE-9B05-35989F41A912}" presName="connTx" presStyleLbl="sibTrans2D1" presStyleIdx="2" presStyleCnt="3"/>
      <dgm:spPr/>
    </dgm:pt>
    <dgm:pt modelId="{0492ED03-91B6-405D-ADCC-2D86531F933B}" type="pres">
      <dgm:prSet presAssocID="{9D9CC952-9DBF-4A93-8830-3E7F7510C898}" presName="composite" presStyleCnt="0"/>
      <dgm:spPr/>
    </dgm:pt>
    <dgm:pt modelId="{6BA9C065-B80B-404D-B2A6-FE1C662900EF}" type="pres">
      <dgm:prSet presAssocID="{9D9CC952-9DBF-4A93-8830-3E7F7510C898}"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 modelId="{2037CACE-6A3F-4E7C-B4A9-C6571B767702}" type="pres">
      <dgm:prSet presAssocID="{9D9CC952-9DBF-4A93-8830-3E7F7510C898}" presName="txNode" presStyleLbl="node1" presStyleIdx="3" presStyleCnt="4" custLinFactNeighborX="77" custLinFactNeighborY="11831">
        <dgm:presLayoutVars>
          <dgm:bulletEnabled val="1"/>
        </dgm:presLayoutVars>
      </dgm:prSet>
      <dgm:spPr/>
    </dgm:pt>
  </dgm:ptLst>
  <dgm:cxnLst>
    <dgm:cxn modelId="{3EE5AE09-2216-42B0-8094-2C5F36FD1DB7}" type="presOf" srcId="{C2B71E97-37D2-4744-8658-313AD4A19545}" destId="{B8710508-9CF5-48AF-B026-F06337A6BADE}" srcOrd="0" destOrd="0" presId="urn:microsoft.com/office/officeart/2005/8/layout/hProcess10"/>
    <dgm:cxn modelId="{73C2870E-CE3E-4A9D-91D4-2ED6EFFF3743}" type="presOf" srcId="{CFD3AA75-8D31-43CD-A2DE-E8FE35B6B67E}" destId="{3A099894-CD74-4923-8F89-6C421BAF6383}" srcOrd="0" destOrd="0" presId="urn:microsoft.com/office/officeart/2005/8/layout/hProcess10"/>
    <dgm:cxn modelId="{8252B710-4AAF-46F4-9132-7CBA611E2C33}" type="presOf" srcId="{D88F18E9-12A7-49DB-B94D-9335B78AE7EB}" destId="{542922DF-7A88-4B47-90CC-877A175B660F}" srcOrd="0" destOrd="0" presId="urn:microsoft.com/office/officeart/2005/8/layout/hProcess10"/>
    <dgm:cxn modelId="{5AFD1912-ED08-43E9-8766-0AF3B0D29353}" type="presOf" srcId="{4D210F42-8226-437F-A83E-4322D2925424}" destId="{47DF2819-1438-493F-BF93-BB3E79636FBC}" srcOrd="0" destOrd="0" presId="urn:microsoft.com/office/officeart/2005/8/layout/hProcess10"/>
    <dgm:cxn modelId="{C9BBBE20-D1EE-41F1-A3BA-781AB2FC6B95}" type="presOf" srcId="{9D9CC952-9DBF-4A93-8830-3E7F7510C898}" destId="{2037CACE-6A3F-4E7C-B4A9-C6571B767702}" srcOrd="0" destOrd="0" presId="urn:microsoft.com/office/officeart/2005/8/layout/hProcess10"/>
    <dgm:cxn modelId="{9C212540-3044-41D0-B356-AC2B5BE93723}" type="presOf" srcId="{AA7C345A-F9B8-47DE-9B05-35989F41A912}" destId="{647EBDD2-2B74-485A-81FC-C3FAC6FE7D06}" srcOrd="1" destOrd="0" presId="urn:microsoft.com/office/officeart/2005/8/layout/hProcess10"/>
    <dgm:cxn modelId="{19215356-A2B4-4197-9CB7-327AC564B384}" type="presOf" srcId="{1728F28F-7EAB-4DF9-A729-2ECC9F3A314C}" destId="{B8710508-9CF5-48AF-B026-F06337A6BADE}" srcOrd="0" destOrd="1" presId="urn:microsoft.com/office/officeart/2005/8/layout/hProcess10"/>
    <dgm:cxn modelId="{57CEA96A-E2C8-40E4-A377-BFE9D3877F0D}" srcId="{D88F18E9-12A7-49DB-B94D-9335B78AE7EB}" destId="{9D9CC952-9DBF-4A93-8830-3E7F7510C898}" srcOrd="3" destOrd="0" parTransId="{AA80116E-41EF-499E-834B-11CD3514320C}" sibTransId="{6FB9ADB1-F404-4C45-8751-15BD0D7D3F95}"/>
    <dgm:cxn modelId="{59CF0F70-BCBE-42DE-AB23-0A215E9E0E6D}" type="presOf" srcId="{098529FA-B134-4A67-B066-21402FB3507D}" destId="{D0593AC3-E0B4-4BA3-80DE-1C77B1A66911}" srcOrd="1" destOrd="0" presId="urn:microsoft.com/office/officeart/2005/8/layout/hProcess10"/>
    <dgm:cxn modelId="{C6F01576-BA86-4CD3-8F1E-00E66BE3EE48}" type="presOf" srcId="{04F5F27C-9B87-4789-BE55-BB16F886B4F3}" destId="{2037CACE-6A3F-4E7C-B4A9-C6571B767702}" srcOrd="0" destOrd="1" presId="urn:microsoft.com/office/officeart/2005/8/layout/hProcess10"/>
    <dgm:cxn modelId="{B1ADA47A-B318-41F3-9845-65797EAD6297}" type="presOf" srcId="{AA7C345A-F9B8-47DE-9B05-35989F41A912}" destId="{CE923F3E-D388-48F7-BFE2-407E21D2EFD4}" srcOrd="0" destOrd="0" presId="urn:microsoft.com/office/officeart/2005/8/layout/hProcess10"/>
    <dgm:cxn modelId="{D339D684-0DAD-469F-BFB6-A726840E6226}" type="presOf" srcId="{098529FA-B134-4A67-B066-21402FB3507D}" destId="{F9DABFCB-1797-4E87-A33C-34341DF42195}" srcOrd="0" destOrd="0" presId="urn:microsoft.com/office/officeart/2005/8/layout/hProcess10"/>
    <dgm:cxn modelId="{5E8ED88B-9203-42CC-A7B8-9E6A618160EB}" type="presOf" srcId="{4D210F42-8226-437F-A83E-4322D2925424}" destId="{A069A01A-1081-4408-ACDC-AE056548C0F0}" srcOrd="1" destOrd="0" presId="urn:microsoft.com/office/officeart/2005/8/layout/hProcess10"/>
    <dgm:cxn modelId="{B290F09B-8C2A-44FB-B1B2-0EDEA5FF57F6}" srcId="{9D9CC952-9DBF-4A93-8830-3E7F7510C898}" destId="{04F5F27C-9B87-4789-BE55-BB16F886B4F3}" srcOrd="0" destOrd="0" parTransId="{D8B434B7-FD5D-408F-929E-BD8861DA88CA}" sibTransId="{AB0C04A0-0FC4-4E90-891F-5686CBECC2B7}"/>
    <dgm:cxn modelId="{1AED2EB0-7F3D-45C6-80FA-A1502FBABF4D}" type="presOf" srcId="{A5821725-2CC1-47A0-A75B-1260FC02D9CC}" destId="{AD42660B-3BEF-4823-B1C0-F5C8C8EA9F36}" srcOrd="0" destOrd="1" presId="urn:microsoft.com/office/officeart/2005/8/layout/hProcess10"/>
    <dgm:cxn modelId="{5FEEA4B9-C366-49CF-9C51-CFDCDD21A58D}" srcId="{CFD3AA75-8D31-43CD-A2DE-E8FE35B6B67E}" destId="{F12845C6-08C3-4538-A31F-30D655081E04}" srcOrd="0" destOrd="0" parTransId="{3DFE81E5-1638-4538-86E6-16706E6626A8}" sibTransId="{0048AD78-1D5B-4E86-B9FA-1B2BFCF1819A}"/>
    <dgm:cxn modelId="{15E538BC-2D59-47EA-AD70-3D1862B54E7C}" srcId="{D88F18E9-12A7-49DB-B94D-9335B78AE7EB}" destId="{CFD3AA75-8D31-43CD-A2DE-E8FE35B6B67E}" srcOrd="2" destOrd="0" parTransId="{F3357A22-2BB3-4B7C-872D-7F5F2D90063D}" sibTransId="{AA7C345A-F9B8-47DE-9B05-35989F41A912}"/>
    <dgm:cxn modelId="{FAAB01CB-6AD0-4CD5-99E6-6CA72DF782ED}" srcId="{C2B71E97-37D2-4744-8658-313AD4A19545}" destId="{1728F28F-7EAB-4DF9-A729-2ECC9F3A314C}" srcOrd="0" destOrd="0" parTransId="{03B0069D-CB6E-411B-85FA-C05E396CE1B1}" sibTransId="{F5FB0604-010E-4D1B-8920-1A74F4E3822C}"/>
    <dgm:cxn modelId="{50B8E9CC-9222-4017-AEC1-1C937DD34CAD}" srcId="{E99C8E3E-6F09-4400-A227-075D5670D304}" destId="{A5821725-2CC1-47A0-A75B-1260FC02D9CC}" srcOrd="0" destOrd="0" parTransId="{649DAD2D-9A5F-4F67-8A2D-E9C0884C37E6}" sibTransId="{376F541F-3717-4D5D-9EB9-55714AF2FF92}"/>
    <dgm:cxn modelId="{19F5E6D0-A62F-4FE9-A91C-1D7C5AFA526B}" srcId="{D88F18E9-12A7-49DB-B94D-9335B78AE7EB}" destId="{C2B71E97-37D2-4744-8658-313AD4A19545}" srcOrd="0" destOrd="0" parTransId="{9791DE47-A6CE-4C01-A2B7-4EB107CFADB9}" sibTransId="{4D210F42-8226-437F-A83E-4322D2925424}"/>
    <dgm:cxn modelId="{27A22AEC-9DDC-409D-B29E-BCB99E4EA446}" srcId="{D88F18E9-12A7-49DB-B94D-9335B78AE7EB}" destId="{E99C8E3E-6F09-4400-A227-075D5670D304}" srcOrd="1" destOrd="0" parTransId="{FA24B3B7-124F-4030-8FEE-867AB92B107C}" sibTransId="{098529FA-B134-4A67-B066-21402FB3507D}"/>
    <dgm:cxn modelId="{C8BCD7EE-6051-4FC7-B9BC-A6E257F48F28}" type="presOf" srcId="{F12845C6-08C3-4538-A31F-30D655081E04}" destId="{3A099894-CD74-4923-8F89-6C421BAF6383}" srcOrd="0" destOrd="1" presId="urn:microsoft.com/office/officeart/2005/8/layout/hProcess10"/>
    <dgm:cxn modelId="{990810F6-190C-43CD-8023-D7F83C6F41F3}" type="presOf" srcId="{E99C8E3E-6F09-4400-A227-075D5670D304}" destId="{AD42660B-3BEF-4823-B1C0-F5C8C8EA9F36}" srcOrd="0" destOrd="0" presId="urn:microsoft.com/office/officeart/2005/8/layout/hProcess10"/>
    <dgm:cxn modelId="{0F28DC11-0A51-4199-A147-D3D5DF20DD57}" type="presParOf" srcId="{542922DF-7A88-4B47-90CC-877A175B660F}" destId="{B9EEAA7E-5F6A-43B2-BDB3-0BA0BE4F2EB0}" srcOrd="0" destOrd="0" presId="urn:microsoft.com/office/officeart/2005/8/layout/hProcess10"/>
    <dgm:cxn modelId="{7AAFE761-FFCA-4649-87B3-7613B0F0A3FD}" type="presParOf" srcId="{B9EEAA7E-5F6A-43B2-BDB3-0BA0BE4F2EB0}" destId="{483EDAAC-BB4E-4B1C-8A57-B59ECED3B366}" srcOrd="0" destOrd="0" presId="urn:microsoft.com/office/officeart/2005/8/layout/hProcess10"/>
    <dgm:cxn modelId="{2BCB6C89-AF41-40FB-A01E-2C8FA2C14A64}" type="presParOf" srcId="{B9EEAA7E-5F6A-43B2-BDB3-0BA0BE4F2EB0}" destId="{B8710508-9CF5-48AF-B026-F06337A6BADE}" srcOrd="1" destOrd="0" presId="urn:microsoft.com/office/officeart/2005/8/layout/hProcess10"/>
    <dgm:cxn modelId="{D7052542-D083-4D88-9AAB-33FE16AFFF07}" type="presParOf" srcId="{542922DF-7A88-4B47-90CC-877A175B660F}" destId="{47DF2819-1438-493F-BF93-BB3E79636FBC}" srcOrd="1" destOrd="0" presId="urn:microsoft.com/office/officeart/2005/8/layout/hProcess10"/>
    <dgm:cxn modelId="{362EEB01-31B9-4684-8DCC-F9A6BC47E12E}" type="presParOf" srcId="{47DF2819-1438-493F-BF93-BB3E79636FBC}" destId="{A069A01A-1081-4408-ACDC-AE056548C0F0}" srcOrd="0" destOrd="0" presId="urn:microsoft.com/office/officeart/2005/8/layout/hProcess10"/>
    <dgm:cxn modelId="{906E7F20-F349-4086-A9A3-7BFFA2435B0D}" type="presParOf" srcId="{542922DF-7A88-4B47-90CC-877A175B660F}" destId="{9ACF5033-E902-47A7-B998-6655ECF62728}" srcOrd="2" destOrd="0" presId="urn:microsoft.com/office/officeart/2005/8/layout/hProcess10"/>
    <dgm:cxn modelId="{25DDB2F1-4961-44CA-9992-7B7E1FF30A02}" type="presParOf" srcId="{9ACF5033-E902-47A7-B998-6655ECF62728}" destId="{5BC93E37-738B-4058-90A9-1FC272FAFFF9}" srcOrd="0" destOrd="0" presId="urn:microsoft.com/office/officeart/2005/8/layout/hProcess10"/>
    <dgm:cxn modelId="{BEA9E8F7-6801-44F6-8F1D-E0B126D74BF6}" type="presParOf" srcId="{9ACF5033-E902-47A7-B998-6655ECF62728}" destId="{AD42660B-3BEF-4823-B1C0-F5C8C8EA9F36}" srcOrd="1" destOrd="0" presId="urn:microsoft.com/office/officeart/2005/8/layout/hProcess10"/>
    <dgm:cxn modelId="{78D154D7-335D-4858-B41D-A38FBE622D87}" type="presParOf" srcId="{542922DF-7A88-4B47-90CC-877A175B660F}" destId="{F9DABFCB-1797-4E87-A33C-34341DF42195}" srcOrd="3" destOrd="0" presId="urn:microsoft.com/office/officeart/2005/8/layout/hProcess10"/>
    <dgm:cxn modelId="{ED90B4B9-717C-4784-B4E7-C7925BB158B6}" type="presParOf" srcId="{F9DABFCB-1797-4E87-A33C-34341DF42195}" destId="{D0593AC3-E0B4-4BA3-80DE-1C77B1A66911}" srcOrd="0" destOrd="0" presId="urn:microsoft.com/office/officeart/2005/8/layout/hProcess10"/>
    <dgm:cxn modelId="{F96D21CE-30C7-4189-BC01-28A77B3D56DA}" type="presParOf" srcId="{542922DF-7A88-4B47-90CC-877A175B660F}" destId="{3DC3E9A6-96B8-42CB-8981-72DCAC00D01A}" srcOrd="4" destOrd="0" presId="urn:microsoft.com/office/officeart/2005/8/layout/hProcess10"/>
    <dgm:cxn modelId="{9FA8BDDD-632E-4800-AE15-DF0A3B6E7671}" type="presParOf" srcId="{3DC3E9A6-96B8-42CB-8981-72DCAC00D01A}" destId="{BC903708-AABC-4DC6-947F-C2371A7E4C51}" srcOrd="0" destOrd="0" presId="urn:microsoft.com/office/officeart/2005/8/layout/hProcess10"/>
    <dgm:cxn modelId="{B2CD5E0A-360F-4C43-8525-5E47F5C0EFB2}" type="presParOf" srcId="{3DC3E9A6-96B8-42CB-8981-72DCAC00D01A}" destId="{3A099894-CD74-4923-8F89-6C421BAF6383}" srcOrd="1" destOrd="0" presId="urn:microsoft.com/office/officeart/2005/8/layout/hProcess10"/>
    <dgm:cxn modelId="{A6054EDF-F3B7-4D9E-8CCB-2C996BE187CF}" type="presParOf" srcId="{542922DF-7A88-4B47-90CC-877A175B660F}" destId="{CE923F3E-D388-48F7-BFE2-407E21D2EFD4}" srcOrd="5" destOrd="0" presId="urn:microsoft.com/office/officeart/2005/8/layout/hProcess10"/>
    <dgm:cxn modelId="{A7FF6318-9A29-44BC-BD9E-0D11F1DB38AF}" type="presParOf" srcId="{CE923F3E-D388-48F7-BFE2-407E21D2EFD4}" destId="{647EBDD2-2B74-485A-81FC-C3FAC6FE7D06}" srcOrd="0" destOrd="0" presId="urn:microsoft.com/office/officeart/2005/8/layout/hProcess10"/>
    <dgm:cxn modelId="{BF3A05AB-F7ED-45F2-8120-6EAAE7405075}" type="presParOf" srcId="{542922DF-7A88-4B47-90CC-877A175B660F}" destId="{0492ED03-91B6-405D-ADCC-2D86531F933B}" srcOrd="6" destOrd="0" presId="urn:microsoft.com/office/officeart/2005/8/layout/hProcess10"/>
    <dgm:cxn modelId="{DF23AB9D-231E-4E6B-959F-A3A771B704CB}" type="presParOf" srcId="{0492ED03-91B6-405D-ADCC-2D86531F933B}" destId="{6BA9C065-B80B-404D-B2A6-FE1C662900EF}" srcOrd="0" destOrd="0" presId="urn:microsoft.com/office/officeart/2005/8/layout/hProcess10"/>
    <dgm:cxn modelId="{54A398D4-F6ED-4401-9A62-3D8B67940638}" type="presParOf" srcId="{0492ED03-91B6-405D-ADCC-2D86531F933B}" destId="{2037CACE-6A3F-4E7C-B4A9-C6571B76770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EDAAC-BB4E-4B1C-8A57-B59ECED3B366}">
      <dsp:nvSpPr>
        <dsp:cNvPr id="0" name=""/>
        <dsp:cNvSpPr/>
      </dsp:nvSpPr>
      <dsp:spPr>
        <a:xfrm>
          <a:off x="0" y="563962"/>
          <a:ext cx="1501117" cy="15011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10508-9CF5-48AF-B026-F06337A6BADE}">
      <dsp:nvSpPr>
        <dsp:cNvPr id="0" name=""/>
        <dsp:cNvSpPr/>
      </dsp:nvSpPr>
      <dsp:spPr>
        <a:xfrm>
          <a:off x="453425" y="188512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Patient Preparation</a:t>
          </a:r>
        </a:p>
        <a:p>
          <a:pPr marL="114300" lvl="1" indent="-114300" algn="l" defTabSz="533400">
            <a:lnSpc>
              <a:spcPct val="90000"/>
            </a:lnSpc>
            <a:spcBef>
              <a:spcPct val="0"/>
            </a:spcBef>
            <a:spcAft>
              <a:spcPct val="15000"/>
            </a:spcAft>
            <a:buChar char="•"/>
          </a:pPr>
          <a:r>
            <a:rPr lang="en-US" sz="1200" kern="1200" dirty="0"/>
            <a:t>Patients are prepared for the test</a:t>
          </a:r>
        </a:p>
      </dsp:txBody>
      <dsp:txXfrm>
        <a:off x="497391" y="1929092"/>
        <a:ext cx="1413185" cy="1413185"/>
      </dsp:txXfrm>
    </dsp:sp>
    <dsp:sp modelId="{47DF2819-1438-493F-BF93-BB3E79636FBC}">
      <dsp:nvSpPr>
        <dsp:cNvPr id="0" name=""/>
        <dsp:cNvSpPr/>
      </dsp:nvSpPr>
      <dsp:spPr>
        <a:xfrm rot="21559603">
          <a:off x="1780928" y="1217237"/>
          <a:ext cx="280867"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80931" y="1289871"/>
        <a:ext cx="196607" cy="216419"/>
      </dsp:txXfrm>
    </dsp:sp>
    <dsp:sp modelId="{5BC93E37-738B-4058-90A9-1FC272FAFFF9}">
      <dsp:nvSpPr>
        <dsp:cNvPr id="0" name=""/>
        <dsp:cNvSpPr/>
      </dsp:nvSpPr>
      <dsp:spPr>
        <a:xfrm>
          <a:off x="2301583" y="727253"/>
          <a:ext cx="1501117" cy="15011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42660B-3BEF-4823-B1C0-F5C8C8EA9F36}">
      <dsp:nvSpPr>
        <dsp:cNvPr id="0" name=""/>
        <dsp:cNvSpPr/>
      </dsp:nvSpPr>
      <dsp:spPr>
        <a:xfrm>
          <a:off x="2666671" y="1885111"/>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EEG Recording</a:t>
          </a:r>
        </a:p>
        <a:p>
          <a:pPr marL="114300" lvl="1" indent="-114300" algn="l" defTabSz="533400">
            <a:lnSpc>
              <a:spcPct val="90000"/>
            </a:lnSpc>
            <a:spcBef>
              <a:spcPct val="0"/>
            </a:spcBef>
            <a:spcAft>
              <a:spcPct val="15000"/>
            </a:spcAft>
            <a:buChar char="•"/>
          </a:pPr>
          <a:r>
            <a:rPr lang="en-US" sz="1200" kern="1200" dirty="0"/>
            <a:t>EEG ranging from 22 minutes to several days is recorded</a:t>
          </a:r>
        </a:p>
      </dsp:txBody>
      <dsp:txXfrm>
        <a:off x="2710637" y="1929077"/>
        <a:ext cx="1413185" cy="1413185"/>
      </dsp:txXfrm>
    </dsp:sp>
    <dsp:sp modelId="{F9DABFCB-1797-4E87-A33C-34341DF42195}">
      <dsp:nvSpPr>
        <dsp:cNvPr id="0" name=""/>
        <dsp:cNvSpPr/>
      </dsp:nvSpPr>
      <dsp:spPr>
        <a:xfrm rot="68561">
          <a:off x="4101208" y="1321366"/>
          <a:ext cx="298596"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101217" y="1392612"/>
        <a:ext cx="209017" cy="216419"/>
      </dsp:txXfrm>
    </dsp:sp>
    <dsp:sp modelId="{BC903708-AABC-4DC6-947F-C2371A7E4C51}">
      <dsp:nvSpPr>
        <dsp:cNvPr id="0" name=""/>
        <dsp:cNvSpPr/>
      </dsp:nvSpPr>
      <dsp:spPr>
        <a:xfrm>
          <a:off x="4655664" y="774208"/>
          <a:ext cx="1501117" cy="15011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99894-CD74-4923-8F89-6C421BAF6383}">
      <dsp:nvSpPr>
        <dsp:cNvPr id="0" name=""/>
        <dsp:cNvSpPr/>
      </dsp:nvSpPr>
      <dsp:spPr>
        <a:xfrm>
          <a:off x="4903215" y="188512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EEG is Interpreted</a:t>
          </a:r>
        </a:p>
        <a:p>
          <a:pPr marL="114300" lvl="1" indent="-114300" algn="l" defTabSz="533400">
            <a:lnSpc>
              <a:spcPct val="90000"/>
            </a:lnSpc>
            <a:spcBef>
              <a:spcPct val="0"/>
            </a:spcBef>
            <a:spcAft>
              <a:spcPct val="15000"/>
            </a:spcAft>
            <a:buChar char="•"/>
          </a:pPr>
          <a:r>
            <a:rPr lang="en-US" sz="1200" kern="1200" dirty="0"/>
            <a:t>Certified physicians </a:t>
          </a:r>
          <a:r>
            <a:rPr lang="en-US" sz="1200" kern="1200"/>
            <a:t>interpret EEG</a:t>
          </a:r>
          <a:endParaRPr lang="en-US" sz="1200" kern="1200" dirty="0"/>
        </a:p>
      </dsp:txBody>
      <dsp:txXfrm>
        <a:off x="4947181" y="1929092"/>
        <a:ext cx="1413185" cy="1413185"/>
      </dsp:txXfrm>
    </dsp:sp>
    <dsp:sp modelId="{CE923F3E-D388-48F7-BFE2-407E21D2EFD4}">
      <dsp:nvSpPr>
        <dsp:cNvPr id="0" name=""/>
        <dsp:cNvSpPr/>
      </dsp:nvSpPr>
      <dsp:spPr>
        <a:xfrm>
          <a:off x="6445930" y="1344418"/>
          <a:ext cx="289148"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45930" y="1416557"/>
        <a:ext cx="202404" cy="216419"/>
      </dsp:txXfrm>
    </dsp:sp>
    <dsp:sp modelId="{6BA9C065-B80B-404D-B2A6-FE1C662900EF}">
      <dsp:nvSpPr>
        <dsp:cNvPr id="0" name=""/>
        <dsp:cNvSpPr/>
      </dsp:nvSpPr>
      <dsp:spPr>
        <a:xfrm>
          <a:off x="6982920" y="774208"/>
          <a:ext cx="1501117" cy="150111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7CACE-6A3F-4E7C-B4A9-C6571B767702}">
      <dsp:nvSpPr>
        <dsp:cNvPr id="0" name=""/>
        <dsp:cNvSpPr/>
      </dsp:nvSpPr>
      <dsp:spPr>
        <a:xfrm>
          <a:off x="7228441" y="185247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EEG Report is Produced</a:t>
          </a:r>
        </a:p>
        <a:p>
          <a:pPr marL="114300" lvl="1" indent="-114300" algn="l" defTabSz="533400">
            <a:lnSpc>
              <a:spcPct val="90000"/>
            </a:lnSpc>
            <a:spcBef>
              <a:spcPct val="0"/>
            </a:spcBef>
            <a:spcAft>
              <a:spcPct val="15000"/>
            </a:spcAft>
            <a:buChar char="•"/>
          </a:pPr>
          <a:r>
            <a:rPr lang="en-US" sz="1200" kern="1200" dirty="0"/>
            <a:t>Report of findings (e.g. abnormality) is prepared</a:t>
          </a:r>
        </a:p>
      </dsp:txBody>
      <dsp:txXfrm>
        <a:off x="7272407" y="1896442"/>
        <a:ext cx="1413185" cy="14131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4"/>
            <a:ext cx="3036888"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endParaRPr lang="en-US" dirty="0"/>
          </a:p>
        </p:txBody>
      </p:sp>
      <p:sp>
        <p:nvSpPr>
          <p:cNvPr id="91139" name="Rectangle 3"/>
          <p:cNvSpPr>
            <a:spLocks noGrp="1" noChangeArrowheads="1"/>
          </p:cNvSpPr>
          <p:nvPr>
            <p:ph type="dt" sz="quarter" idx="1"/>
          </p:nvPr>
        </p:nvSpPr>
        <p:spPr bwMode="auto">
          <a:xfrm>
            <a:off x="3973515" y="4"/>
            <a:ext cx="3036887"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endParaRPr lang="en-US" dirty="0"/>
          </a:p>
        </p:txBody>
      </p:sp>
      <p:sp>
        <p:nvSpPr>
          <p:cNvPr id="91140" name="Rectangle 4"/>
          <p:cNvSpPr>
            <a:spLocks noGrp="1" noChangeArrowheads="1"/>
          </p:cNvSpPr>
          <p:nvPr>
            <p:ph type="ftr" sz="quarter" idx="2"/>
          </p:nvPr>
        </p:nvSpPr>
        <p:spPr bwMode="auto">
          <a:xfrm>
            <a:off x="0" y="8829676"/>
            <a:ext cx="3036888"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r>
              <a:rPr lang="en-US"/>
              <a:t>Temple University</a:t>
            </a:r>
            <a:endParaRPr lang="en-US" dirty="0"/>
          </a:p>
        </p:txBody>
      </p:sp>
      <p:sp>
        <p:nvSpPr>
          <p:cNvPr id="91141" name="Rectangle 5"/>
          <p:cNvSpPr>
            <a:spLocks noGrp="1" noChangeArrowheads="1"/>
          </p:cNvSpPr>
          <p:nvPr>
            <p:ph type="sldNum" sz="quarter" idx="3"/>
          </p:nvPr>
        </p:nvSpPr>
        <p:spPr bwMode="auto">
          <a:xfrm>
            <a:off x="3973515" y="8829676"/>
            <a:ext cx="3036887"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fld id="{6C5E842D-7D15-429C-8470-08294ABF4098}" type="slidenum">
              <a:rPr lang="en-US"/>
              <a:pPr>
                <a:defRPr/>
              </a:pPr>
              <a:t>‹#›</a:t>
            </a:fld>
            <a:endParaRPr lang="en-US" dirty="0"/>
          </a:p>
        </p:txBody>
      </p:sp>
    </p:spTree>
    <p:extLst>
      <p:ext uri="{BB962C8B-B14F-4D97-AF65-F5344CB8AC3E}">
        <p14:creationId xmlns:p14="http://schemas.microsoft.com/office/powerpoint/2010/main" val="30795781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4"/>
            <a:ext cx="3036888"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973515" y="4"/>
            <a:ext cx="3036887"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9513" y="693738"/>
            <a:ext cx="4648200"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40" y="4416425"/>
            <a:ext cx="5140325" cy="418465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676"/>
            <a:ext cx="3036888"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r>
              <a:rPr lang="en-US"/>
              <a:t>Temple University</a:t>
            </a:r>
            <a:endParaRPr lang="en-US" dirty="0"/>
          </a:p>
        </p:txBody>
      </p:sp>
      <p:sp>
        <p:nvSpPr>
          <p:cNvPr id="5127" name="Rectangle 7"/>
          <p:cNvSpPr>
            <a:spLocks noGrp="1" noChangeArrowheads="1"/>
          </p:cNvSpPr>
          <p:nvPr>
            <p:ph type="sldNum" sz="quarter" idx="5"/>
          </p:nvPr>
        </p:nvSpPr>
        <p:spPr bwMode="auto">
          <a:xfrm>
            <a:off x="3973515" y="8829676"/>
            <a:ext cx="3036887"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fld id="{454AC154-0E2B-4F61-B0C1-BE3CEA749778}" type="slidenum">
              <a:rPr lang="en-US"/>
              <a:pPr>
                <a:defRPr/>
              </a:pPr>
              <a:t>‹#›</a:t>
            </a:fld>
            <a:endParaRPr lang="en-US" dirty="0"/>
          </a:p>
        </p:txBody>
      </p:sp>
    </p:spTree>
    <p:extLst>
      <p:ext uri="{BB962C8B-B14F-4D97-AF65-F5344CB8AC3E}">
        <p14:creationId xmlns:p14="http://schemas.microsoft.com/office/powerpoint/2010/main" val="278729816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327579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12</a:t>
            </a:fld>
            <a:endParaRPr lang="en-US" dirty="0"/>
          </a:p>
        </p:txBody>
      </p:sp>
    </p:spTree>
    <p:extLst>
      <p:ext uri="{BB962C8B-B14F-4D97-AF65-F5344CB8AC3E}">
        <p14:creationId xmlns:p14="http://schemas.microsoft.com/office/powerpoint/2010/main" val="218984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often more memory efficient than PCA. IPCA has constant memory complexity proportional to the batch size, and it enables use of large datasets without a need to load the entire file or dataset into memory. </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13</a:t>
            </a:fld>
            <a:endParaRPr lang="en-US" dirty="0"/>
          </a:p>
        </p:txBody>
      </p:sp>
    </p:spTree>
    <p:extLst>
      <p:ext uri="{BB962C8B-B14F-4D97-AF65-F5344CB8AC3E}">
        <p14:creationId xmlns:p14="http://schemas.microsoft.com/office/powerpoint/2010/main" val="250436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often more memory efficient than PCA. IPCA has constant memory complexity proportional to the batch size, and it enables use of large datasets without a need to load the entire file or dataset into memory. </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14</a:t>
            </a:fld>
            <a:endParaRPr lang="en-US" dirty="0"/>
          </a:p>
        </p:txBody>
      </p:sp>
    </p:spTree>
    <p:extLst>
      <p:ext uri="{BB962C8B-B14F-4D97-AF65-F5344CB8AC3E}">
        <p14:creationId xmlns:p14="http://schemas.microsoft.com/office/powerpoint/2010/main" val="29900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15</a:t>
            </a:fld>
            <a:endParaRPr lang="en-US" dirty="0"/>
          </a:p>
        </p:txBody>
      </p:sp>
    </p:spTree>
    <p:extLst>
      <p:ext uri="{BB962C8B-B14F-4D97-AF65-F5344CB8AC3E}">
        <p14:creationId xmlns:p14="http://schemas.microsoft.com/office/powerpoint/2010/main" val="381533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16</a:t>
            </a:fld>
            <a:endParaRPr lang="en-US" dirty="0"/>
          </a:p>
        </p:txBody>
      </p:sp>
    </p:spTree>
    <p:extLst>
      <p:ext uri="{BB962C8B-B14F-4D97-AF65-F5344CB8AC3E}">
        <p14:creationId xmlns:p14="http://schemas.microsoft.com/office/powerpoint/2010/main" val="250912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17</a:t>
            </a:fld>
            <a:endParaRPr lang="en-US" dirty="0"/>
          </a:p>
        </p:txBody>
      </p:sp>
    </p:spTree>
    <p:extLst>
      <p:ext uri="{BB962C8B-B14F-4D97-AF65-F5344CB8AC3E}">
        <p14:creationId xmlns:p14="http://schemas.microsoft.com/office/powerpoint/2010/main" val="128031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19</a:t>
            </a:fld>
            <a:endParaRPr lang="en-US" dirty="0"/>
          </a:p>
        </p:txBody>
      </p:sp>
    </p:spTree>
    <p:extLst>
      <p:ext uri="{BB962C8B-B14F-4D97-AF65-F5344CB8AC3E}">
        <p14:creationId xmlns:p14="http://schemas.microsoft.com/office/powerpoint/2010/main" val="349333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20</a:t>
            </a:fld>
            <a:endParaRPr lang="en-US" dirty="0"/>
          </a:p>
        </p:txBody>
      </p:sp>
    </p:spTree>
    <p:extLst>
      <p:ext uri="{BB962C8B-B14F-4D97-AF65-F5344CB8AC3E}">
        <p14:creationId xmlns:p14="http://schemas.microsoft.com/office/powerpoint/2010/main" val="2284039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21</a:t>
            </a:fld>
            <a:endParaRPr lang="en-US" dirty="0"/>
          </a:p>
        </p:txBody>
      </p:sp>
    </p:spTree>
    <p:extLst>
      <p:ext uri="{BB962C8B-B14F-4D97-AF65-F5344CB8AC3E}">
        <p14:creationId xmlns:p14="http://schemas.microsoft.com/office/powerpoint/2010/main" val="79033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22</a:t>
            </a:fld>
            <a:endParaRPr lang="en-US" dirty="0"/>
          </a:p>
        </p:txBody>
      </p:sp>
    </p:spTree>
    <p:extLst>
      <p:ext uri="{BB962C8B-B14F-4D97-AF65-F5344CB8AC3E}">
        <p14:creationId xmlns:p14="http://schemas.microsoft.com/office/powerpoint/2010/main" val="142831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102428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23</a:t>
            </a:fld>
            <a:endParaRPr lang="en-US" dirty="0"/>
          </a:p>
        </p:txBody>
      </p:sp>
    </p:spTree>
    <p:extLst>
      <p:ext uri="{BB962C8B-B14F-4D97-AF65-F5344CB8AC3E}">
        <p14:creationId xmlns:p14="http://schemas.microsoft.com/office/powerpoint/2010/main" val="1143776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24</a:t>
            </a:fld>
            <a:endParaRPr lang="en-US" dirty="0"/>
          </a:p>
        </p:txBody>
      </p:sp>
    </p:spTree>
    <p:extLst>
      <p:ext uri="{BB962C8B-B14F-4D97-AF65-F5344CB8AC3E}">
        <p14:creationId xmlns:p14="http://schemas.microsoft.com/office/powerpoint/2010/main" val="339476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a:t>Best performance is achieved using orthogonal initialization. This method is a simple yet effective way of combatting exploding and vanishing gradients. In orthogonal initialization, the weight matrix is chosen as a random orthogonal matrix, i.e., a square matrix W for which W^T W=I. Typically, the orthogonal matrix is obtained from the QR decomposition of a matrix of random numbers drawn from a normal distribution. Orthogonal matrices preserve the norm of a vector ‎and their eigenvalues have an absolute value of one. This means that no matter how many times we perform repeated matrix multiplication, the resulting matrix doesn't explode or vanish. Also, in orthogonal matrices, columns and rows are all orthonormal to one another, which helps the weights to learn different input features. For example, if we apply orthogonal initialization on a CNN architecture, in each layer, each channel has a weight </a:t>
            </a:r>
          </a:p>
          <a:p>
            <a:r>
              <a:rPr lang="en-US" sz="800" baseline="0" dirty="0"/>
              <a:t>vector that is orthogonal to the weight vectors of the other channels.</a:t>
            </a:r>
          </a:p>
          <a:p>
            <a:endParaRPr lang="en-US" sz="800" baseline="0"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25</a:t>
            </a:fld>
            <a:endParaRPr lang="en-US" dirty="0"/>
          </a:p>
        </p:txBody>
      </p:sp>
    </p:spTree>
    <p:extLst>
      <p:ext uri="{BB962C8B-B14F-4D97-AF65-F5344CB8AC3E}">
        <p14:creationId xmlns:p14="http://schemas.microsoft.com/office/powerpoint/2010/main" val="3883032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26</a:t>
            </a:fld>
            <a:endParaRPr lang="en-US" dirty="0"/>
          </a:p>
        </p:txBody>
      </p:sp>
    </p:spTree>
    <p:extLst>
      <p:ext uri="{BB962C8B-B14F-4D97-AF65-F5344CB8AC3E}">
        <p14:creationId xmlns:p14="http://schemas.microsoft.com/office/powerpoint/2010/main" val="282339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27</a:t>
            </a:fld>
            <a:endParaRPr lang="en-US" dirty="0"/>
          </a:p>
        </p:txBody>
      </p:sp>
    </p:spTree>
    <p:extLst>
      <p:ext uri="{BB962C8B-B14F-4D97-AF65-F5344CB8AC3E}">
        <p14:creationId xmlns:p14="http://schemas.microsoft.com/office/powerpoint/2010/main" val="1310112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28</a:t>
            </a:fld>
            <a:endParaRPr lang="en-US" dirty="0"/>
          </a:p>
        </p:txBody>
      </p:sp>
    </p:spTree>
    <p:extLst>
      <p:ext uri="{BB962C8B-B14F-4D97-AF65-F5344CB8AC3E}">
        <p14:creationId xmlns:p14="http://schemas.microsoft.com/office/powerpoint/2010/main" val="1639291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29</a:t>
            </a:fld>
            <a:endParaRPr lang="en-US" dirty="0"/>
          </a:p>
        </p:txBody>
      </p:sp>
    </p:spTree>
    <p:extLst>
      <p:ext uri="{BB962C8B-B14F-4D97-AF65-F5344CB8AC3E}">
        <p14:creationId xmlns:p14="http://schemas.microsoft.com/office/powerpoint/2010/main" val="80339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138847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253125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extLst>
      <p:ext uri="{BB962C8B-B14F-4D97-AF65-F5344CB8AC3E}">
        <p14:creationId xmlns:p14="http://schemas.microsoft.com/office/powerpoint/2010/main" val="154188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237559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extLst>
      <p:ext uri="{BB962C8B-B14F-4D97-AF65-F5344CB8AC3E}">
        <p14:creationId xmlns:p14="http://schemas.microsoft.com/office/powerpoint/2010/main" val="262422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101027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179590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20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82277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7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47175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8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11751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28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407594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06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920851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05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736513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4097524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9887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39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08364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3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84737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1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34946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4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Tree>
    <p:extLst>
      <p:ext uri="{BB962C8B-B14F-4D97-AF65-F5344CB8AC3E}">
        <p14:creationId xmlns:p14="http://schemas.microsoft.com/office/powerpoint/2010/main" val="2565512508"/>
      </p:ext>
    </p:extLst>
  </p:cSld>
  <p:clrMap bg1="lt1" tx1="dk1" bg2="lt2" tx2="dk2" accent1="accent1" accent2="accent2" accent3="accent3" accent4="accent4" accent5="accent5" accent6="accent6" hlink="hlink" folHlink="folHlink"/>
  <p:sldLayoutIdLst>
    <p:sldLayoutId id="214748673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References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354262383"/>
      </p:ext>
    </p:extLst>
  </p:cSld>
  <p:clrMap bg1="lt1" tx1="dk1" bg2="lt2" tx2="dk2" accent1="accent1" accent2="accent2" accent3="accent3" accent4="accent4" accent5="accent5" accent6="accent6" hlink="hlink" folHlink="folHlink"/>
  <p:sldLayoutIdLst>
    <p:sldLayoutId id="2147486766" r:id="rId1"/>
    <p:sldLayoutId id="2147486767"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768722"/>
      </p:ext>
    </p:extLst>
  </p:cSld>
  <p:clrMap bg1="lt1" tx1="dk1" bg2="lt2" tx2="dk2" accent1="accent1" accent2="accent2" accent3="accent3" accent4="accent4" accent5="accent5" accent6="accent6" hlink="hlink" folHlink="folHlink"/>
  <p:sldLayoutIdLst>
    <p:sldLayoutId id="2147486769" r:id="rId1"/>
    <p:sldLayoutId id="2147486770"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Abstract</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3745061135"/>
      </p:ext>
    </p:extLst>
  </p:cSld>
  <p:clrMap bg1="lt1" tx1="dk1" bg2="lt2" tx2="dk2" accent1="accent1" accent2="accent2" accent3="accent3" accent4="accent4" accent5="accent5" accent6="accent6" hlink="hlink" folHlink="folHlink"/>
  <p:sldLayoutIdLst>
    <p:sldLayoutId id="2147486740" r:id="rId1"/>
    <p:sldLayoutId id="2147486742"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Introduction</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077581357"/>
      </p:ext>
    </p:extLst>
  </p:cSld>
  <p:clrMap bg1="lt1" tx1="dk1" bg2="lt2" tx2="dk2" accent1="accent1" accent2="accent2" accent3="accent3" accent4="accent4" accent5="accent5" accent6="accent6" hlink="hlink" folHlink="folHlink"/>
  <p:sldLayoutIdLst>
    <p:sldLayoutId id="2147486745" r:id="rId1"/>
    <p:sldLayoutId id="2147486746"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Hidden Markov Models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274490253"/>
      </p:ext>
    </p:extLst>
  </p:cSld>
  <p:clrMap bg1="lt1" tx1="dk1" bg2="lt2" tx2="dk2" accent1="accent1" accent2="accent2" accent3="accent3" accent4="accent4" accent5="accent5" accent6="accent6" hlink="hlink" folHlink="folHlink"/>
  <p:sldLayoutIdLst>
    <p:sldLayoutId id="2147486748" r:id="rId1"/>
    <p:sldLayoutId id="2147486749"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Convolutional Neural Networks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423963376"/>
      </p:ext>
    </p:extLst>
  </p:cSld>
  <p:clrMap bg1="lt1" tx1="dk1" bg2="lt2" tx2="dk2" accent1="accent1" accent2="accent2" accent3="accent3" accent4="accent4" accent5="accent5" accent6="accent6" hlink="hlink" folHlink="folHlink"/>
  <p:sldLayoutIdLst>
    <p:sldLayoutId id="2147486751" r:id="rId1"/>
    <p:sldLayoutId id="2147486752"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Recurrent Neural Networks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690466962"/>
      </p:ext>
    </p:extLst>
  </p:cSld>
  <p:clrMap bg1="lt1" tx1="dk1" bg2="lt2" tx2="dk2" accent1="accent1" accent2="accent2" accent3="accent3" accent4="accent4" accent5="accent5" accent6="accent6" hlink="hlink" folHlink="folHlink"/>
  <p:sldLayoutIdLst>
    <p:sldLayoutId id="2147486754" r:id="rId1"/>
    <p:sldLayoutId id="2147486755"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Big Data Resources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552195461"/>
      </p:ext>
    </p:extLst>
  </p:cSld>
  <p:clrMap bg1="lt1" tx1="dk1" bg2="lt2" tx2="dk2" accent1="accent1" accent2="accent2" accent3="accent3" accent4="accent4" accent5="accent5" accent6="accent6" hlink="hlink" folHlink="folHlink"/>
  <p:sldLayoutIdLst>
    <p:sldLayoutId id="2147486757" r:id="rId1"/>
    <p:sldLayoutId id="2147486758"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Experimental Results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254659051"/>
      </p:ext>
    </p:extLst>
  </p:cSld>
  <p:clrMap bg1="lt1" tx1="dk1" bg2="lt2" tx2="dk2" accent1="accent1" accent2="accent2" accent3="accent3" accent4="accent4" accent5="accent5" accent6="accent6" hlink="hlink" folHlink="folHlink"/>
  <p:sldLayoutIdLst>
    <p:sldLayoutId id="2147486760" r:id="rId1"/>
    <p:sldLayoutId id="2147486761"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Future Work</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4193942209"/>
      </p:ext>
    </p:extLst>
  </p:cSld>
  <p:clrMap bg1="lt1" tx1="dk1" bg2="lt2" tx2="dk2" accent1="accent1" accent2="accent2" accent3="accent3" accent4="accent4" accent5="accent5" accent6="accent6" hlink="hlink" folHlink="folHlink"/>
  <p:sldLayoutIdLst>
    <p:sldLayoutId id="2147486763" r:id="rId1"/>
    <p:sldLayoutId id="2147486764"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251" y="286249"/>
            <a:ext cx="8693150" cy="1107996"/>
          </a:xfrm>
          <a:prstGeom prst="rect">
            <a:avLst/>
          </a:prstGeom>
          <a:noFill/>
        </p:spPr>
        <p:txBody>
          <a:bodyPr wrap="square" lIns="0" tIns="0" rIns="0" bIns="0" rtlCol="0">
            <a:spAutoFit/>
          </a:bodyPr>
          <a:lstStyle/>
          <a:p>
            <a:pPr defTabSz="457200" eaLnBrk="1" fontAlgn="auto" hangingPunct="1">
              <a:spcBef>
                <a:spcPts val="0"/>
              </a:spcBef>
              <a:spcAft>
                <a:spcPts val="0"/>
              </a:spcAft>
            </a:pPr>
            <a:r>
              <a:rPr lang="en-US" sz="2400" dirty="0"/>
              <a:t>Deep Architectures For</a:t>
            </a:r>
            <a:br>
              <a:rPr lang="en-US" sz="2400" dirty="0"/>
            </a:br>
            <a:r>
              <a:rPr lang="en-US" sz="2400" dirty="0"/>
              <a:t>Spatio-Temporal Sequence Recognition</a:t>
            </a:r>
            <a:br>
              <a:rPr lang="en-US" sz="2400" dirty="0"/>
            </a:br>
            <a:r>
              <a:rPr lang="en-US" sz="2400" dirty="0"/>
              <a:t>With Applications in Automated Seizure Detection</a:t>
            </a:r>
            <a:endParaRPr lang="en-US" sz="2400" dirty="0">
              <a:solidFill>
                <a:prstClr val="black"/>
              </a:solidFill>
              <a:latin typeface="Arial"/>
              <a:cs typeface="Arial"/>
            </a:endParaRPr>
          </a:p>
        </p:txBody>
      </p:sp>
      <p:sp>
        <p:nvSpPr>
          <p:cNvPr id="10" name="Rectangle 3"/>
          <p:cNvSpPr txBox="1">
            <a:spLocks/>
          </p:cNvSpPr>
          <p:nvPr/>
        </p:nvSpPr>
        <p:spPr>
          <a:xfrm>
            <a:off x="222251" y="4786409"/>
            <a:ext cx="4831816" cy="172869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ct val="0"/>
              </a:spcBef>
              <a:spcAft>
                <a:spcPts val="600"/>
              </a:spcAft>
              <a:buNone/>
            </a:pPr>
            <a:r>
              <a:rPr lang="en-US" sz="1800" dirty="0">
                <a:solidFill>
                  <a:srgbClr val="000000"/>
                </a:solidFill>
                <a:latin typeface="Arial" charset="0"/>
                <a:ea typeface="ＭＳ Ｐゴシック" charset="0"/>
                <a:cs typeface="Arial" charset="0"/>
              </a:rPr>
              <a:t>A Dissertation Proposal by:</a:t>
            </a:r>
          </a:p>
          <a:p>
            <a:pPr marL="228600" indent="0" eaLnBrk="0" hangingPunct="0">
              <a:spcBef>
                <a:spcPct val="0"/>
              </a:spcBef>
              <a:spcAft>
                <a:spcPts val="0"/>
              </a:spcAft>
              <a:buNone/>
            </a:pPr>
            <a:r>
              <a:rPr lang="en-US" sz="1800" dirty="0">
                <a:solidFill>
                  <a:srgbClr val="C0504D"/>
                </a:solidFill>
                <a:latin typeface="Arial"/>
                <a:cs typeface="Arial"/>
              </a:rPr>
              <a:t>Meysam Golmohammadi</a:t>
            </a:r>
          </a:p>
          <a:p>
            <a:pPr marL="228600" indent="0" eaLnBrk="0" hangingPunct="0">
              <a:spcBef>
                <a:spcPct val="0"/>
              </a:spcBef>
              <a:buNone/>
            </a:pPr>
            <a:r>
              <a:rPr lang="en-US" sz="1800" dirty="0">
                <a:solidFill>
                  <a:srgbClr val="000000"/>
                </a:solidFill>
                <a:latin typeface="Arial" charset="0"/>
                <a:ea typeface="ＭＳ Ｐゴシック" charset="0"/>
                <a:cs typeface="Arial" charset="0"/>
              </a:rPr>
              <a:t>Neural Engineering Data Consortium</a:t>
            </a:r>
          </a:p>
          <a:p>
            <a:pPr marL="228600" indent="0" eaLnBrk="0" hangingPunct="0">
              <a:spcBef>
                <a:spcPct val="0"/>
              </a:spcBef>
              <a:buNone/>
            </a:pPr>
            <a:r>
              <a:rPr lang="en-US" sz="1800" dirty="0">
                <a:solidFill>
                  <a:srgbClr val="000000"/>
                </a:solidFill>
                <a:latin typeface="Arial" charset="0"/>
                <a:ea typeface="ＭＳ Ｐゴシック" charset="0"/>
                <a:cs typeface="Arial" charset="0"/>
              </a:rPr>
              <a:t>College of Engineering</a:t>
            </a:r>
            <a:br>
              <a:rPr lang="en-US" sz="1800" dirty="0">
                <a:solidFill>
                  <a:srgbClr val="000000"/>
                </a:solidFill>
                <a:latin typeface="Arial" charset="0"/>
                <a:ea typeface="ＭＳ Ｐゴシック" charset="0"/>
                <a:cs typeface="Arial" charset="0"/>
              </a:rPr>
            </a:br>
            <a:r>
              <a:rPr lang="en-US" sz="1800" dirty="0">
                <a:solidFill>
                  <a:srgbClr val="000000"/>
                </a:solidFill>
                <a:latin typeface="Arial" charset="0"/>
                <a:ea typeface="ＭＳ Ｐゴシック" charset="0"/>
                <a:cs typeface="Arial" charset="0"/>
              </a:rPr>
              <a:t>Temple University</a:t>
            </a:r>
          </a:p>
          <a:p>
            <a:pPr marL="228600" indent="0" eaLnBrk="0" hangingPunct="0">
              <a:spcBef>
                <a:spcPct val="0"/>
              </a:spcBef>
              <a:buNone/>
            </a:pPr>
            <a:r>
              <a:rPr lang="en-US" sz="1800" dirty="0">
                <a:solidFill>
                  <a:srgbClr val="000000"/>
                </a:solidFill>
                <a:latin typeface="Arial" charset="0"/>
                <a:ea typeface="ＭＳ Ｐゴシック" charset="0"/>
                <a:cs typeface="Arial" charset="0"/>
              </a:rPr>
              <a:t>Philadelphia, Pennsylvania, USA</a:t>
            </a:r>
          </a:p>
          <a:p>
            <a:pPr marL="0" indent="0" eaLnBrk="0" hangingPunct="0">
              <a:spcBef>
                <a:spcPct val="0"/>
              </a:spcBef>
              <a:buNone/>
            </a:pPr>
            <a:endParaRPr lang="en-US" sz="1800" dirty="0">
              <a:solidFill>
                <a:srgbClr val="000000"/>
              </a:solidFill>
              <a:latin typeface="Arial" charset="0"/>
              <a:ea typeface="ＭＳ Ｐゴシック" charset="0"/>
              <a:cs typeface="Arial" charset="0"/>
            </a:endParaRPr>
          </a:p>
          <a:p>
            <a:pPr marL="0" indent="0">
              <a:spcBef>
                <a:spcPct val="0"/>
              </a:spcBef>
              <a:buNone/>
            </a:pPr>
            <a:endParaRPr lang="en-US" sz="1800" dirty="0">
              <a:cs typeface="Arial" charset="0"/>
            </a:endParaRPr>
          </a:p>
        </p:txBody>
      </p:sp>
      <p:grpSp>
        <p:nvGrpSpPr>
          <p:cNvPr id="4" name="Group 3">
            <a:extLst>
              <a:ext uri="{FF2B5EF4-FFF2-40B4-BE49-F238E27FC236}">
                <a16:creationId xmlns:a16="http://schemas.microsoft.com/office/drawing/2014/main" id="{D799B0A1-A2DD-0841-AE11-588E75CDDFC3}"/>
              </a:ext>
            </a:extLst>
          </p:cNvPr>
          <p:cNvGrpSpPr/>
          <p:nvPr/>
        </p:nvGrpSpPr>
        <p:grpSpPr>
          <a:xfrm>
            <a:off x="1072497" y="1912221"/>
            <a:ext cx="6992657" cy="2281099"/>
            <a:chOff x="1116152" y="2118232"/>
            <a:chExt cx="6992657" cy="2281099"/>
          </a:xfrm>
        </p:grpSpPr>
        <p:pic>
          <p:nvPicPr>
            <p:cNvPr id="9" name="Picture 8">
              <a:extLst>
                <a:ext uri="{FF2B5EF4-FFF2-40B4-BE49-F238E27FC236}">
                  <a16:creationId xmlns:a16="http://schemas.microsoft.com/office/drawing/2014/main" id="{39D7071D-C635-EE43-A729-8E57223DC55C}"/>
                </a:ext>
              </a:extLst>
            </p:cNvPr>
            <p:cNvPicPr>
              <a:picLocks noChangeAspect="1"/>
            </p:cNvPicPr>
            <p:nvPr/>
          </p:nvPicPr>
          <p:blipFill>
            <a:blip r:embed="rId2"/>
            <a:stretch>
              <a:fillRect/>
            </a:stretch>
          </p:blipFill>
          <p:spPr>
            <a:xfrm>
              <a:off x="1116152" y="2118232"/>
              <a:ext cx="1710824" cy="2281099"/>
            </a:xfrm>
            <a:prstGeom prst="rect">
              <a:avLst/>
            </a:prstGeom>
            <a:ln w="25400">
              <a:solidFill>
                <a:srgbClr val="CD1E26"/>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9D1C03D-5FBE-5D46-A2CD-81C280C0203B}"/>
                </a:ext>
              </a:extLst>
            </p:cNvPr>
            <p:cNvPicPr>
              <a:picLocks noChangeAspect="1"/>
            </p:cNvPicPr>
            <p:nvPr/>
          </p:nvPicPr>
          <p:blipFill>
            <a:blip r:embed="rId3"/>
            <a:stretch>
              <a:fillRect/>
            </a:stretch>
          </p:blipFill>
          <p:spPr>
            <a:xfrm>
              <a:off x="6318186" y="2118232"/>
              <a:ext cx="1790623" cy="2281099"/>
            </a:xfrm>
            <a:prstGeom prst="rect">
              <a:avLst/>
            </a:prstGeom>
            <a:ln w="25400">
              <a:solidFill>
                <a:srgbClr val="CD1E26"/>
              </a:solid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4ECA14CF-E19C-D140-A6BE-0B74165DF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976" y="2118232"/>
              <a:ext cx="3490046" cy="2281099"/>
            </a:xfrm>
            <a:prstGeom prst="rect">
              <a:avLst/>
            </a:prstGeom>
            <a:ln w="25400">
              <a:solidFill>
                <a:srgbClr val="CD1E26"/>
              </a:solidFill>
            </a:ln>
            <a:effectLst>
              <a:outerShdw blurRad="292100" dist="139700" dir="2700000" algn="tl" rotWithShape="0">
                <a:srgbClr val="333333">
                  <a:alpha val="65000"/>
                </a:srgbClr>
              </a:outerShdw>
            </a:effectLst>
          </p:spPr>
        </p:pic>
      </p:grpSp>
      <p:pic>
        <p:nvPicPr>
          <p:cNvPr id="14" name="Picture 13">
            <a:extLst>
              <a:ext uri="{FF2B5EF4-FFF2-40B4-BE49-F238E27FC236}">
                <a16:creationId xmlns:a16="http://schemas.microsoft.com/office/drawing/2014/main" id="{AD18EABB-1DED-F94A-9439-30A91EADA8FE}"/>
              </a:ext>
            </a:extLst>
          </p:cNvPr>
          <p:cNvPicPr>
            <a:picLocks noChangeAspect="1"/>
          </p:cNvPicPr>
          <p:nvPr/>
        </p:nvPicPr>
        <p:blipFill>
          <a:blip r:embed="rId5"/>
          <a:stretch>
            <a:fillRect/>
          </a:stretch>
        </p:blipFill>
        <p:spPr>
          <a:xfrm>
            <a:off x="6445910" y="4991100"/>
            <a:ext cx="2469489" cy="1649413"/>
          </a:xfrm>
          <a:prstGeom prst="rect">
            <a:avLst/>
          </a:prstGeom>
        </p:spPr>
      </p:pic>
    </p:spTree>
    <p:extLst>
      <p:ext uri="{BB962C8B-B14F-4D97-AF65-F5344CB8AC3E}">
        <p14:creationId xmlns:p14="http://schemas.microsoft.com/office/powerpoint/2010/main" val="227511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6"/>
                <a:ext cx="8686800" cy="2881062"/>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Convolutional Neural Networks (CNN) are composed of convolutional layers and subsampling layers followed by one or more fully connected layers:</a:t>
                </a:r>
              </a:p>
              <a:p>
                <a:pPr>
                  <a:spcAft>
                    <a:spcPts val="1200"/>
                  </a:spcAft>
                </a:pPr>
                <a14:m>
                  <m:oMath xmlns:m="http://schemas.openxmlformats.org/officeDocument/2006/math">
                    <m:r>
                      <a:rPr lang="en-US" sz="1800">
                        <a:solidFill>
                          <a:srgbClr val="000000"/>
                        </a:solidFill>
                        <a:latin typeface="Cambria Math" panose="02040503050406030204" pitchFamily="18" charset="0"/>
                      </a:rPr>
                      <m:t>𝑌</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𝑖</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𝑗</m:t>
                        </m:r>
                      </m:e>
                    </m:d>
                    <m:r>
                      <a:rPr lang="en-US" sz="1800">
                        <a:solidFill>
                          <a:srgbClr val="000000"/>
                        </a:solidFill>
                        <a:latin typeface="Cambria Math" panose="02040503050406030204" pitchFamily="18" charset="0"/>
                      </a:rPr>
                      <m:t>=</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𝑋</m:t>
                        </m:r>
                        <m:r>
                          <a:rPr lang="en-US" sz="1800">
                            <a:solidFill>
                              <a:srgbClr val="000000"/>
                            </a:solidFill>
                            <a:latin typeface="Cambria Math" panose="02040503050406030204" pitchFamily="18" charset="0"/>
                          </a:rPr>
                          <m:t>∗</m:t>
                        </m:r>
                        <m:r>
                          <m:rPr>
                            <m:sty m:val="p"/>
                          </m:rPr>
                          <a:rPr lang="en-US" sz="1800">
                            <a:solidFill>
                              <a:srgbClr val="000000"/>
                            </a:solidFill>
                            <a:latin typeface="Cambria Math" panose="02040503050406030204" pitchFamily="18" charset="0"/>
                          </a:rPr>
                          <m:t>W</m:t>
                        </m:r>
                      </m:e>
                    </m:d>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𝑖</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𝑗</m:t>
                        </m:r>
                      </m:e>
                    </m:d>
                    <m:r>
                      <a:rPr lang="en-US" sz="1800">
                        <a:solidFill>
                          <a:srgbClr val="000000"/>
                        </a:solidFill>
                        <a:latin typeface="Cambria Math" panose="02040503050406030204" pitchFamily="18" charset="0"/>
                      </a:rPr>
                      <m:t>=</m:t>
                    </m:r>
                    <m:nary>
                      <m:naryPr>
                        <m:chr m:val="∑"/>
                        <m:limLoc m:val="undOvr"/>
                        <m:supHide m:val="on"/>
                        <m:ctrlPr>
                          <a:rPr lang="en-US" sz="1800" i="1">
                            <a:solidFill>
                              <a:srgbClr val="000000"/>
                            </a:solidFill>
                            <a:latin typeface="Cambria Math" panose="02040503050406030204" pitchFamily="18" charset="0"/>
                          </a:rPr>
                        </m:ctrlPr>
                      </m:naryPr>
                      <m:sub>
                        <m:r>
                          <a:rPr lang="en-US" sz="1800">
                            <a:solidFill>
                              <a:srgbClr val="000000"/>
                            </a:solidFill>
                            <a:latin typeface="Cambria Math" panose="02040503050406030204" pitchFamily="18" charset="0"/>
                          </a:rPr>
                          <m:t>𝑚</m:t>
                        </m:r>
                      </m:sub>
                      <m:sup/>
                      <m:e>
                        <m:nary>
                          <m:naryPr>
                            <m:chr m:val="∑"/>
                            <m:limLoc m:val="undOvr"/>
                            <m:supHide m:val="on"/>
                            <m:ctrlPr>
                              <a:rPr lang="en-US" sz="1800" i="1">
                                <a:solidFill>
                                  <a:srgbClr val="000000"/>
                                </a:solidFill>
                                <a:latin typeface="Cambria Math" panose="02040503050406030204" pitchFamily="18" charset="0"/>
                              </a:rPr>
                            </m:ctrlPr>
                          </m:naryPr>
                          <m:sub>
                            <m:r>
                              <a:rPr lang="en-US" sz="1800">
                                <a:solidFill>
                                  <a:srgbClr val="000000"/>
                                </a:solidFill>
                                <a:latin typeface="Cambria Math" panose="02040503050406030204" pitchFamily="18" charset="0"/>
                              </a:rPr>
                              <m:t>𝑛</m:t>
                            </m:r>
                          </m:sub>
                          <m:sup/>
                          <m:e>
                            <m:r>
                              <a:rPr lang="en-US" sz="1800">
                                <a:solidFill>
                                  <a:srgbClr val="000000"/>
                                </a:solidFill>
                                <a:latin typeface="Cambria Math" panose="02040503050406030204" pitchFamily="18" charset="0"/>
                              </a:rPr>
                              <m:t>𝑋</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𝑖</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𝑚</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𝑗</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𝑛</m:t>
                                </m:r>
                              </m:e>
                            </m:d>
                            <m:r>
                              <a:rPr lang="en-US" sz="1800">
                                <a:solidFill>
                                  <a:srgbClr val="000000"/>
                                </a:solidFill>
                                <a:latin typeface="Cambria Math" panose="02040503050406030204" pitchFamily="18" charset="0"/>
                              </a:rPr>
                              <m:t>𝐾</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𝑚</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𝑛</m:t>
                                </m:r>
                              </m:e>
                            </m:d>
                          </m:e>
                        </m:nary>
                      </m:e>
                    </m:nary>
                  </m:oMath>
                </a14:m>
                <a:r>
                  <a:rPr lang="en-US" sz="1800" dirty="0">
                    <a:solidFill>
                      <a:srgbClr val="000000"/>
                    </a:solidFill>
                    <a:cs typeface="Arial" charset="0"/>
                  </a:rPr>
                  <a:t> .</a:t>
                </a:r>
              </a:p>
              <a:p>
                <a:pPr lvl="1" algn="l">
                  <a:spcAft>
                    <a:spcPts val="1200"/>
                  </a:spcAft>
                  <a:buFont typeface="Arial" charset="0"/>
                  <a:buChar char="•"/>
                </a:pPr>
                <a:r>
                  <a:rPr lang="en-US" sz="1800" dirty="0">
                    <a:solidFill>
                      <a:srgbClr val="000000"/>
                    </a:solidFill>
                    <a:cs typeface="Arial" charset="0"/>
                  </a:rPr>
                  <a:t>Drawing on image classification analogy, each input is a signal where the width of the input (W) is the window length multiplied by the number of samples per second, the height of the input (H) is the number of EEG channels and the number of input channels (N) is the length of the feature vector. </a:t>
                </a:r>
              </a:p>
              <a:p>
                <a:pPr lvl="1" algn="just">
                  <a:spcAft>
                    <a:spcPts val="1200"/>
                  </a:spcAft>
                  <a:buFont typeface="Arial" charset="0"/>
                  <a:buChar char="•"/>
                </a:pPr>
                <a:endParaRPr lang="en-US" sz="1800" dirty="0">
                  <a:solidFill>
                    <a:srgbClr val="000000"/>
                  </a:solidFill>
                  <a:cs typeface="Arial" charset="0"/>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6"/>
                <a:ext cx="8686800" cy="2881062"/>
              </a:xfrm>
              <a:prstGeom prst="rect">
                <a:avLst/>
              </a:prstGeom>
              <a:blipFill>
                <a:blip r:embed="rId3"/>
                <a:stretch>
                  <a:fillRect l="-1460" t="-2193" r="-146"/>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Automatic Seizure Detection Using CNN/MLP</a:t>
            </a:r>
          </a:p>
        </p:txBody>
      </p:sp>
      <p:pic>
        <p:nvPicPr>
          <p:cNvPr id="4" name="Picture 3" descr="C:\Users\MGolmohammadi\Dropbox\springer2018\figures\cnn_mlp.jpg">
            <a:extLst>
              <a:ext uri="{FF2B5EF4-FFF2-40B4-BE49-F238E27FC236}">
                <a16:creationId xmlns:a16="http://schemas.microsoft.com/office/drawing/2014/main" id="{4D1BDB32-FB2F-4931-8D31-DC5E668FC6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48" t="10829" r="5397" b="2973"/>
          <a:stretch/>
        </p:blipFill>
        <p:spPr bwMode="auto">
          <a:xfrm>
            <a:off x="228600" y="3851268"/>
            <a:ext cx="4772709" cy="2353370"/>
          </a:xfrm>
          <a:prstGeom prst="rect">
            <a:avLst/>
          </a:prstGeom>
          <a:noFill/>
          <a:ln>
            <a:noFill/>
          </a:ln>
          <a:extLst>
            <a:ext uri="{53640926-AAD7-44D8-BBD7-CCE9431645EC}">
              <a14:shadowObscured xmlns:a14="http://schemas.microsoft.com/office/drawing/2010/main"/>
            </a:ext>
          </a:extLst>
        </p:spPr>
      </p:pic>
      <p:sp>
        <p:nvSpPr>
          <p:cNvPr id="5" name="Rectangle 3">
            <a:extLst>
              <a:ext uri="{FF2B5EF4-FFF2-40B4-BE49-F238E27FC236}">
                <a16:creationId xmlns:a16="http://schemas.microsoft.com/office/drawing/2014/main" id="{950AE83E-E0B5-44C0-A91A-B6374AD53A1D}"/>
              </a:ext>
            </a:extLst>
          </p:cNvPr>
          <p:cNvSpPr txBox="1">
            <a:spLocks/>
          </p:cNvSpPr>
          <p:nvPr/>
        </p:nvSpPr>
        <p:spPr bwMode="auto">
          <a:xfrm>
            <a:off x="5193142" y="3613598"/>
            <a:ext cx="3722258" cy="288106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A window duration of 7 secs is used.</a:t>
            </a:r>
          </a:p>
          <a:p>
            <a:pPr lvl="1" algn="l">
              <a:spcAft>
                <a:spcPts val="1200"/>
              </a:spcAft>
              <a:buFont typeface="Arial" charset="0"/>
              <a:buChar char="•"/>
            </a:pPr>
            <a:r>
              <a:rPr lang="en-US" sz="1800" dirty="0">
                <a:solidFill>
                  <a:srgbClr val="000000"/>
                </a:solidFill>
                <a:cs typeface="Arial" charset="0"/>
              </a:rPr>
              <a:t>The first convolutional layer filters the input of size of 70 × 22 × 26 using 16 kernels of size 3 × 3 with a stride of 1.</a:t>
            </a:r>
          </a:p>
          <a:p>
            <a:pPr lvl="1" algn="l">
              <a:spcAft>
                <a:spcPts val="1200"/>
              </a:spcAft>
              <a:buFont typeface="Arial" charset="0"/>
              <a:buChar char="•"/>
            </a:pPr>
            <a:r>
              <a:rPr lang="en-US" sz="1800" dirty="0">
                <a:solidFill>
                  <a:srgbClr val="000000"/>
                </a:solidFill>
                <a:cs typeface="Arial" charset="0"/>
              </a:rPr>
              <a:t>The input feature vectors have a dimension of 26, while there are 22 EEG channels.</a:t>
            </a:r>
          </a:p>
        </p:txBody>
      </p:sp>
    </p:spTree>
    <p:extLst>
      <p:ext uri="{BB962C8B-B14F-4D97-AF65-F5344CB8AC3E}">
        <p14:creationId xmlns:p14="http://schemas.microsoft.com/office/powerpoint/2010/main" val="11153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Augmenting CNNs with Deep Residual Learning</a:t>
            </a:r>
          </a:p>
        </p:txBody>
      </p:sp>
      <p:pic>
        <p:nvPicPr>
          <p:cNvPr id="4" name="Picture 3" descr="C:\Users\MGolmohammadi\Dropbox\springer2018\figures\resnet.jpg">
            <a:extLst>
              <a:ext uri="{FF2B5EF4-FFF2-40B4-BE49-F238E27FC236}">
                <a16:creationId xmlns:a16="http://schemas.microsoft.com/office/drawing/2014/main" id="{09494E62-CD44-49F4-B878-B4AF7E79C813}"/>
              </a:ext>
            </a:extLst>
          </p:cNvPr>
          <p:cNvPicPr/>
          <p:nvPr/>
        </p:nvPicPr>
        <p:blipFill rotWithShape="1">
          <a:blip r:embed="rId3">
            <a:extLst>
              <a:ext uri="{28A0092B-C50C-407E-A947-70E740481C1C}">
                <a14:useLocalDpi xmlns:a14="http://schemas.microsoft.com/office/drawing/2010/main" val="0"/>
              </a:ext>
            </a:extLst>
          </a:blip>
          <a:srcRect l="23967" t="5299" r="23504" b="9416"/>
          <a:stretch/>
        </p:blipFill>
        <p:spPr bwMode="auto">
          <a:xfrm>
            <a:off x="4572000" y="703386"/>
            <a:ext cx="4343400" cy="3756854"/>
          </a:xfrm>
          <a:prstGeom prst="rect">
            <a:avLst/>
          </a:prstGeom>
          <a:noFill/>
          <a:ln>
            <a:noFill/>
          </a:ln>
          <a:extLst>
            <a:ext uri="{53640926-AAD7-44D8-BBD7-CCE9431645EC}">
              <a14:shadowObscured xmlns:a14="http://schemas.microsoft.com/office/drawing/2010/main"/>
            </a:ext>
          </a:extLst>
        </p:spPr>
      </p:pic>
      <p:sp>
        <p:nvSpPr>
          <p:cNvPr id="5" name="Rectangle 3">
            <a:extLst>
              <a:ext uri="{FF2B5EF4-FFF2-40B4-BE49-F238E27FC236}">
                <a16:creationId xmlns:a16="http://schemas.microsoft.com/office/drawing/2014/main" id="{ED7FC5DA-DC46-4DB5-B173-E9E427BBA997}"/>
              </a:ext>
            </a:extLst>
          </p:cNvPr>
          <p:cNvSpPr txBox="1">
            <a:spLocks/>
          </p:cNvSpPr>
          <p:nvPr/>
        </p:nvSpPr>
        <p:spPr bwMode="auto">
          <a:xfrm>
            <a:off x="228600" y="4815840"/>
            <a:ext cx="8686800" cy="158496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marR="0" indent="-171450" algn="l">
              <a:spcBef>
                <a:spcPts val="0"/>
              </a:spcBef>
              <a:spcAft>
                <a:spcPts val="1200"/>
              </a:spcAft>
              <a:buFont typeface="Arial" panose="020B0604020202020204" pitchFamily="34" charset="0"/>
              <a:buChar char="•"/>
            </a:pPr>
            <a:r>
              <a:rPr lang="en-US" sz="1800" dirty="0">
                <a:solidFill>
                  <a:srgbClr val="000000"/>
                </a:solidFill>
                <a:cs typeface="Arial" charset="0"/>
              </a:rPr>
              <a:t>The network consists of 6 residual blocks with two 2D convolutional layers per block, a fully connected layer and a single dense neuron as the last layer. </a:t>
            </a:r>
          </a:p>
          <a:p>
            <a:pPr marL="171450" marR="0" indent="-171450" algn="l">
              <a:spcBef>
                <a:spcPts val="0"/>
              </a:spcBef>
              <a:spcAft>
                <a:spcPts val="1200"/>
              </a:spcAft>
              <a:buFont typeface="Arial" panose="020B0604020202020204" pitchFamily="34" charset="0"/>
              <a:buChar char="•"/>
            </a:pPr>
            <a:r>
              <a:rPr lang="en-US" sz="1800" dirty="0">
                <a:solidFill>
                  <a:srgbClr val="000000"/>
                </a:solidFill>
                <a:cs typeface="Arial" charset="0"/>
              </a:rPr>
              <a:t>The first 7 layers have 32 filters while the last layers have 64 filters. We increment the number of filters from 32 to 64, since the initial layers represent generic features, while the deeper layers represent more detailed features. </a:t>
            </a:r>
          </a:p>
        </p:txBody>
      </p:sp>
      <p:sp>
        <p:nvSpPr>
          <p:cNvPr id="6" name="Rectangle 3">
            <a:extLst>
              <a:ext uri="{FF2B5EF4-FFF2-40B4-BE49-F238E27FC236}">
                <a16:creationId xmlns:a16="http://schemas.microsoft.com/office/drawing/2014/main" id="{F09B3F85-1737-41BD-BE67-29473F8290BC}"/>
              </a:ext>
            </a:extLst>
          </p:cNvPr>
          <p:cNvSpPr txBox="1">
            <a:spLocks/>
          </p:cNvSpPr>
          <p:nvPr/>
        </p:nvSpPr>
        <p:spPr bwMode="auto">
          <a:xfrm>
            <a:off x="228600" y="938432"/>
            <a:ext cx="4119880" cy="319805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1200"/>
              </a:spcAft>
              <a:buFont typeface="Arial" charset="0"/>
              <a:buChar char="•"/>
            </a:pPr>
            <a:r>
              <a:rPr lang="en-US" sz="1800" dirty="0">
                <a:solidFill>
                  <a:srgbClr val="000000"/>
                </a:solidFill>
                <a:cs typeface="Arial" charset="0"/>
              </a:rPr>
              <a:t>A deep residual learning framework, ResNet, is shown that consists of 14 layers of convolution followed by a fully connected layer and a sigmoid as the last layer.</a:t>
            </a:r>
          </a:p>
          <a:p>
            <a:pPr marL="171450" lvl="1" indent="-171450" algn="l">
              <a:spcAft>
                <a:spcPts val="1200"/>
              </a:spcAft>
              <a:buFont typeface="Arial" charset="0"/>
              <a:buChar char="•"/>
            </a:pPr>
            <a:r>
              <a:rPr lang="en-US" sz="1800" dirty="0">
                <a:solidFill>
                  <a:srgbClr val="000000"/>
                </a:solidFill>
                <a:cs typeface="Arial" charset="0"/>
              </a:rPr>
              <a:t>The deep residual learning structure mitigates two important problems: vanishing/exploding gradients and saturation of accuracy when the number of layers is increased.</a:t>
            </a:r>
          </a:p>
        </p:txBody>
      </p:sp>
    </p:spTree>
    <p:extLst>
      <p:ext uri="{BB962C8B-B14F-4D97-AF65-F5344CB8AC3E}">
        <p14:creationId xmlns:p14="http://schemas.microsoft.com/office/powerpoint/2010/main" val="17850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cs typeface="Arial" charset="0"/>
              </a:rPr>
              <a:t>Generative Adversarial Networks</a:t>
            </a:r>
            <a:endParaRPr lang="en-US" dirty="0">
              <a:solidFill>
                <a:prstClr val="black"/>
              </a:solidFill>
            </a:endParaRPr>
          </a:p>
        </p:txBody>
      </p:sp>
      <p:pic>
        <p:nvPicPr>
          <p:cNvPr id="4" name="Picture 3">
            <a:extLst>
              <a:ext uri="{FF2B5EF4-FFF2-40B4-BE49-F238E27FC236}">
                <a16:creationId xmlns:a16="http://schemas.microsoft.com/office/drawing/2014/main" id="{C8704326-CB2A-47C7-9808-92D90D824EF3}"/>
              </a:ext>
            </a:extLst>
          </p:cNvPr>
          <p:cNvPicPr>
            <a:picLocks noChangeAspect="1"/>
          </p:cNvPicPr>
          <p:nvPr/>
        </p:nvPicPr>
        <p:blipFill rotWithShape="1">
          <a:blip r:embed="rId3"/>
          <a:srcRect l="1762" t="10819" r="10639" b="2338"/>
          <a:stretch/>
        </p:blipFill>
        <p:spPr bwMode="auto">
          <a:xfrm>
            <a:off x="4572000" y="546874"/>
            <a:ext cx="4343739" cy="231961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D68E6ED-F54C-416C-9220-F2DEC38524A1}"/>
                  </a:ext>
                </a:extLst>
              </p:cNvPr>
              <p:cNvSpPr txBox="1">
                <a:spLocks/>
              </p:cNvSpPr>
              <p:nvPr/>
            </p:nvSpPr>
            <p:spPr bwMode="auto">
              <a:xfrm>
                <a:off x="228600" y="671382"/>
                <a:ext cx="4127643" cy="2319615"/>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lgn="l">
                  <a:spcAft>
                    <a:spcPts val="1200"/>
                  </a:spcAft>
                  <a:buFont typeface="Arial" panose="020B0604020202020204" pitchFamily="34" charset="0"/>
                  <a:buChar char="•"/>
                </a:pPr>
                <a:r>
                  <a:rPr lang="en-US" sz="1800" dirty="0">
                    <a:solidFill>
                      <a:srgbClr val="000000"/>
                    </a:solidFill>
                    <a:cs typeface="Arial" charset="0"/>
                  </a:rPr>
                  <a:t>A basic Generative Adversarial Network (GAN) structure consists of two neural networks: a generative model</a:t>
                </a:r>
                <a14:m>
                  <m:oMath xmlns:m="http://schemas.openxmlformats.org/officeDocument/2006/math">
                    <m:r>
                      <a:rPr lang="en-US" sz="1800" b="1" i="0" smtClean="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𝐺</m:t>
                    </m:r>
                  </m:oMath>
                </a14:m>
                <a:r>
                  <a:rPr lang="en-US" sz="1800" dirty="0">
                    <a:solidFill>
                      <a:srgbClr val="000000"/>
                    </a:solidFill>
                    <a:cs typeface="Arial" charset="0"/>
                  </a:rPr>
                  <a:t> that captures the data distribution, and a discriminative model </a:t>
                </a:r>
                <a14:m>
                  <m:oMath xmlns:m="http://schemas.openxmlformats.org/officeDocument/2006/math">
                    <m:r>
                      <a:rPr lang="en-US" sz="1800">
                        <a:solidFill>
                          <a:srgbClr val="000000"/>
                        </a:solidFill>
                        <a:latin typeface="Cambria Math" panose="02040503050406030204" pitchFamily="18" charset="0"/>
                      </a:rPr>
                      <m:t>𝐷</m:t>
                    </m:r>
                    <m:r>
                      <a:rPr lang="en-US" sz="1800" i="1">
                        <a:solidFill>
                          <a:srgbClr val="000000"/>
                        </a:solidFill>
                        <a:latin typeface="Cambria Math" panose="02040503050406030204" pitchFamily="18" charset="0"/>
                      </a:rPr>
                      <m:t> </m:t>
                    </m:r>
                  </m:oMath>
                </a14:m>
                <a:r>
                  <a:rPr lang="en-US" sz="1800" dirty="0">
                    <a:solidFill>
                      <a:srgbClr val="000000"/>
                    </a:solidFill>
                    <a:cs typeface="Arial" charset="0"/>
                  </a:rPr>
                  <a:t>that estimates the probability that a sample came from the training data rather than</a:t>
                </a:r>
                <a14:m>
                  <m:oMath xmlns:m="http://schemas.openxmlformats.org/officeDocument/2006/math">
                    <m:r>
                      <a:rPr lang="en-US" sz="1800" b="1" i="0" smtClean="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𝐺</m:t>
                    </m:r>
                  </m:oMath>
                </a14:m>
                <a:r>
                  <a:rPr lang="en-US" sz="1800" dirty="0">
                    <a:solidFill>
                      <a:srgbClr val="000000"/>
                    </a:solidFill>
                    <a:cs typeface="Arial" charset="0"/>
                  </a:rPr>
                  <a:t>.</a:t>
                </a:r>
              </a:p>
            </p:txBody>
          </p:sp>
        </mc:Choice>
        <mc:Fallback xmlns="">
          <p:sp>
            <p:nvSpPr>
              <p:cNvPr id="6" name="Rectangle 3">
                <a:extLst>
                  <a:ext uri="{FF2B5EF4-FFF2-40B4-BE49-F238E27FC236}">
                    <a16:creationId xmlns:a16="http://schemas.microsoft.com/office/drawing/2014/main" id="{ED68E6ED-F54C-416C-9220-F2DEC38524A1}"/>
                  </a:ext>
                </a:extLst>
              </p:cNvPr>
              <p:cNvSpPr txBox="1">
                <a:spLocks noRot="1" noChangeAspect="1" noMove="1" noResize="1" noEditPoints="1" noAdjustHandles="1" noChangeArrowheads="1" noChangeShapeType="1" noTextEdit="1"/>
              </p:cNvSpPr>
              <p:nvPr/>
            </p:nvSpPr>
            <p:spPr bwMode="auto">
              <a:xfrm>
                <a:off x="228600" y="671382"/>
                <a:ext cx="4127643" cy="2319615"/>
              </a:xfrm>
              <a:prstGeom prst="rect">
                <a:avLst/>
              </a:prstGeom>
              <a:blipFill>
                <a:blip r:embed="rId4"/>
                <a:stretch>
                  <a:fillRect l="-3250" t="-3412" r="-4727" b="-787"/>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55057004-168E-CD4E-92D6-6C9D43AE32A3}"/>
                  </a:ext>
                </a:extLst>
              </p:cNvPr>
              <p:cNvSpPr txBox="1">
                <a:spLocks/>
              </p:cNvSpPr>
              <p:nvPr/>
            </p:nvSpPr>
            <p:spPr bwMode="auto">
              <a:xfrm>
                <a:off x="228599" y="2990997"/>
                <a:ext cx="8686801" cy="3320130"/>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lgn="l">
                  <a:spcAft>
                    <a:spcPts val="1200"/>
                  </a:spcAft>
                  <a:buFont typeface="Arial" panose="020B0604020202020204" pitchFamily="34" charset="0"/>
                  <a:buChar char="•"/>
                </a:pPr>
                <a:r>
                  <a:rPr lang="en-US" sz="1800" dirty="0">
                    <a:solidFill>
                      <a:srgbClr val="000000"/>
                    </a:solidFill>
                    <a:cs typeface="Arial" charset="0"/>
                  </a:rPr>
                  <a:t>We train D to maximize the probability of assigning the correct label to both training examples and samples from G. We simultaneously train G to minimize </a:t>
                </a:r>
                <a14:m>
                  <m:oMath xmlns:m="http://schemas.openxmlformats.org/officeDocument/2006/math">
                    <m:r>
                      <a:rPr lang="en-US" sz="1800">
                        <a:solidFill>
                          <a:srgbClr val="000000"/>
                        </a:solidFill>
                        <a:latin typeface="Cambria Math" panose="02040503050406030204" pitchFamily="18" charset="0"/>
                      </a:rPr>
                      <m:t>𝑙𝑜𝑔</m:t>
                    </m:r>
                    <m:r>
                      <a:rPr lang="en-US" sz="1800">
                        <a:solidFill>
                          <a:srgbClr val="000000"/>
                        </a:solidFill>
                        <a:latin typeface="Cambria Math" panose="02040503050406030204" pitchFamily="18" charset="0"/>
                      </a:rPr>
                      <m:t>(1−</m:t>
                    </m:r>
                    <m:r>
                      <a:rPr lang="en-US" sz="1800">
                        <a:solidFill>
                          <a:srgbClr val="000000"/>
                        </a:solidFill>
                        <a:latin typeface="Cambria Math" panose="02040503050406030204" pitchFamily="18" charset="0"/>
                      </a:rPr>
                      <m:t>𝐷</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𝐺</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𝑧</m:t>
                    </m:r>
                    <m:r>
                      <a:rPr lang="en-US" sz="1800">
                        <a:solidFill>
                          <a:srgbClr val="000000"/>
                        </a:solidFill>
                        <a:latin typeface="Cambria Math" panose="02040503050406030204" pitchFamily="18" charset="0"/>
                      </a:rPr>
                      <m:t>)))</m:t>
                    </m:r>
                  </m:oMath>
                </a14:m>
                <a:r>
                  <a:rPr lang="en-US" sz="1800" dirty="0">
                    <a:solidFill>
                      <a:srgbClr val="000000"/>
                    </a:solidFill>
                    <a:cs typeface="Arial" charset="0"/>
                  </a:rPr>
                  <a:t>. In other words, D and G play the following two-player minimax game with value function </a:t>
                </a:r>
                <a14:m>
                  <m:oMath xmlns:m="http://schemas.openxmlformats.org/officeDocument/2006/math">
                    <m:r>
                      <a:rPr lang="en-US" sz="1800">
                        <a:solidFill>
                          <a:srgbClr val="000000"/>
                        </a:solidFill>
                        <a:latin typeface="Cambria Math" panose="02040503050406030204" pitchFamily="18" charset="0"/>
                      </a:rPr>
                      <m:t>𝑉</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𝐷</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𝐺</m:t>
                        </m:r>
                      </m:e>
                    </m:d>
                    <m:r>
                      <a:rPr lang="en-US" sz="1800" i="1">
                        <a:solidFill>
                          <a:srgbClr val="000000"/>
                        </a:solidFill>
                        <a:latin typeface="Cambria Math" panose="02040503050406030204" pitchFamily="18" charset="0"/>
                      </a:rPr>
                      <m:t> </m:t>
                    </m:r>
                  </m:oMath>
                </a14:m>
                <a:r>
                  <a:rPr lang="en-US" sz="1800" dirty="0">
                    <a:solidFill>
                      <a:srgbClr val="000000"/>
                    </a:solidFill>
                    <a:cs typeface="Arial" charset="0"/>
                  </a:rPr>
                  <a:t>:</a:t>
                </a:r>
              </a:p>
              <a:p>
                <a:pPr marL="173038" lvl="1" indent="-173038">
                  <a:spcAft>
                    <a:spcPts val="600"/>
                  </a:spcAft>
                </a:pPr>
                <a14:m>
                  <m:oMath xmlns:m="http://schemas.openxmlformats.org/officeDocument/2006/math">
                    <m:func>
                      <m:funcPr>
                        <m:ctrlPr>
                          <a:rPr lang="en-US" sz="1800" i="1">
                            <a:solidFill>
                              <a:srgbClr val="000000"/>
                            </a:solidFill>
                            <a:latin typeface="Cambria Math" panose="02040503050406030204" pitchFamily="18" charset="0"/>
                          </a:rPr>
                        </m:ctrlPr>
                      </m:funcPr>
                      <m:fName>
                        <m:limLow>
                          <m:limLowPr>
                            <m:ctrlPr>
                              <a:rPr lang="en-US" sz="1800" i="1">
                                <a:solidFill>
                                  <a:srgbClr val="000000"/>
                                </a:solidFill>
                                <a:latin typeface="Cambria Math" panose="02040503050406030204" pitchFamily="18" charset="0"/>
                              </a:rPr>
                            </m:ctrlPr>
                          </m:limLowPr>
                          <m:e>
                            <m:r>
                              <a:rPr lang="en-US" sz="1800">
                                <a:solidFill>
                                  <a:srgbClr val="000000"/>
                                </a:solidFill>
                                <a:latin typeface="Cambria Math" panose="02040503050406030204" pitchFamily="18" charset="0"/>
                              </a:rPr>
                              <m:t>𝑚𝑖𝑛</m:t>
                            </m:r>
                          </m:e>
                          <m:lim>
                            <m:r>
                              <a:rPr lang="en-US" sz="1800">
                                <a:solidFill>
                                  <a:srgbClr val="000000"/>
                                </a:solidFill>
                                <a:latin typeface="Cambria Math" panose="02040503050406030204" pitchFamily="18" charset="0"/>
                              </a:rPr>
                              <m:t>𝐺</m:t>
                            </m:r>
                          </m:lim>
                        </m:limLow>
                      </m:fName>
                      <m:e>
                        <m:func>
                          <m:funcPr>
                            <m:ctrlPr>
                              <a:rPr lang="en-US" sz="1800" i="1">
                                <a:solidFill>
                                  <a:srgbClr val="000000"/>
                                </a:solidFill>
                                <a:latin typeface="Cambria Math" panose="02040503050406030204" pitchFamily="18" charset="0"/>
                              </a:rPr>
                            </m:ctrlPr>
                          </m:funcPr>
                          <m:fName>
                            <m:limLow>
                              <m:limLowPr>
                                <m:ctrlPr>
                                  <a:rPr lang="en-US" sz="1800" i="1">
                                    <a:solidFill>
                                      <a:srgbClr val="000000"/>
                                    </a:solidFill>
                                    <a:latin typeface="Cambria Math" panose="02040503050406030204" pitchFamily="18" charset="0"/>
                                  </a:rPr>
                                </m:ctrlPr>
                              </m:limLowPr>
                              <m:e>
                                <m:r>
                                  <a:rPr lang="en-US" sz="1800">
                                    <a:solidFill>
                                      <a:srgbClr val="000000"/>
                                    </a:solidFill>
                                    <a:latin typeface="Cambria Math" panose="02040503050406030204" pitchFamily="18" charset="0"/>
                                  </a:rPr>
                                  <m:t>𝑚𝑎𝑥</m:t>
                                </m:r>
                              </m:e>
                              <m:lim>
                                <m:r>
                                  <a:rPr lang="en-US" sz="1800">
                                    <a:solidFill>
                                      <a:srgbClr val="000000"/>
                                    </a:solidFill>
                                    <a:latin typeface="Cambria Math" panose="02040503050406030204" pitchFamily="18" charset="0"/>
                                  </a:rPr>
                                  <m:t>𝐷</m:t>
                                </m:r>
                              </m:lim>
                            </m:limLow>
                          </m:fName>
                          <m:e>
                            <m:r>
                              <a:rPr lang="en-US" sz="1800">
                                <a:solidFill>
                                  <a:srgbClr val="000000"/>
                                </a:solidFill>
                                <a:latin typeface="Cambria Math" panose="02040503050406030204" pitchFamily="18" charset="0"/>
                              </a:rPr>
                              <m:t>𝑉</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𝐷</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𝐺</m:t>
                                </m:r>
                              </m:e>
                            </m:d>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𝔼</m:t>
                                </m:r>
                              </m:e>
                              <m:sub>
                                <m:r>
                                  <a:rPr lang="en-US" sz="1800">
                                    <a:solidFill>
                                      <a:srgbClr val="000000"/>
                                    </a:solidFill>
                                    <a:latin typeface="Cambria Math" panose="02040503050406030204" pitchFamily="18" charset="0"/>
                                  </a:rPr>
                                  <m:t>𝑥</m:t>
                                </m:r>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𝑝</m:t>
                                    </m:r>
                                  </m:e>
                                  <m:sub>
                                    <m:r>
                                      <a:rPr lang="en-US" sz="1800">
                                        <a:solidFill>
                                          <a:srgbClr val="000000"/>
                                        </a:solidFill>
                                        <a:latin typeface="Cambria Math" panose="02040503050406030204" pitchFamily="18" charset="0"/>
                                      </a:rPr>
                                      <m:t>𝑑𝑎𝑡𝑎</m:t>
                                    </m:r>
                                  </m:sub>
                                </m:sSub>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𝑥</m:t>
                                </m:r>
                                <m:r>
                                  <a:rPr lang="en-US" sz="1800">
                                    <a:solidFill>
                                      <a:srgbClr val="000000"/>
                                    </a:solidFill>
                                    <a:latin typeface="Cambria Math" panose="02040503050406030204" pitchFamily="18" charset="0"/>
                                  </a:rPr>
                                  <m:t>)</m:t>
                                </m:r>
                              </m:sub>
                            </m:sSub>
                            <m:d>
                              <m:dPr>
                                <m:begChr m:val="["/>
                                <m:endChr m:val="]"/>
                                <m:ctrlPr>
                                  <a:rPr lang="en-US" sz="1800" i="1">
                                    <a:solidFill>
                                      <a:srgbClr val="000000"/>
                                    </a:solidFill>
                                    <a:latin typeface="Cambria Math" panose="02040503050406030204" pitchFamily="18" charset="0"/>
                                  </a:rPr>
                                </m:ctrlPr>
                              </m:dPr>
                              <m:e>
                                <m:func>
                                  <m:funcPr>
                                    <m:ctrlPr>
                                      <a:rPr lang="en-US" sz="1800" i="1">
                                        <a:solidFill>
                                          <a:srgbClr val="000000"/>
                                        </a:solidFill>
                                        <a:latin typeface="Cambria Math" panose="02040503050406030204" pitchFamily="18" charset="0"/>
                                      </a:rPr>
                                    </m:ctrlPr>
                                  </m:funcPr>
                                  <m:fName>
                                    <m:r>
                                      <a:rPr lang="en-US" sz="1800">
                                        <a:solidFill>
                                          <a:srgbClr val="000000"/>
                                        </a:solidFill>
                                        <a:latin typeface="Cambria Math" panose="02040503050406030204" pitchFamily="18" charset="0"/>
                                      </a:rPr>
                                      <m:t>𝑙𝑜𝑔</m:t>
                                    </m:r>
                                  </m:fName>
                                  <m:e>
                                    <m:r>
                                      <a:rPr lang="en-US" sz="1800">
                                        <a:solidFill>
                                          <a:srgbClr val="000000"/>
                                        </a:solidFill>
                                        <a:latin typeface="Cambria Math" panose="02040503050406030204" pitchFamily="18" charset="0"/>
                                      </a:rPr>
                                      <m:t>𝐷</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𝑥</m:t>
                                        </m:r>
                                      </m:e>
                                    </m:d>
                                  </m:e>
                                </m:func>
                              </m:e>
                            </m:d>
                            <m:r>
                              <a:rPr lang="en-US" sz="1800">
                                <a:solidFill>
                                  <a:srgbClr val="000000"/>
                                </a:solidFill>
                                <a:latin typeface="Cambria Math" panose="02040503050406030204" pitchFamily="18" charset="0"/>
                              </a:rPr>
                              <m:t>+</m:t>
                            </m:r>
                          </m:e>
                        </m:func>
                      </m:e>
                    </m:func>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𝔼</m:t>
                        </m:r>
                      </m:e>
                      <m:sub>
                        <m:r>
                          <a:rPr lang="en-US" sz="1800">
                            <a:solidFill>
                              <a:srgbClr val="000000"/>
                            </a:solidFill>
                            <a:latin typeface="Cambria Math" panose="02040503050406030204" pitchFamily="18" charset="0"/>
                          </a:rPr>
                          <m:t>𝑧</m:t>
                        </m:r>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𝑝</m:t>
                            </m:r>
                          </m:e>
                          <m:sub>
                            <m:r>
                              <a:rPr lang="en-US" sz="1800">
                                <a:solidFill>
                                  <a:srgbClr val="000000"/>
                                </a:solidFill>
                                <a:latin typeface="Cambria Math" panose="02040503050406030204" pitchFamily="18" charset="0"/>
                              </a:rPr>
                              <m:t>𝑧</m:t>
                            </m:r>
                          </m:sub>
                        </m:sSub>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𝑧</m:t>
                        </m:r>
                        <m:r>
                          <a:rPr lang="en-US" sz="1800">
                            <a:solidFill>
                              <a:srgbClr val="000000"/>
                            </a:solidFill>
                            <a:latin typeface="Cambria Math" panose="02040503050406030204" pitchFamily="18" charset="0"/>
                          </a:rPr>
                          <m:t>)</m:t>
                        </m:r>
                      </m:sub>
                    </m:sSub>
                    <m:d>
                      <m:dPr>
                        <m:begChr m:val="["/>
                        <m:endChr m:val="]"/>
                        <m:ctrlPr>
                          <a:rPr lang="en-US" sz="1800" i="1">
                            <a:solidFill>
                              <a:srgbClr val="000000"/>
                            </a:solidFill>
                            <a:latin typeface="Cambria Math" panose="02040503050406030204" pitchFamily="18" charset="0"/>
                          </a:rPr>
                        </m:ctrlPr>
                      </m:dPr>
                      <m:e>
                        <m:func>
                          <m:funcPr>
                            <m:ctrlPr>
                              <a:rPr lang="en-US" sz="1800" i="1">
                                <a:solidFill>
                                  <a:srgbClr val="000000"/>
                                </a:solidFill>
                                <a:latin typeface="Cambria Math" panose="02040503050406030204" pitchFamily="18" charset="0"/>
                              </a:rPr>
                            </m:ctrlPr>
                          </m:funcPr>
                          <m:fName>
                            <m:r>
                              <a:rPr lang="en-US" sz="1800">
                                <a:solidFill>
                                  <a:srgbClr val="000000"/>
                                </a:solidFill>
                                <a:latin typeface="Cambria Math" panose="02040503050406030204" pitchFamily="18" charset="0"/>
                              </a:rPr>
                              <m:t>𝑙𝑜𝑔</m:t>
                            </m:r>
                          </m:fName>
                          <m:e>
                            <m:r>
                              <a:rPr lang="en-US" sz="1800">
                                <a:solidFill>
                                  <a:srgbClr val="000000"/>
                                </a:solidFill>
                                <a:latin typeface="Cambria Math" panose="02040503050406030204" pitchFamily="18" charset="0"/>
                              </a:rPr>
                              <m:t>(1−</m:t>
                            </m:r>
                            <m:r>
                              <a:rPr lang="en-US" sz="1800">
                                <a:solidFill>
                                  <a:srgbClr val="000000"/>
                                </a:solidFill>
                                <a:latin typeface="Cambria Math" panose="02040503050406030204" pitchFamily="18" charset="0"/>
                              </a:rPr>
                              <m:t>𝐷</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𝐺</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𝑧</m:t>
                                </m:r>
                                <m:r>
                                  <a:rPr lang="en-US" sz="1800">
                                    <a:solidFill>
                                      <a:srgbClr val="000000"/>
                                    </a:solidFill>
                                    <a:latin typeface="Cambria Math" panose="02040503050406030204" pitchFamily="18" charset="0"/>
                                  </a:rPr>
                                  <m:t>)</m:t>
                                </m:r>
                              </m:e>
                            </m:d>
                          </m:e>
                        </m:func>
                      </m:e>
                    </m:d>
                  </m:oMath>
                </a14:m>
                <a:r>
                  <a:rPr lang="en-US" sz="1800" dirty="0">
                    <a:solidFill>
                      <a:srgbClr val="000000"/>
                    </a:solidFill>
                    <a:cs typeface="Arial" charset="0"/>
                  </a:rPr>
                  <a:t> .</a:t>
                </a:r>
              </a:p>
              <a:p>
                <a:pPr lvl="1" algn="just">
                  <a:spcAft>
                    <a:spcPts val="1200"/>
                  </a:spcAft>
                  <a:buFont typeface="Arial" charset="0"/>
                  <a:buChar char="•"/>
                </a:pPr>
                <a:r>
                  <a:rPr lang="en-US" sz="1800" dirty="0">
                    <a:solidFill>
                      <a:srgbClr val="000000"/>
                    </a:solidFill>
                    <a:cs typeface="Arial" charset="0"/>
                  </a:rPr>
                  <a:t>It is shown that by using this loss function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𝑝</m:t>
                        </m:r>
                      </m:e>
                      <m:sub>
                        <m:r>
                          <a:rPr lang="en-US" sz="1800" b="1" i="1" smtClean="0">
                            <a:solidFill>
                              <a:srgbClr val="000000"/>
                            </a:solidFill>
                            <a:latin typeface="Cambria Math" panose="02040503050406030204" pitchFamily="18" charset="0"/>
                          </a:rPr>
                          <m:t>𝒈</m:t>
                        </m:r>
                      </m:sub>
                    </m:sSub>
                  </m:oMath>
                </a14:m>
                <a:r>
                  <a:rPr lang="en-US" sz="1800" dirty="0">
                    <a:solidFill>
                      <a:srgbClr val="000000"/>
                    </a:solidFill>
                    <a:cs typeface="Arial" charset="0"/>
                  </a:rPr>
                  <a:t>converges to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𝑝</m:t>
                        </m:r>
                      </m:e>
                      <m:sub>
                        <m:r>
                          <a:rPr lang="en-US" sz="1800" b="1" i="1" smtClean="0">
                            <a:solidFill>
                              <a:srgbClr val="000000"/>
                            </a:solidFill>
                            <a:latin typeface="Cambria Math" panose="02040503050406030204" pitchFamily="18" charset="0"/>
                          </a:rPr>
                          <m:t>𝒅𝒂𝒕𝒂</m:t>
                        </m:r>
                      </m:sub>
                    </m:sSub>
                  </m:oMath>
                </a14:m>
                <a:r>
                  <a:rPr lang="en-US" sz="1800" dirty="0">
                    <a:solidFill>
                      <a:srgbClr val="000000"/>
                    </a:solidFill>
                    <a:cs typeface="Arial" charset="0"/>
                  </a:rPr>
                  <a:t>. </a:t>
                </a:r>
              </a:p>
              <a:p>
                <a:pPr lvl="1" algn="just">
                  <a:spcAft>
                    <a:spcPts val="1200"/>
                  </a:spcAft>
                  <a:buFont typeface="Arial" charset="0"/>
                  <a:buChar char="•"/>
                </a:pPr>
                <a:r>
                  <a:rPr lang="en-US" sz="1800" dirty="0">
                    <a:solidFill>
                      <a:srgbClr val="000000"/>
                    </a:solidFill>
                    <a:cs typeface="Arial" charset="0"/>
                  </a:rPr>
                  <a:t>An unsupervised learning architecture is shown that uses deep convolutional generative adversarial networks (DCGANs).</a:t>
                </a:r>
              </a:p>
              <a:p>
                <a:pPr lvl="1" algn="just">
                  <a:spcAft>
                    <a:spcPts val="1200"/>
                  </a:spcAft>
                  <a:buFont typeface="Arial" charset="0"/>
                  <a:buChar char="•"/>
                </a:pPr>
                <a:r>
                  <a:rPr lang="en-US" sz="1800" dirty="0">
                    <a:solidFill>
                      <a:srgbClr val="000000"/>
                    </a:solidFill>
                    <a:cs typeface="Arial" charset="0"/>
                  </a:rPr>
                  <a:t> The generator is composed of transposed CNNs with </a:t>
                </a:r>
                <a:r>
                  <a:rPr lang="en-US" sz="1800" dirty="0" err="1">
                    <a:solidFill>
                      <a:srgbClr val="000000"/>
                    </a:solidFill>
                    <a:cs typeface="Arial" charset="0"/>
                  </a:rPr>
                  <a:t>upsamplers</a:t>
                </a:r>
                <a:r>
                  <a:rPr lang="en-US" sz="1800" dirty="0">
                    <a:solidFill>
                      <a:srgbClr val="000000"/>
                    </a:solidFill>
                    <a:cs typeface="Arial" charset="0"/>
                  </a:rPr>
                  <a:t> and the discriminator is composed of </a:t>
                </a:r>
                <a:r>
                  <a:rPr lang="en-US" sz="1800" dirty="0" err="1">
                    <a:solidFill>
                      <a:srgbClr val="000000"/>
                    </a:solidFill>
                    <a:cs typeface="Arial" charset="0"/>
                  </a:rPr>
                  <a:t>strided</a:t>
                </a:r>
                <a:r>
                  <a:rPr lang="en-US" sz="1800" dirty="0">
                    <a:solidFill>
                      <a:srgbClr val="000000"/>
                    </a:solidFill>
                    <a:cs typeface="Arial" charset="0"/>
                  </a:rPr>
                  <a:t> convolutional neural networks. </a:t>
                </a:r>
              </a:p>
            </p:txBody>
          </p:sp>
        </mc:Choice>
        <mc:Fallback xmlns="">
          <p:sp>
            <p:nvSpPr>
              <p:cNvPr id="7" name="Rectangle 3">
                <a:extLst>
                  <a:ext uri="{FF2B5EF4-FFF2-40B4-BE49-F238E27FC236}">
                    <a16:creationId xmlns:a16="http://schemas.microsoft.com/office/drawing/2014/main" id="{55057004-168E-CD4E-92D6-6C9D43AE32A3}"/>
                  </a:ext>
                </a:extLst>
              </p:cNvPr>
              <p:cNvSpPr txBox="1">
                <a:spLocks noRot="1" noChangeAspect="1" noMove="1" noResize="1" noEditPoints="1" noAdjustHandles="1" noChangeArrowheads="1" noChangeShapeType="1" noTextEdit="1"/>
              </p:cNvSpPr>
              <p:nvPr/>
            </p:nvSpPr>
            <p:spPr bwMode="auto">
              <a:xfrm>
                <a:off x="228599" y="2990997"/>
                <a:ext cx="8686801" cy="3320130"/>
              </a:xfrm>
              <a:prstGeom prst="rect">
                <a:avLst/>
              </a:prstGeom>
              <a:blipFill>
                <a:blip r:embed="rId5"/>
                <a:stretch>
                  <a:fillRect l="-1473" t="-2390" r="-1613" b="-6434"/>
                </a:stretch>
              </a:blipFill>
              <a:ln>
                <a:noFill/>
              </a:ln>
              <a:extLst>
                <a:ext uri="{FAA26D3D-D897-4be2-8F04-BA451C77F1D7}">
                  <ma14:placeholderFlag xmlns:ma14="http://schemas.microsoft.com/office/mac/drawingml/2011/main" xmlns=""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2585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5"/>
                <a:ext cx="8686800" cy="5819335"/>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IPCA is an effective technique for dimensionality reduction. </a:t>
                </a:r>
              </a:p>
              <a:p>
                <a:pPr marL="173038" lvl="1" indent="-173038" algn="l">
                  <a:spcAft>
                    <a:spcPts val="1200"/>
                  </a:spcAft>
                  <a:buFont typeface="Arial" charset="0"/>
                  <a:buChar char="•"/>
                </a:pPr>
                <a:r>
                  <a:rPr lang="en-US" sz="1800" dirty="0">
                    <a:solidFill>
                      <a:srgbClr val="000000"/>
                    </a:solidFill>
                    <a:cs typeface="Arial" charset="0"/>
                  </a:rPr>
                  <a:t>IPCA builds a low-rank approximation for the input data using an amount of memory which is independent of the number of input data samples.</a:t>
                </a:r>
              </a:p>
              <a:p>
                <a:pPr marL="173038" lvl="1" indent="-173038" algn="l">
                  <a:spcAft>
                    <a:spcPts val="1200"/>
                  </a:spcAft>
                  <a:buFont typeface="Arial" charset="0"/>
                  <a:buChar char="•"/>
                </a:pPr>
                <a:r>
                  <a:rPr lang="en-US" sz="1800" dirty="0">
                    <a:solidFill>
                      <a:srgbClr val="000000"/>
                    </a:solidFill>
                    <a:cs typeface="Arial" charset="0"/>
                  </a:rPr>
                  <a:t>It is still dependent on the dimensionality of the input data features but allows more direct control of memory usage by changing the batch size.</a:t>
                </a:r>
              </a:p>
              <a:p>
                <a:pPr marL="173038" lvl="1" indent="-173038" algn="l">
                  <a:spcAft>
                    <a:spcPts val="600"/>
                  </a:spcAft>
                  <a:buFont typeface="Arial" charset="0"/>
                  <a:buChar char="•"/>
                </a:pPr>
                <a:r>
                  <a:rPr lang="en-US" sz="1800" dirty="0">
                    <a:solidFill>
                      <a:srgbClr val="000000"/>
                    </a:solidFill>
                    <a:cs typeface="Arial" charset="0"/>
                  </a:rPr>
                  <a:t>In IPCA, the first </a:t>
                </a:r>
                <a14:m>
                  <m:oMath xmlns:m="http://schemas.openxmlformats.org/officeDocument/2006/math">
                    <m:r>
                      <a:rPr lang="en-US" sz="1800">
                        <a:solidFill>
                          <a:srgbClr val="000000"/>
                        </a:solidFill>
                        <a:latin typeface="Cambria Math" panose="02040503050406030204" pitchFamily="18" charset="0"/>
                        <a:cs typeface="Arial" charset="0"/>
                      </a:rPr>
                      <m:t>𝑘</m:t>
                    </m:r>
                  </m:oMath>
                </a14:m>
                <a:r>
                  <a:rPr lang="en-US" sz="1800" dirty="0">
                    <a:solidFill>
                      <a:srgbClr val="000000"/>
                    </a:solidFill>
                    <a:cs typeface="Arial" charset="0"/>
                  </a:rPr>
                  <a:t> dominant principal components,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1</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2</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𝑘</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oMath>
                </a14:m>
                <a:r>
                  <a:rPr lang="en-US" sz="1800" dirty="0">
                    <a:solidFill>
                      <a:srgbClr val="000000"/>
                    </a:solidFill>
                    <a:cs typeface="Arial" charset="0"/>
                  </a:rPr>
                  <a:t>are computed directly from the input, </a:t>
                </a:r>
                <a14:m>
                  <m:oMath xmlns:m="http://schemas.openxmlformats.org/officeDocument/2006/math">
                    <m:r>
                      <a:rPr lang="en-US" sz="1800">
                        <a:solidFill>
                          <a:srgbClr val="000000"/>
                        </a:solidFill>
                        <a:latin typeface="Cambria Math" panose="02040503050406030204" pitchFamily="18" charset="0"/>
                        <a:cs typeface="Arial" charset="0"/>
                      </a:rPr>
                      <m:t>𝑥</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oMath>
                </a14:m>
                <a:r>
                  <a:rPr lang="en-US" sz="1800" dirty="0">
                    <a:solidFill>
                      <a:srgbClr val="000000"/>
                    </a:solidFill>
                    <a:cs typeface="Arial" charset="0"/>
                  </a:rPr>
                  <a:t> as follows: </a:t>
                </a:r>
              </a:p>
              <a:p>
                <a:pPr marL="173038" lvl="1" indent="0" algn="l">
                  <a:spcAft>
                    <a:spcPts val="0"/>
                  </a:spcAft>
                </a:pPr>
                <a14:m>
                  <m:oMathPara xmlns:m="http://schemas.openxmlformats.org/officeDocument/2006/math">
                    <m:oMathParaPr>
                      <m:jc m:val="left"/>
                    </m:oMathParaPr>
                    <m:oMath xmlns:m="http://schemas.openxmlformats.org/officeDocument/2006/math">
                      <m:r>
                        <a:rPr lang="en-US" sz="1800">
                          <a:solidFill>
                            <a:srgbClr val="000000"/>
                          </a:solidFill>
                          <a:latin typeface="Cambria Math" panose="02040503050406030204" pitchFamily="18" charset="0"/>
                          <a:cs typeface="Arial" charset="0"/>
                        </a:rPr>
                        <m:t>𝐹𝑜𝑟</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 = 1, 2, . . ., </m:t>
                      </m:r>
                      <m:r>
                        <a:rPr lang="en-US" sz="1800">
                          <a:solidFill>
                            <a:srgbClr val="000000"/>
                          </a:solidFill>
                          <a:latin typeface="Cambria Math" panose="02040503050406030204" pitchFamily="18" charset="0"/>
                          <a:cs typeface="Arial" charset="0"/>
                        </a:rPr>
                        <m:t>𝑑𝑜</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𝑡h𝑒</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𝑓𝑜𝑙𝑙𝑜𝑤𝑖𝑛𝑔</m:t>
                      </m:r>
                      <m:r>
                        <a:rPr lang="en-US" sz="1800">
                          <a:solidFill>
                            <a:srgbClr val="000000"/>
                          </a:solidFill>
                          <a:latin typeface="Cambria Math" panose="02040503050406030204" pitchFamily="18" charset="0"/>
                          <a:cs typeface="Arial" charset="0"/>
                        </a:rPr>
                        <m:t>:</m:t>
                      </m:r>
                    </m:oMath>
                  </m:oMathPara>
                </a14:m>
                <a:endParaRPr lang="en-US" sz="1800" dirty="0">
                  <a:solidFill>
                    <a:srgbClr val="000000"/>
                  </a:solidFill>
                  <a:cs typeface="Arial" charset="0"/>
                </a:endParaRPr>
              </a:p>
              <a:p>
                <a:pPr marL="685800" lvl="2" indent="-338138" algn="l">
                  <a:spcAft>
                    <a:spcPts val="0"/>
                  </a:spcAft>
                  <a:buFont typeface="+mj-lt"/>
                  <a:buAutoNum type="arabicPeriod"/>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1</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 </m:t>
                    </m:r>
                    <m:r>
                      <a:rPr lang="en-US" sz="1800">
                        <a:solidFill>
                          <a:srgbClr val="000000"/>
                        </a:solidFill>
                        <a:latin typeface="Cambria Math" panose="02040503050406030204" pitchFamily="18" charset="0"/>
                        <a:cs typeface="Arial" charset="0"/>
                      </a:rPr>
                      <m:t>𝑥</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oMath>
                </a14:m>
                <a:endParaRPr lang="en-US" sz="1800" dirty="0">
                  <a:solidFill>
                    <a:srgbClr val="000000"/>
                  </a:solidFill>
                  <a:cs typeface="Arial" charset="0"/>
                </a:endParaRPr>
              </a:p>
              <a:p>
                <a:pPr marL="685800" lvl="2" indent="-338138" algn="l">
                  <a:spcAft>
                    <a:spcPts val="0"/>
                  </a:spcAft>
                  <a:buFont typeface="+mj-lt"/>
                  <a:buAutoNum type="arabicPeriod"/>
                </a:pPr>
                <a14:m>
                  <m:oMath xmlns:m="http://schemas.openxmlformats.org/officeDocument/2006/math">
                    <m:r>
                      <a:rPr lang="en-US" sz="1800">
                        <a:solidFill>
                          <a:srgbClr val="000000"/>
                        </a:solidFill>
                        <a:latin typeface="Cambria Math" panose="02040503050406030204" pitchFamily="18" charset="0"/>
                        <a:cs typeface="Arial" charset="0"/>
                      </a:rPr>
                      <m:t>𝐹𝑜𝑟</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 = 1, 2, . . . , </m:t>
                    </m:r>
                    <m:r>
                      <m:rPr>
                        <m:sty m:val="p"/>
                      </m:rPr>
                      <a:rPr lang="en-US" sz="1800">
                        <a:solidFill>
                          <a:srgbClr val="000000"/>
                        </a:solidFill>
                        <a:latin typeface="Cambria Math" panose="02040503050406030204" pitchFamily="18" charset="0"/>
                        <a:cs typeface="Arial" charset="0"/>
                      </a:rPr>
                      <m:t>min</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𝑑𝑜</m:t>
                    </m:r>
                    <m:r>
                      <a:rPr lang="en-US" sz="1800">
                        <a:solidFill>
                          <a:srgbClr val="000000"/>
                        </a:solidFill>
                        <a:latin typeface="Cambria Math" panose="02040503050406030204" pitchFamily="18" charset="0"/>
                        <a:cs typeface="Arial" charset="0"/>
                      </a:rPr>
                      <m:t>:</m:t>
                    </m:r>
                  </m:oMath>
                </a14:m>
                <a:endParaRPr lang="en-US" sz="1800" dirty="0">
                  <a:solidFill>
                    <a:srgbClr val="000000"/>
                  </a:solidFill>
                  <a:cs typeface="Arial" charset="0"/>
                </a:endParaRPr>
              </a:p>
              <a:p>
                <a:pPr marL="920750" lvl="3" indent="0" algn="l">
                  <a:spcAft>
                    <a:spcPts val="0"/>
                  </a:spcAft>
                </a:pPr>
                <a14:m>
                  <m:oMathPara xmlns:m="http://schemas.openxmlformats.org/officeDocument/2006/math">
                    <m:oMathParaPr>
                      <m:jc m:val="centerGroup"/>
                    </m:oMathParaPr>
                    <m:oMath xmlns:m="http://schemas.openxmlformats.org/officeDocument/2006/math">
                      <m:r>
                        <a:rPr lang="en-US" sz="1800">
                          <a:solidFill>
                            <a:srgbClr val="000000"/>
                          </a:solidFill>
                          <a:latin typeface="Cambria Math" panose="02040503050406030204" pitchFamily="18" charset="0"/>
                          <a:cs typeface="Arial" charset="0"/>
                        </a:rPr>
                        <m:t>𝑎</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𝑖𝑓</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𝑖𝑛𝑖𝑡𝑖𝑎𝑙𝑖𝑧𝑒</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𝑡h𝑒</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m:t>
                      </m:r>
                      <m:r>
                        <m:rPr>
                          <m:sty m:val="p"/>
                        </m:rPr>
                        <a:rPr lang="en-US" sz="1800" b="0" i="0" baseline="30000" smtClean="0">
                          <a:solidFill>
                            <a:srgbClr val="000000"/>
                          </a:solidFill>
                          <a:latin typeface="Cambria Math" panose="02040503050406030204" pitchFamily="18" charset="0"/>
                          <a:cs typeface="Arial" charset="0"/>
                        </a:rPr>
                        <m:t>th</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𝑝𝑟𝑖𝑛𝑐𝑖𝑝𝑎𝑙</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𝑐𝑜𝑚𝑝𝑜𝑛𝑒𝑛𝑡</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𝑎𝑠</m:t>
                      </m:r>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oMath>
                  </m:oMathPara>
                </a14:m>
                <a:endParaRPr lang="en-US" sz="1800" dirty="0">
                  <a:solidFill>
                    <a:srgbClr val="000000"/>
                  </a:solidFill>
                  <a:cs typeface="Arial" charset="0"/>
                </a:endParaRPr>
              </a:p>
              <a:p>
                <a:pPr marL="920750" lvl="3" indent="0" algn="l">
                  <a:spcAft>
                    <a:spcPts val="0"/>
                  </a:spcAft>
                </a:pPr>
                <a14:m>
                  <m:oMathPara xmlns:m="http://schemas.openxmlformats.org/officeDocument/2006/math">
                    <m:oMathParaPr>
                      <m:jc m:val="left"/>
                    </m:oMathParaPr>
                    <m:oMath xmlns:m="http://schemas.openxmlformats.org/officeDocument/2006/math">
                      <m:r>
                        <a:rPr lang="en-US" sz="1800">
                          <a:solidFill>
                            <a:srgbClr val="000000"/>
                          </a:solidFill>
                          <a:latin typeface="Cambria Math" panose="02040503050406030204" pitchFamily="18" charset="0"/>
                          <a:cs typeface="Arial" charset="0"/>
                        </a:rPr>
                        <m:t>𝑏</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𝑜𝑡h𝑒𝑟𝑤𝑖𝑠𝑒</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𝑐𝑜𝑚𝑝𝑢𝑡𝑒</m:t>
                      </m:r>
                      <m:r>
                        <a:rPr lang="en-US" sz="1800">
                          <a:solidFill>
                            <a:srgbClr val="000000"/>
                          </a:solidFill>
                          <a:latin typeface="Cambria Math" panose="02040503050406030204" pitchFamily="18" charset="0"/>
                          <a:cs typeface="Arial" charset="0"/>
                        </a:rPr>
                        <m:t>:</m:t>
                      </m:r>
                    </m:oMath>
                  </m:oMathPara>
                </a14:m>
                <a:endParaRPr lang="en-US" sz="1800" dirty="0">
                  <a:solidFill>
                    <a:srgbClr val="000000"/>
                  </a:solidFill>
                  <a:cs typeface="Arial" charset="0"/>
                </a:endParaRPr>
              </a:p>
              <a:p>
                <a:pPr marL="1208088" lvl="4" indent="0" algn="l">
                  <a:spcAft>
                    <a:spcPts val="0"/>
                  </a:spcAft>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r>
                          <m:rPr>
                            <m:sty m:val="p"/>
                          </m:rPr>
                          <a:rPr lang="en-US" sz="1800">
                            <a:solidFill>
                              <a:srgbClr val="000000"/>
                            </a:solidFill>
                            <a:latin typeface="Cambria Math" panose="02040503050406030204" pitchFamily="18" charset="0"/>
                            <a:cs typeface="Arial" charset="0"/>
                          </a:rPr>
                          <m:t>n</m:t>
                        </m:r>
                        <m:r>
                          <a:rPr lang="en-US" sz="1800">
                            <a:solidFill>
                              <a:srgbClr val="000000"/>
                            </a:solidFill>
                            <a:latin typeface="Cambria Math" panose="02040503050406030204" pitchFamily="18" charset="0"/>
                            <a:cs typeface="Arial" charset="0"/>
                          </a:rPr>
                          <m:t>−1−</m:t>
                        </m:r>
                        <m:r>
                          <m:rPr>
                            <m:sty m:val="p"/>
                          </m:rPr>
                          <a:rPr lang="en-US" sz="1800">
                            <a:solidFill>
                              <a:srgbClr val="000000"/>
                            </a:solidFill>
                            <a:latin typeface="Cambria Math" panose="02040503050406030204" pitchFamily="18" charset="0"/>
                            <a:cs typeface="Arial" charset="0"/>
                          </a:rPr>
                          <m:t>p</m:t>
                        </m:r>
                      </m:num>
                      <m:den>
                        <m:r>
                          <a:rPr lang="en-US" sz="1800">
                            <a:solidFill>
                              <a:srgbClr val="000000"/>
                            </a:solidFill>
                            <a:latin typeface="Cambria Math" panose="02040503050406030204" pitchFamily="18" charset="0"/>
                            <a:cs typeface="Arial" charset="0"/>
                          </a:rPr>
                          <m:t>𝑛</m:t>
                        </m:r>
                      </m:den>
                    </m:f>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−1</m:t>
                        </m:r>
                      </m:e>
                    </m:d>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r>
                          <a:rPr lang="en-US" sz="1800">
                            <a:solidFill>
                              <a:srgbClr val="000000"/>
                            </a:solidFill>
                            <a:latin typeface="Cambria Math" panose="02040503050406030204" pitchFamily="18" charset="0"/>
                            <a:cs typeface="Arial" charset="0"/>
                          </a:rPr>
                          <m:t>1+</m:t>
                        </m:r>
                        <m:r>
                          <a:rPr lang="en-US" sz="1800">
                            <a:solidFill>
                              <a:srgbClr val="000000"/>
                            </a:solidFill>
                            <a:latin typeface="Cambria Math" panose="02040503050406030204" pitchFamily="18" charset="0"/>
                            <a:cs typeface="Arial" charset="0"/>
                          </a:rPr>
                          <m:t>𝑝</m:t>
                        </m:r>
                      </m:num>
                      <m:den>
                        <m:r>
                          <a:rPr lang="en-US" sz="1800">
                            <a:solidFill>
                              <a:srgbClr val="000000"/>
                            </a:solidFill>
                            <a:latin typeface="Cambria Math" panose="02040503050406030204" pitchFamily="18" charset="0"/>
                            <a:cs typeface="Arial" charset="0"/>
                          </a:rPr>
                          <m:t>𝑛</m:t>
                        </m:r>
                      </m:den>
                    </m:f>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m:t>
                    </m:r>
                    <m:sSubSup>
                      <m:sSubSupPr>
                        <m:ctrlPr>
                          <a:rPr lang="en-US" sz="1800" i="1">
                            <a:solidFill>
                              <a:srgbClr val="000000"/>
                            </a:solidFill>
                            <a:latin typeface="Cambria Math" panose="02040503050406030204" pitchFamily="18" charset="0"/>
                            <a:cs typeface="Arial" charset="0"/>
                          </a:rPr>
                        </m:ctrlPr>
                      </m:sSubSup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up>
                        <m:r>
                          <a:rPr lang="en-US" sz="1800">
                            <a:solidFill>
                              <a:srgbClr val="000000"/>
                            </a:solidFill>
                            <a:latin typeface="Cambria Math" panose="02040503050406030204" pitchFamily="18" charset="0"/>
                            <a:cs typeface="Arial" charset="0"/>
                          </a:rPr>
                          <m:t>𝑇</m:t>
                        </m:r>
                      </m:sup>
                    </m:sSubSup>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−1</m:t>
                            </m:r>
                          </m:e>
                        </m:d>
                      </m:num>
                      <m:den>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−1</m:t>
                            </m:r>
                          </m:e>
                        </m:d>
                        <m:r>
                          <a:rPr lang="en-US" sz="1800">
                            <a:solidFill>
                              <a:srgbClr val="000000"/>
                            </a:solidFill>
                            <a:latin typeface="Cambria Math" panose="02040503050406030204" pitchFamily="18" charset="0"/>
                            <a:cs typeface="Arial" charset="0"/>
                          </a:rPr>
                          <m:t>||</m:t>
                        </m:r>
                      </m:den>
                    </m:f>
                  </m:oMath>
                </a14:m>
                <a:r>
                  <a:rPr lang="en-US" sz="1800" dirty="0">
                    <a:solidFill>
                      <a:srgbClr val="000000"/>
                    </a:solidFill>
                    <a:cs typeface="Arial" charset="0"/>
                  </a:rPr>
                  <a:t> , </a:t>
                </a:r>
              </a:p>
              <a:p>
                <a:pPr marL="1208088" lvl="4" indent="0" algn="l">
                  <a:spcAft>
                    <a:spcPts val="1200"/>
                  </a:spcAft>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sSubSup>
                      <m:sSubSupPr>
                        <m:ctrlPr>
                          <a:rPr lang="en-US" sz="1800" i="1">
                            <a:solidFill>
                              <a:srgbClr val="000000"/>
                            </a:solidFill>
                            <a:latin typeface="Cambria Math" panose="02040503050406030204" pitchFamily="18" charset="0"/>
                            <a:cs typeface="Arial" charset="0"/>
                          </a:rPr>
                        </m:ctrlPr>
                      </m:sSubSup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up>
                        <m:r>
                          <a:rPr lang="en-US" sz="1800">
                            <a:solidFill>
                              <a:srgbClr val="000000"/>
                            </a:solidFill>
                            <a:latin typeface="Cambria Math" panose="02040503050406030204" pitchFamily="18" charset="0"/>
                            <a:cs typeface="Arial" charset="0"/>
                          </a:rPr>
                          <m:t>𝑇</m:t>
                        </m:r>
                      </m:sup>
                    </m:sSubSup>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num>
                      <m:den>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den>
                    </m:f>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num>
                      <m:den>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den>
                    </m:f>
                  </m:oMath>
                </a14:m>
                <a:r>
                  <a:rPr lang="en-US" sz="1800" dirty="0">
                    <a:solidFill>
                      <a:srgbClr val="000000"/>
                    </a:solidFill>
                    <a:cs typeface="Arial" charset="0"/>
                  </a:rPr>
                  <a:t> , 	</a:t>
                </a:r>
              </a:p>
              <a:p>
                <a:pPr marL="173038" indent="-173038" algn="l">
                  <a:buFont typeface="Arial" panose="020B0604020202020204" pitchFamily="34" charset="0"/>
                  <a:buChar char="•"/>
                </a:pPr>
                <a:r>
                  <a:rPr lang="en-US" sz="1800" dirty="0">
                    <a:solidFill>
                      <a:srgbClr val="000000"/>
                    </a:solidFill>
                    <a:cs typeface="Arial" charset="0"/>
                  </a:rPr>
                  <a:t>Then the eigenvector and eigenvalues are given by:</a:t>
                </a:r>
              </a:p>
              <a:p>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𝑒</m:t>
                        </m:r>
                      </m:e>
                      <m:sub>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num>
                      <m:den>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den>
                    </m:f>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𝑎𝑛𝑑</m:t>
                    </m:r>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𝜆</m:t>
                        </m:r>
                      </m:e>
                      <m:sub>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oMath>
                </a14:m>
                <a:r>
                  <a:rPr lang="en-US" sz="1800" dirty="0">
                    <a:solidFill>
                      <a:srgbClr val="000000"/>
                    </a:solidFill>
                    <a:cs typeface="Arial" charset="0"/>
                  </a:rPr>
                  <a:t> .</a:t>
                </a: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5"/>
                <a:ext cx="8686800" cy="5819335"/>
              </a:xfrm>
              <a:prstGeom prst="rect">
                <a:avLst/>
              </a:prstGeom>
              <a:blipFill>
                <a:blip r:embed="rId3"/>
                <a:stretch>
                  <a:fillRect l="-1460" t="-1087" r="-1606"/>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Incremental Principal Components Analysis (IPCA) </a:t>
            </a:r>
          </a:p>
        </p:txBody>
      </p:sp>
    </p:spTree>
    <p:extLst>
      <p:ext uri="{BB962C8B-B14F-4D97-AF65-F5344CB8AC3E}">
        <p14:creationId xmlns:p14="http://schemas.microsoft.com/office/powerpoint/2010/main" val="11812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5"/>
                <a:ext cx="8686800" cy="5819335"/>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LSTMs are a special kind of Recurrent Neural Networks (RNN) that are capable of learning long-term dependencies. </a:t>
                </a:r>
              </a:p>
              <a:p>
                <a:pPr lvl="1" algn="l">
                  <a:spcAft>
                    <a:spcPts val="600"/>
                  </a:spcAft>
                  <a:buFont typeface="Arial" charset="0"/>
                  <a:buChar char="•"/>
                </a:pPr>
                <a:r>
                  <a:rPr lang="en-US" sz="1800" dirty="0">
                    <a:solidFill>
                      <a:srgbClr val="000000"/>
                    </a:solidFill>
                    <a:cs typeface="Arial" charset="0"/>
                  </a:rPr>
                  <a:t>The most commonly LSTM architecture is: </a:t>
                </a:r>
              </a:p>
              <a:p>
                <a:pPr marL="685800" lvl="2" indent="-225425" algn="l"/>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𝑈</m:t>
                                </m:r>
                              </m:e>
                              <m:sup>
                                <m:r>
                                  <a:rPr lang="en-US" sz="1800" i="1">
                                    <a:solidFill>
                                      <a:srgbClr val="000000"/>
                                    </a:solidFill>
                                    <a:latin typeface="Cambria Math" panose="02040503050406030204" pitchFamily="18" charset="0"/>
                                  </a:rPr>
                                  <m:t>𝑖</m:t>
                                </m:r>
                              </m:sup>
                            </m:sSup>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𝑊</m:t>
                            </m:r>
                          </m:e>
                          <m:sup>
                            <m:r>
                              <a:rPr lang="en-US" sz="1800" i="1">
                                <a:solidFill>
                                  <a:srgbClr val="000000"/>
                                </a:solidFill>
                                <a:latin typeface="Cambria Math" panose="02040503050406030204" pitchFamily="18" charset="0"/>
                              </a:rPr>
                              <m:t>𝑖</m:t>
                            </m:r>
                          </m:sup>
                        </m:sSup>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𝑝</m:t>
                            </m:r>
                          </m:e>
                          <m:sup>
                            <m:r>
                              <a:rPr lang="en-US" sz="1800" i="1">
                                <a:solidFill>
                                  <a:srgbClr val="000000"/>
                                </a:solidFill>
                                <a:latin typeface="Cambria Math" panose="02040503050406030204" pitchFamily="18" charset="0"/>
                              </a:rPr>
                              <m:t>𝑖</m:t>
                            </m:r>
                          </m:sup>
                        </m:sSup>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𝑏</m:t>
                            </m:r>
                          </m:e>
                          <m:sup>
                            <m:r>
                              <a:rPr lang="en-US" sz="1800" i="1">
                                <a:solidFill>
                                  <a:srgbClr val="000000"/>
                                </a:solidFill>
                                <a:latin typeface="Cambria Math" panose="02040503050406030204" pitchFamily="18" charset="0"/>
                              </a:rPr>
                              <m:t>𝑖</m:t>
                            </m:r>
                          </m:sup>
                        </m:sSup>
                      </m:e>
                    </m:d>
                  </m:oMath>
                </a14:m>
                <a:r>
                  <a:rPr lang="en-US" sz="1800" i="1" dirty="0">
                    <a:solidFill>
                      <a:srgbClr val="000000"/>
                    </a:solidFill>
                    <a:latin typeface="Cambria Math" panose="02040503050406030204" pitchFamily="18" charset="0"/>
                  </a:rPr>
                  <a:t> ,	</a:t>
                </a:r>
              </a:p>
              <a:p>
                <a:pPr marL="685800" lvl="2" indent="-225425" algn="l"/>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𝑓</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𝑈</m:t>
                                </m:r>
                              </m:e>
                              <m:sup>
                                <m:r>
                                  <a:rPr lang="en-US" sz="1800" i="1">
                                    <a:solidFill>
                                      <a:srgbClr val="000000"/>
                                    </a:solidFill>
                                    <a:latin typeface="Cambria Math" panose="02040503050406030204" pitchFamily="18" charset="0"/>
                                  </a:rPr>
                                  <m:t>𝑓</m:t>
                                </m:r>
                              </m:sup>
                            </m:sSup>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𝑊</m:t>
                            </m:r>
                          </m:e>
                          <m:sup>
                            <m:r>
                              <a:rPr lang="en-US" sz="1800" i="1">
                                <a:solidFill>
                                  <a:srgbClr val="000000"/>
                                </a:solidFill>
                                <a:latin typeface="Cambria Math" panose="02040503050406030204" pitchFamily="18" charset="0"/>
                              </a:rPr>
                              <m:t>𝑓</m:t>
                            </m:r>
                          </m:sup>
                        </m:sSup>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𝑝</m:t>
                            </m:r>
                          </m:e>
                          <m:sup>
                            <m:r>
                              <a:rPr lang="en-US" sz="1800" i="1">
                                <a:solidFill>
                                  <a:srgbClr val="000000"/>
                                </a:solidFill>
                                <a:latin typeface="Cambria Math" panose="02040503050406030204" pitchFamily="18" charset="0"/>
                              </a:rPr>
                              <m:t>𝑓</m:t>
                            </m:r>
                          </m:sup>
                        </m:sSup>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𝑏</m:t>
                            </m:r>
                          </m:e>
                          <m:sup>
                            <m:r>
                              <a:rPr lang="en-US" sz="1800" i="1">
                                <a:solidFill>
                                  <a:srgbClr val="000000"/>
                                </a:solidFill>
                                <a:latin typeface="Cambria Math" panose="02040503050406030204" pitchFamily="18" charset="0"/>
                              </a:rPr>
                              <m:t>𝑓</m:t>
                            </m:r>
                          </m:sup>
                        </m:sSup>
                      </m:e>
                    </m:d>
                  </m:oMath>
                </a14:m>
                <a:r>
                  <a:rPr lang="en-US" sz="1800" i="1" dirty="0">
                    <a:solidFill>
                      <a:srgbClr val="000000"/>
                    </a:solidFill>
                    <a:latin typeface="Cambria Math" panose="02040503050406030204" pitchFamily="18" charset="0"/>
                  </a:rPr>
                  <a:t> ,	</a:t>
                </a:r>
              </a:p>
              <a:p>
                <a:pPr marL="685800" lvl="2" indent="-225425" algn="l"/>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𝑓</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𝑔</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𝑈</m:t>
                            </m:r>
                          </m:e>
                          <m:sup>
                            <m:r>
                              <a:rPr lang="en-US" sz="1800" i="1">
                                <a:solidFill>
                                  <a:srgbClr val="000000"/>
                                </a:solidFill>
                                <a:latin typeface="Cambria Math" panose="02040503050406030204" pitchFamily="18" charset="0"/>
                              </a:rPr>
                              <m:t>𝑐</m:t>
                            </m:r>
                          </m:sup>
                        </m:sSup>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𝑊</m:t>
                        </m:r>
                      </m:e>
                      <m:sup>
                        <m:r>
                          <a:rPr lang="en-US" sz="1800" i="1">
                            <a:solidFill>
                              <a:srgbClr val="000000"/>
                            </a:solidFill>
                            <a:latin typeface="Cambria Math" panose="02040503050406030204" pitchFamily="18" charset="0"/>
                          </a:rPr>
                          <m:t>𝑐</m:t>
                        </m:r>
                      </m:sup>
                    </m:sSup>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𝑏</m:t>
                        </m:r>
                      </m:e>
                      <m:sup>
                        <m:r>
                          <a:rPr lang="en-US" sz="1800" i="1">
                            <a:solidFill>
                              <a:srgbClr val="000000"/>
                            </a:solidFill>
                            <a:latin typeface="Cambria Math" panose="02040503050406030204" pitchFamily="18" charset="0"/>
                          </a:rPr>
                          <m:t>𝑐</m:t>
                        </m:r>
                      </m:sup>
                    </m:sSup>
                    <m:r>
                      <a:rPr lang="en-US" sz="1800" i="1">
                        <a:solidFill>
                          <a:srgbClr val="000000"/>
                        </a:solidFill>
                        <a:latin typeface="Cambria Math" panose="02040503050406030204" pitchFamily="18" charset="0"/>
                      </a:rPr>
                      <m:t>)</m:t>
                    </m:r>
                  </m:oMath>
                </a14:m>
                <a:r>
                  <a:rPr lang="en-US" sz="1800" i="1" dirty="0">
                    <a:solidFill>
                      <a:srgbClr val="000000"/>
                    </a:solidFill>
                    <a:latin typeface="Cambria Math" panose="02040503050406030204" pitchFamily="18" charset="0"/>
                  </a:rPr>
                  <a:t> ,	</a:t>
                </a:r>
              </a:p>
              <a:p>
                <a:pPr marL="685800" lvl="2" indent="-225425" algn="l"/>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𝑜</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𝑈</m:t>
                                </m:r>
                              </m:e>
                              <m:sup>
                                <m:r>
                                  <a:rPr lang="en-US" sz="1800" i="1">
                                    <a:solidFill>
                                      <a:srgbClr val="000000"/>
                                    </a:solidFill>
                                    <a:latin typeface="Cambria Math" panose="02040503050406030204" pitchFamily="18" charset="0"/>
                                  </a:rPr>
                                  <m:t>𝑜</m:t>
                                </m:r>
                              </m:sup>
                            </m:sSup>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𝑊</m:t>
                            </m:r>
                          </m:e>
                          <m:sup>
                            <m:r>
                              <a:rPr lang="en-US" sz="1800" i="1">
                                <a:solidFill>
                                  <a:srgbClr val="000000"/>
                                </a:solidFill>
                                <a:latin typeface="Cambria Math" panose="02040503050406030204" pitchFamily="18" charset="0"/>
                              </a:rPr>
                              <m:t>𝑜</m:t>
                            </m:r>
                          </m:sup>
                        </m:sSup>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𝑝</m:t>
                            </m:r>
                          </m:e>
                          <m:sup>
                            <m:r>
                              <a:rPr lang="en-US" sz="1800" i="1">
                                <a:solidFill>
                                  <a:srgbClr val="000000"/>
                                </a:solidFill>
                                <a:latin typeface="Cambria Math" panose="02040503050406030204" pitchFamily="18" charset="0"/>
                              </a:rPr>
                              <m:t>𝑜</m:t>
                            </m:r>
                          </m:sup>
                        </m:sSup>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𝑏</m:t>
                            </m:r>
                          </m:e>
                          <m:sup>
                            <m:r>
                              <a:rPr lang="en-US" sz="1800" i="1">
                                <a:solidFill>
                                  <a:srgbClr val="000000"/>
                                </a:solidFill>
                                <a:latin typeface="Cambria Math" panose="02040503050406030204" pitchFamily="18" charset="0"/>
                              </a:rPr>
                              <m:t>𝑜</m:t>
                            </m:r>
                          </m:sup>
                        </m:sSup>
                      </m:e>
                    </m:d>
                  </m:oMath>
                </a14:m>
                <a:r>
                  <a:rPr lang="en-US" sz="1800" i="1" dirty="0">
                    <a:solidFill>
                      <a:srgbClr val="000000"/>
                    </a:solidFill>
                    <a:latin typeface="Cambria Math" panose="02040503050406030204" pitchFamily="18" charset="0"/>
                  </a:rPr>
                  <a:t> ,	</a:t>
                </a:r>
              </a:p>
              <a:p>
                <a:pPr marL="685800" lvl="2" indent="-225425" algn="l">
                  <a:spcAft>
                    <a:spcPts val="600"/>
                  </a:spcAft>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𝑜</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𝑔</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oMath>
                </a14:m>
                <a:r>
                  <a:rPr lang="en-US" sz="1800" i="1" dirty="0">
                    <a:solidFill>
                      <a:srgbClr val="000000"/>
                    </a:solidFill>
                    <a:latin typeface="Cambria Math" panose="02040503050406030204" pitchFamily="18" charset="0"/>
                  </a:rPr>
                  <a:t> ,	</a:t>
                </a:r>
                <a:endParaRPr lang="en-US" sz="1800" dirty="0">
                  <a:solidFill>
                    <a:srgbClr val="000000"/>
                  </a:solidFill>
                  <a:cs typeface="Arial" charset="0"/>
                </a:endParaRPr>
              </a:p>
              <a:p>
                <a:pPr marL="685800" lvl="1" algn="l">
                  <a:spcAft>
                    <a:spcPts val="600"/>
                  </a:spcAft>
                </a:pPr>
                <a:r>
                  <a:rPr lang="en-US" sz="1800" dirty="0">
                    <a:solidFill>
                      <a:srgbClr val="000000"/>
                    </a:solidFill>
                    <a:cs typeface="Arial" charset="0"/>
                  </a:rPr>
                  <a:t>where:</a:t>
                </a:r>
              </a:p>
              <a:p>
                <a:pPr marL="920750" lvl="2" indent="-234950" algn="l">
                  <a:spcAft>
                    <a:spcPts val="600"/>
                  </a:spcAft>
                  <a:buFont typeface="Wingdings" panose="05000000000000000000" pitchFamily="2" charset="2"/>
                  <a:buChar char="§"/>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𝑖</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𝑓</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𝑐</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𝑜</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and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𝑠</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are the input gate, forget gate, cell state, output gate and block output at time instance </a:t>
                </a:r>
                <a14:m>
                  <m:oMath xmlns:m="http://schemas.openxmlformats.org/officeDocument/2006/math">
                    <m:r>
                      <a:rPr lang="en-US" sz="1800">
                        <a:solidFill>
                          <a:srgbClr val="000000"/>
                        </a:solidFill>
                        <a:latin typeface="Cambria Math" panose="02040503050406030204" pitchFamily="18" charset="0"/>
                        <a:cs typeface="Arial" charset="0"/>
                      </a:rPr>
                      <m:t>𝑡</m:t>
                    </m:r>
                  </m:oMath>
                </a14:m>
                <a:r>
                  <a:rPr lang="en-US" sz="1800" dirty="0">
                    <a:solidFill>
                      <a:srgbClr val="000000"/>
                    </a:solidFill>
                    <a:cs typeface="Arial" charset="0"/>
                  </a:rPr>
                  <a:t>, respectively;</a:t>
                </a:r>
              </a:p>
              <a:p>
                <a:pPr marL="920750" lvl="2" indent="-234950" algn="l">
                  <a:spcAft>
                    <a:spcPts val="600"/>
                  </a:spcAft>
                  <a:buFont typeface="Wingdings" panose="05000000000000000000" pitchFamily="2" charset="2"/>
                  <a:buChar char="§"/>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is the input at time t; </a:t>
                </a: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𝑈</m:t>
                        </m:r>
                      </m:e>
                      <m:sup>
                        <m:r>
                          <a:rPr lang="en-US" sz="1800">
                            <a:solidFill>
                              <a:srgbClr val="000000"/>
                            </a:solidFill>
                            <a:latin typeface="Cambria Math" panose="02040503050406030204" pitchFamily="18" charset="0"/>
                            <a:cs typeface="Arial" charset="0"/>
                          </a:rPr>
                          <m:t>∗</m:t>
                        </m:r>
                      </m:sup>
                    </m:sSup>
                  </m:oMath>
                </a14:m>
                <a:r>
                  <a:rPr lang="en-US" sz="1800" dirty="0">
                    <a:solidFill>
                      <a:srgbClr val="000000"/>
                    </a:solidFill>
                    <a:cs typeface="Arial" charset="0"/>
                  </a:rPr>
                  <a:t>, and </a:t>
                </a: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𝑊</m:t>
                        </m:r>
                      </m:e>
                      <m:sup>
                        <m:r>
                          <a:rPr lang="en-US" sz="1800">
                            <a:solidFill>
                              <a:srgbClr val="000000"/>
                            </a:solidFill>
                            <a:latin typeface="Cambria Math" panose="02040503050406030204" pitchFamily="18" charset="0"/>
                            <a:cs typeface="Arial" charset="0"/>
                          </a:rPr>
                          <m:t>∗</m:t>
                        </m:r>
                      </m:sup>
                    </m:sSup>
                  </m:oMath>
                </a14:m>
                <a:r>
                  <a:rPr lang="en-US" sz="1800" dirty="0">
                    <a:solidFill>
                      <a:srgbClr val="000000"/>
                    </a:solidFill>
                    <a:cs typeface="Arial" charset="0"/>
                  </a:rPr>
                  <a:t>are the weight matrices applied on input and recurrent hidden units, respectively;</a:t>
                </a:r>
              </a:p>
              <a:p>
                <a:pPr marL="920750" lvl="2" indent="-234950" algn="l">
                  <a:spcAft>
                    <a:spcPts val="600"/>
                  </a:spcAft>
                  <a:buFont typeface="Wingdings" panose="05000000000000000000" pitchFamily="2" charset="2"/>
                  <a:buChar char="§"/>
                </a:pPr>
                <a14:m>
                  <m:oMath xmlns:m="http://schemas.openxmlformats.org/officeDocument/2006/math">
                    <m:r>
                      <a:rPr lang="en-US" sz="1800">
                        <a:solidFill>
                          <a:srgbClr val="000000"/>
                        </a:solidFill>
                        <a:latin typeface="Cambria Math" panose="02040503050406030204" pitchFamily="18" charset="0"/>
                        <a:cs typeface="Arial" charset="0"/>
                      </a:rPr>
                      <m:t>𝜎</m:t>
                    </m:r>
                  </m:oMath>
                </a14:m>
                <a:r>
                  <a:rPr lang="en-US" sz="1800" dirty="0">
                    <a:solidFill>
                      <a:srgbClr val="000000"/>
                    </a:solidFill>
                    <a:cs typeface="Arial" charset="0"/>
                  </a:rPr>
                  <a:t> and </a:t>
                </a:r>
                <a14:m>
                  <m:oMath xmlns:m="http://schemas.openxmlformats.org/officeDocument/2006/math">
                    <m:r>
                      <a:rPr lang="en-US" sz="1800">
                        <a:solidFill>
                          <a:srgbClr val="000000"/>
                        </a:solidFill>
                        <a:latin typeface="Cambria Math" panose="02040503050406030204" pitchFamily="18" charset="0"/>
                        <a:cs typeface="Arial" charset="0"/>
                      </a:rPr>
                      <m:t>𝑔</m:t>
                    </m:r>
                  </m:oMath>
                </a14:m>
                <a:r>
                  <a:rPr lang="en-US" sz="1800" dirty="0">
                    <a:solidFill>
                      <a:srgbClr val="000000"/>
                    </a:solidFill>
                    <a:cs typeface="Arial" charset="0"/>
                  </a:rPr>
                  <a:t> are the sigmoid and tangent activation functions, respectively;</a:t>
                </a:r>
              </a:p>
              <a:p>
                <a:pPr marL="920750" lvl="2" indent="-234950" algn="l">
                  <a:spcAft>
                    <a:spcPts val="600"/>
                  </a:spcAft>
                  <a:buFont typeface="Wingdings" panose="05000000000000000000" pitchFamily="2" charset="2"/>
                  <a:buChar char="§"/>
                </a:pP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𝑝</m:t>
                        </m:r>
                      </m:e>
                      <m:sup>
                        <m:r>
                          <a:rPr lang="en-US" sz="1800">
                            <a:solidFill>
                              <a:srgbClr val="000000"/>
                            </a:solidFill>
                            <a:latin typeface="Cambria Math" panose="02040503050406030204" pitchFamily="18" charset="0"/>
                            <a:cs typeface="Arial" charset="0"/>
                          </a:rPr>
                          <m:t>∗</m:t>
                        </m:r>
                      </m:sup>
                    </m:sSup>
                  </m:oMath>
                </a14:m>
                <a:r>
                  <a:rPr lang="en-US" sz="1800" dirty="0">
                    <a:solidFill>
                      <a:srgbClr val="000000"/>
                    </a:solidFill>
                    <a:cs typeface="Arial" charset="0"/>
                  </a:rPr>
                  <a:t> and </a:t>
                </a: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𝑏</m:t>
                        </m:r>
                      </m:e>
                      <m:sup>
                        <m:r>
                          <a:rPr lang="en-US" sz="1800">
                            <a:solidFill>
                              <a:srgbClr val="000000"/>
                            </a:solidFill>
                            <a:latin typeface="Cambria Math" panose="02040503050406030204" pitchFamily="18" charset="0"/>
                            <a:cs typeface="Arial" charset="0"/>
                          </a:rPr>
                          <m:t>∗</m:t>
                        </m:r>
                      </m:sup>
                    </m:sSup>
                  </m:oMath>
                </a14:m>
                <a:r>
                  <a:rPr lang="en-US" sz="1800" dirty="0">
                    <a:solidFill>
                      <a:srgbClr val="000000"/>
                    </a:solidFill>
                    <a:cs typeface="Arial" charset="0"/>
                  </a:rPr>
                  <a:t> are the peep-hole connections and biases, respectively;</a:t>
                </a:r>
              </a:p>
              <a:p>
                <a:pPr marL="920750" lvl="2" indent="-234950" algn="l">
                  <a:spcAft>
                    <a:spcPts val="600"/>
                  </a:spcAft>
                  <a:buFont typeface="Wingdings" panose="05000000000000000000" pitchFamily="2" charset="2"/>
                  <a:buChar char="§"/>
                </a:pPr>
                <a14:m>
                  <m:oMath xmlns:m="http://schemas.openxmlformats.org/officeDocument/2006/math">
                    <m:r>
                      <a:rPr lang="en-US" sz="1800">
                        <a:solidFill>
                          <a:srgbClr val="000000"/>
                        </a:solidFill>
                        <a:latin typeface="Cambria Math" panose="02040503050406030204" pitchFamily="18" charset="0"/>
                        <a:cs typeface="Arial" charset="0"/>
                      </a:rPr>
                      <m:t>∘</m:t>
                    </m:r>
                  </m:oMath>
                </a14:m>
                <a:r>
                  <a:rPr lang="en-US" sz="1800" dirty="0">
                    <a:solidFill>
                      <a:srgbClr val="000000"/>
                    </a:solidFill>
                    <a:cs typeface="Arial" charset="0"/>
                  </a:rPr>
                  <a:t> means element-wise product.</a:t>
                </a: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5"/>
                <a:ext cx="8686800" cy="5819335"/>
              </a:xfrm>
              <a:prstGeom prst="rect">
                <a:avLst/>
              </a:prstGeom>
              <a:blipFill>
                <a:blip r:embed="rId3"/>
                <a:stretch>
                  <a:fillRect l="-1460" t="-1087" r="-876"/>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Long Short-Term Memory Networks (LSTMs) </a:t>
            </a:r>
          </a:p>
        </p:txBody>
      </p:sp>
      <p:pic>
        <p:nvPicPr>
          <p:cNvPr id="4" name="Picture 3">
            <a:extLst>
              <a:ext uri="{FF2B5EF4-FFF2-40B4-BE49-F238E27FC236}">
                <a16:creationId xmlns:a16="http://schemas.microsoft.com/office/drawing/2014/main" id="{804ED7D5-EB26-437F-B9D8-71296FDC2039}"/>
              </a:ext>
            </a:extLst>
          </p:cNvPr>
          <p:cNvPicPr/>
          <p:nvPr/>
        </p:nvPicPr>
        <p:blipFill rotWithShape="1">
          <a:blip r:embed="rId4" cstate="print">
            <a:extLst>
              <a:ext uri="{28A0092B-C50C-407E-A947-70E740481C1C}">
                <a14:useLocalDpi xmlns:a14="http://schemas.microsoft.com/office/drawing/2010/main" val="0"/>
              </a:ext>
            </a:extLst>
          </a:blip>
          <a:srcRect l="34194" t="22580" r="32097" b="28710"/>
          <a:stretch/>
        </p:blipFill>
        <p:spPr bwMode="auto">
          <a:xfrm>
            <a:off x="6285895" y="1190890"/>
            <a:ext cx="2629505" cy="18991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9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5"/>
            <a:ext cx="8686800" cy="5748785"/>
          </a:xfrm>
          <a:prstGeom prst="rect">
            <a:avLst/>
          </a:prstGeom>
          <a:noFill/>
          <a:ln>
            <a:noFill/>
          </a:ln>
          <a:extLst>
            <a:ext uri="{FAA26D3D-D897-4be2-8F04-BA451C77F1D7}">
              <ma14:placeholderFlag xmlns:mc="http://schemas.openxmlformats.org/markup-compatibility/2006" xmlns:a14="http://schemas.microsoft.com/office/drawing/2010/main" xmlns="" xmlns:ma14="http://schemas.microsoft.com/office/mac/drawingml/2011/main" val="1"/>
            </a:ex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lgn="l">
              <a:spcAft>
                <a:spcPts val="20800"/>
              </a:spcAft>
              <a:buFont typeface="Arial" panose="020B0604020202020204" pitchFamily="34" charset="0"/>
              <a:buChar char="•"/>
            </a:pPr>
            <a:r>
              <a:rPr lang="en-US" sz="1800" dirty="0">
                <a:solidFill>
                  <a:srgbClr val="000000"/>
                </a:solidFill>
                <a:cs typeface="Arial" charset="0"/>
              </a:rPr>
              <a:t>An architecture that integrates IPCA for spatial context analysis and LSTM for learning long-term temporal dependencies:</a:t>
            </a:r>
          </a:p>
          <a:p>
            <a:pPr marL="173038" indent="-173038" algn="l">
              <a:spcAft>
                <a:spcPts val="1200"/>
              </a:spcAft>
              <a:buFont typeface="Arial" panose="020B0604020202020204" pitchFamily="34" charset="0"/>
              <a:buChar char="•"/>
            </a:pPr>
            <a:r>
              <a:rPr lang="en-US" sz="1800" dirty="0">
                <a:solidFill>
                  <a:srgbClr val="000000"/>
                </a:solidFill>
                <a:cs typeface="Arial" charset="0"/>
              </a:rPr>
              <a:t>Our experiments have shown that 7 seconds of temporal context performs well. The corresponding dimension of the vector input to IPCA is 22 channels × 26 features × 7 seconds × 10 frames/second, or a total of 4,004 elements. </a:t>
            </a:r>
          </a:p>
          <a:p>
            <a:pPr marL="173038" indent="-173038" algn="l">
              <a:spcAft>
                <a:spcPts val="1200"/>
              </a:spcAft>
              <a:buFont typeface="Arial" panose="020B0604020202020204" pitchFamily="34" charset="0"/>
              <a:buChar char="•"/>
            </a:pPr>
            <a:r>
              <a:rPr lang="en-US" sz="1800" dirty="0">
                <a:solidFill>
                  <a:srgbClr val="000000"/>
                </a:solidFill>
                <a:cs typeface="Arial" charset="0"/>
              </a:rPr>
              <a:t>A batch size of 50 is used in IPCA and the dimension of its output is 25 elements per frame at 10 frames/second.</a:t>
            </a:r>
          </a:p>
          <a:p>
            <a:pPr marL="173038" indent="-173038" algn="l">
              <a:spcAft>
                <a:spcPts val="1200"/>
              </a:spcAft>
              <a:buFont typeface="Arial" panose="020B0604020202020204" pitchFamily="34" charset="0"/>
              <a:buChar char="•"/>
            </a:pPr>
            <a:r>
              <a:rPr lang="en-US" sz="1800" dirty="0">
                <a:solidFill>
                  <a:srgbClr val="000000"/>
                </a:solidFill>
                <a:cs typeface="Arial" charset="0"/>
              </a:rPr>
              <a:t>In order to learn long-term dependencies, one LSTM with a hidden layer size of 128 and batch size of 128 is used along with Adam optimization and a cross-entropy loss function.</a:t>
            </a:r>
          </a:p>
          <a:p>
            <a:pPr marL="173038" indent="-173038" algn="l">
              <a:spcAft>
                <a:spcPts val="1200"/>
              </a:spcAft>
              <a:buFont typeface="Arial" panose="020B0604020202020204" pitchFamily="34" charset="0"/>
              <a:buChar char="•"/>
            </a:pPr>
            <a:endParaRPr lang="en-US" sz="1800" dirty="0">
              <a:solidFill>
                <a:srgbClr val="000000"/>
              </a:solidFill>
              <a:cs typeface="Arial" charset="0"/>
            </a:endParaRPr>
          </a:p>
          <a:p>
            <a:pPr marL="173038" indent="-173038" algn="l">
              <a:buFont typeface="Arial" panose="020B0604020202020204" pitchFamily="34" charset="0"/>
              <a:buChar char="•"/>
            </a:pPr>
            <a:endParaRPr lang="en-US" sz="1800" dirty="0">
              <a:solidFill>
                <a:srgbClr val="000000"/>
              </a:solidFill>
              <a:cs typeface="Arial" charset="0"/>
            </a:endParaRPr>
          </a:p>
          <a:p>
            <a:pPr marL="0" indent="0" algn="l"/>
            <a:endParaRPr lang="en-US" sz="1800" dirty="0">
              <a:solidFill>
                <a:srgbClr val="000000"/>
              </a:solidFill>
              <a:cs typeface="Arial" charset="0"/>
            </a:endParaRPr>
          </a:p>
          <a:p>
            <a:pPr marL="285750" indent="-285750" algn="l">
              <a:buFont typeface="Arial" panose="020B0604020202020204" pitchFamily="34" charset="0"/>
              <a:buChar char="•"/>
            </a:pPr>
            <a:endParaRPr lang="en-US" sz="1800"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Integration of IPCA with LSTMs</a:t>
            </a:r>
          </a:p>
        </p:txBody>
      </p:sp>
      <p:pic>
        <p:nvPicPr>
          <p:cNvPr id="4" name="Picture 3" descr="C:\Users\MGolmohammadi\Dropbox\springer2018\figures\ipca_lstm.jpg">
            <a:extLst>
              <a:ext uri="{FF2B5EF4-FFF2-40B4-BE49-F238E27FC236}">
                <a16:creationId xmlns:a16="http://schemas.microsoft.com/office/drawing/2014/main" id="{4821B0F8-B9FA-4E62-A3AC-0703ED282C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9" t="15899" r="2055" b="35249"/>
          <a:stretch/>
        </p:blipFill>
        <p:spPr bwMode="auto">
          <a:xfrm>
            <a:off x="228601" y="1463064"/>
            <a:ext cx="8686800" cy="22099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7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60410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A deep recurrent convolutional architecture for two-dimensional decoding of EEG signals that integrates 2D CNNs, 1-D CNNs and LSTM networks:</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End-to-End Sequence Labeling Using Deep Architectures	</a:t>
            </a:r>
          </a:p>
        </p:txBody>
      </p:sp>
      <p:pic>
        <p:nvPicPr>
          <p:cNvPr id="4" name="Picture 3" descr="C:\Users\MGolmohammadi\Dropbox\springer2018\figures\cnn_lstm.jpg">
            <a:extLst>
              <a:ext uri="{FF2B5EF4-FFF2-40B4-BE49-F238E27FC236}">
                <a16:creationId xmlns:a16="http://schemas.microsoft.com/office/drawing/2014/main" id="{60EF4D58-5547-47B1-9912-D4D04C365D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31"/>
          <a:stretch/>
        </p:blipFill>
        <p:spPr bwMode="auto">
          <a:xfrm>
            <a:off x="228599" y="1553677"/>
            <a:ext cx="5588671" cy="2843661"/>
          </a:xfrm>
          <a:prstGeom prst="rect">
            <a:avLst/>
          </a:prstGeom>
          <a:noFill/>
          <a:ln>
            <a:noFill/>
          </a:ln>
          <a:extLst>
            <a:ext uri="{53640926-AAD7-44D8-BBD7-CCE9431645EC}">
              <a14:shadowObscured xmlns:a14="http://schemas.microsoft.com/office/drawing/2010/main"/>
            </a:ext>
          </a:extLst>
        </p:spPr>
      </p:pic>
      <p:sp>
        <p:nvSpPr>
          <p:cNvPr id="5" name="Rectangle 3">
            <a:extLst>
              <a:ext uri="{FF2B5EF4-FFF2-40B4-BE49-F238E27FC236}">
                <a16:creationId xmlns:a16="http://schemas.microsoft.com/office/drawing/2014/main" id="{480C729B-B445-4CE8-AA10-EE1F632AA09D}"/>
              </a:ext>
            </a:extLst>
          </p:cNvPr>
          <p:cNvSpPr txBox="1">
            <a:spLocks/>
          </p:cNvSpPr>
          <p:nvPr/>
        </p:nvSpPr>
        <p:spPr bwMode="auto">
          <a:xfrm>
            <a:off x="228600" y="4643525"/>
            <a:ext cx="8686800" cy="197303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The first 2D convolutional layer filters 210 frames (T = 21 × 10) of EEGs distributed in time with a size of 26 × 22 × 1 (W = 26, H = 22, N = 1) using 16 kernels of size 3 × 3 with a stride of 1.</a:t>
            </a:r>
          </a:p>
          <a:p>
            <a:pPr lvl="1" algn="l">
              <a:spcAft>
                <a:spcPts val="1200"/>
              </a:spcAft>
              <a:buFont typeface="Arial" charset="0"/>
              <a:buChar char="•"/>
            </a:pPr>
            <a:r>
              <a:rPr lang="en-US" sz="1800" dirty="0">
                <a:solidFill>
                  <a:srgbClr val="000000"/>
                </a:solidFill>
                <a:cs typeface="Arial" charset="0"/>
              </a:rPr>
              <a:t>The first 2D max pooling layer takes as input a vector which is 260 frames distributed in time with a size of 26 × 22 × 16 and applies a pooling size of 2 × 2. This process is repeated twice.</a:t>
            </a:r>
          </a:p>
        </p:txBody>
      </p:sp>
      <p:sp>
        <p:nvSpPr>
          <p:cNvPr id="6" name="Rectangle 3">
            <a:extLst>
              <a:ext uri="{FF2B5EF4-FFF2-40B4-BE49-F238E27FC236}">
                <a16:creationId xmlns:a16="http://schemas.microsoft.com/office/drawing/2014/main" id="{48B989A6-6BE9-AF41-84FF-BFB987A225F0}"/>
              </a:ext>
            </a:extLst>
          </p:cNvPr>
          <p:cNvSpPr txBox="1">
            <a:spLocks/>
          </p:cNvSpPr>
          <p:nvPr/>
        </p:nvSpPr>
        <p:spPr bwMode="auto">
          <a:xfrm>
            <a:off x="6061754" y="2114735"/>
            <a:ext cx="2853646" cy="17327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In our optimized system, where features are available 10 times per second, a window duration of 21 seconds is used. </a:t>
            </a:r>
          </a:p>
        </p:txBody>
      </p:sp>
    </p:spTree>
    <p:extLst>
      <p:ext uri="{BB962C8B-B14F-4D97-AF65-F5344CB8AC3E}">
        <p14:creationId xmlns:p14="http://schemas.microsoft.com/office/powerpoint/2010/main" val="32595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6"/>
                <a:ext cx="8686800" cy="5820704"/>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lgn="l">
                  <a:spcAft>
                    <a:spcPts val="600"/>
                  </a:spcAft>
                  <a:buFont typeface="Arial" panose="020B0604020202020204" pitchFamily="34" charset="0"/>
                  <a:buChar char="•"/>
                </a:pPr>
                <a:r>
                  <a:rPr lang="en-US" sz="1800" dirty="0">
                    <a:solidFill>
                      <a:srgbClr val="000000"/>
                    </a:solidFill>
                    <a:cs typeface="Arial" charset="0"/>
                  </a:rPr>
                  <a:t>A gated recurrent unit (GRU) is formulated as:</a:t>
                </a:r>
              </a:p>
              <a:p>
                <a:pPr marL="581025" indent="-231775" algn="l">
                  <a:spcAft>
                    <a:spcPts val="600"/>
                  </a:spcAft>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𝑟</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𝑈</m:t>
                                </m:r>
                              </m:e>
                              <m:sup>
                                <m:r>
                                  <a:rPr lang="en-US" sz="1800">
                                    <a:solidFill>
                                      <a:srgbClr val="000000"/>
                                    </a:solidFill>
                                    <a:latin typeface="Cambria Math" panose="02040503050406030204" pitchFamily="18" charset="0"/>
                                  </a:rPr>
                                  <m:t>𝑟</m:t>
                                </m:r>
                              </m:sup>
                            </m:sSup>
                            <m:r>
                              <a:rPr lang="en-US" sz="1800">
                                <a:solidFill>
                                  <a:srgbClr val="000000"/>
                                </a:solidFill>
                                <a:latin typeface="Cambria Math" panose="02040503050406030204" pitchFamily="18" charset="0"/>
                              </a:rPr>
                              <m:t>𝑥</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𝑊</m:t>
                            </m:r>
                          </m:e>
                          <m:sup>
                            <m:r>
                              <a:rPr lang="en-US" sz="1800">
                                <a:solidFill>
                                  <a:srgbClr val="000000"/>
                                </a:solidFill>
                                <a:latin typeface="Cambria Math" panose="02040503050406030204" pitchFamily="18" charset="0"/>
                              </a:rPr>
                              <m:t>𝑟</m:t>
                            </m:r>
                          </m:sup>
                        </m:sSup>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𝑏</m:t>
                            </m:r>
                          </m:e>
                          <m:sup>
                            <m:r>
                              <a:rPr lang="en-US" sz="1800">
                                <a:solidFill>
                                  <a:srgbClr val="000000"/>
                                </a:solidFill>
                                <a:latin typeface="Cambria Math" panose="02040503050406030204" pitchFamily="18" charset="0"/>
                              </a:rPr>
                              <m:t>𝑟</m:t>
                            </m:r>
                          </m:sup>
                        </m:sSup>
                      </m:e>
                    </m:d>
                  </m:oMath>
                </a14:m>
                <a:r>
                  <a:rPr lang="en-US" sz="1800" dirty="0">
                    <a:solidFill>
                      <a:srgbClr val="000000"/>
                    </a:solidFill>
                    <a:cs typeface="Arial" charset="0"/>
                  </a:rPr>
                  <a:t> ,	</a:t>
                </a:r>
              </a:p>
              <a:p>
                <a:pPr marL="581025" indent="-231775" algn="l">
                  <a:spcAft>
                    <a:spcPts val="600"/>
                  </a:spcAft>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𝑧</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𝑈</m:t>
                                </m:r>
                              </m:e>
                              <m:sup>
                                <m:r>
                                  <a:rPr lang="en-US" sz="1800">
                                    <a:solidFill>
                                      <a:srgbClr val="000000"/>
                                    </a:solidFill>
                                    <a:latin typeface="Cambria Math" panose="02040503050406030204" pitchFamily="18" charset="0"/>
                                  </a:rPr>
                                  <m:t>𝑧</m:t>
                                </m:r>
                              </m:sup>
                            </m:sSup>
                            <m:r>
                              <a:rPr lang="en-US" sz="1800">
                                <a:solidFill>
                                  <a:srgbClr val="000000"/>
                                </a:solidFill>
                                <a:latin typeface="Cambria Math" panose="02040503050406030204" pitchFamily="18" charset="0"/>
                              </a:rPr>
                              <m:t>𝑥</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𝑊</m:t>
                            </m:r>
                          </m:e>
                          <m:sup>
                            <m:r>
                              <a:rPr lang="en-US" sz="1800">
                                <a:solidFill>
                                  <a:srgbClr val="000000"/>
                                </a:solidFill>
                                <a:latin typeface="Cambria Math" panose="02040503050406030204" pitchFamily="18" charset="0"/>
                              </a:rPr>
                              <m:t>𝑧</m:t>
                            </m:r>
                          </m:sup>
                        </m:sSup>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𝑏</m:t>
                            </m:r>
                          </m:e>
                          <m:sup>
                            <m:r>
                              <a:rPr lang="en-US" sz="1800">
                                <a:solidFill>
                                  <a:srgbClr val="000000"/>
                                </a:solidFill>
                                <a:latin typeface="Cambria Math" panose="02040503050406030204" pitchFamily="18" charset="0"/>
                              </a:rPr>
                              <m:t>𝑧</m:t>
                            </m:r>
                          </m:sup>
                        </m:sSup>
                      </m:e>
                    </m:d>
                  </m:oMath>
                </a14:m>
                <a:r>
                  <a:rPr lang="en-US" sz="1800" dirty="0">
                    <a:solidFill>
                      <a:srgbClr val="000000"/>
                    </a:solidFill>
                    <a:cs typeface="Arial" charset="0"/>
                  </a:rPr>
                  <a:t> ,	</a:t>
                </a:r>
              </a:p>
              <a:p>
                <a:pPr marL="581025" indent="-231775" algn="l">
                  <a:spcAft>
                    <a:spcPts val="600"/>
                  </a:spcAft>
                </a:pPr>
                <a14:m>
                  <m:oMath xmlns:m="http://schemas.openxmlformats.org/officeDocument/2006/math">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a:solidFill>
                                  <a:srgbClr val="000000"/>
                                </a:solidFill>
                                <a:latin typeface="Cambria Math" panose="02040503050406030204" pitchFamily="18" charset="0"/>
                              </a:rPr>
                              <m:t>𝑠</m:t>
                            </m:r>
                          </m:e>
                        </m:acc>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𝑔</m:t>
                    </m:r>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𝑈</m:t>
                            </m:r>
                          </m:e>
                          <m:sup>
                            <m:r>
                              <a:rPr lang="en-US" sz="1800">
                                <a:solidFill>
                                  <a:srgbClr val="000000"/>
                                </a:solidFill>
                                <a:latin typeface="Cambria Math" panose="02040503050406030204" pitchFamily="18" charset="0"/>
                              </a:rPr>
                              <m:t>𝑠</m:t>
                            </m:r>
                          </m:sup>
                        </m:sSup>
                        <m:r>
                          <a:rPr lang="en-US" sz="1800">
                            <a:solidFill>
                              <a:srgbClr val="000000"/>
                            </a:solidFill>
                            <a:latin typeface="Cambria Math" panose="02040503050406030204" pitchFamily="18" charset="0"/>
                          </a:rPr>
                          <m:t>𝑥</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𝑟</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d>
                      <m:dPr>
                        <m:ctrlPr>
                          <a:rPr lang="en-US" sz="1800" i="1">
                            <a:solidFill>
                              <a:srgbClr val="000000"/>
                            </a:solidFill>
                            <a:latin typeface="Cambria Math" panose="02040503050406030204" pitchFamily="18" charset="0"/>
                          </a:rPr>
                        </m:ctrlPr>
                      </m:dPr>
                      <m:e>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𝑊</m:t>
                            </m:r>
                          </m:e>
                          <m:sup>
                            <m:r>
                              <a:rPr lang="en-US" sz="1800">
                                <a:solidFill>
                                  <a:srgbClr val="000000"/>
                                </a:solidFill>
                                <a:latin typeface="Cambria Math" panose="02040503050406030204" pitchFamily="18" charset="0"/>
                              </a:rPr>
                              <m:t>𝑠</m:t>
                            </m:r>
                          </m:sup>
                        </m:sSup>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e>
                    </m:d>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𝑏</m:t>
                        </m:r>
                      </m:e>
                      <m:sup>
                        <m:r>
                          <a:rPr lang="en-US" sz="1800">
                            <a:solidFill>
                              <a:srgbClr val="000000"/>
                            </a:solidFill>
                            <a:latin typeface="Cambria Math" panose="02040503050406030204" pitchFamily="18" charset="0"/>
                          </a:rPr>
                          <m:t>𝑠</m:t>
                        </m:r>
                      </m:sup>
                    </m:sSup>
                  </m:oMath>
                </a14:m>
                <a:r>
                  <a:rPr lang="en-US" sz="1800" dirty="0">
                    <a:solidFill>
                      <a:srgbClr val="000000"/>
                    </a:solidFill>
                    <a:cs typeface="Arial" charset="0"/>
                  </a:rPr>
                  <a:t> ,	</a:t>
                </a:r>
              </a:p>
              <a:p>
                <a:pPr marL="581025" indent="-231775" algn="l">
                  <a:spcAft>
                    <a:spcPts val="1200"/>
                  </a:spcAft>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𝑧</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r>
                      <a:rPr lang="en-US" sz="1800">
                        <a:solidFill>
                          <a:srgbClr val="000000"/>
                        </a:solidFill>
                        <a:latin typeface="Cambria Math" panose="02040503050406030204" pitchFamily="18" charset="0"/>
                      </a:rPr>
                      <m:t>+</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1− </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𝑧</m:t>
                            </m:r>
                          </m:e>
                          <m:sub>
                            <m:r>
                              <a:rPr lang="en-US" sz="1800">
                                <a:solidFill>
                                  <a:srgbClr val="000000"/>
                                </a:solidFill>
                                <a:latin typeface="Cambria Math" panose="02040503050406030204" pitchFamily="18" charset="0"/>
                              </a:rPr>
                              <m:t>𝑡</m:t>
                            </m:r>
                          </m:sub>
                        </m:sSub>
                      </m:e>
                    </m:d>
                    <m: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a:solidFill>
                                  <a:srgbClr val="000000"/>
                                </a:solidFill>
                                <a:latin typeface="Cambria Math" panose="02040503050406030204" pitchFamily="18" charset="0"/>
                              </a:rPr>
                              <m:t>𝑠</m:t>
                            </m:r>
                          </m:e>
                        </m:acc>
                      </m:e>
                      <m:sub>
                        <m:r>
                          <a:rPr lang="en-US" sz="1800">
                            <a:solidFill>
                              <a:srgbClr val="000000"/>
                            </a:solidFill>
                            <a:latin typeface="Cambria Math" panose="02040503050406030204" pitchFamily="18" charset="0"/>
                          </a:rPr>
                          <m:t>𝑡</m:t>
                        </m:r>
                      </m:sub>
                    </m:sSub>
                  </m:oMath>
                </a14:m>
                <a:r>
                  <a:rPr lang="en-US" sz="1800" dirty="0">
                    <a:solidFill>
                      <a:srgbClr val="000000"/>
                    </a:solidFill>
                    <a:cs typeface="Arial" charset="0"/>
                  </a:rPr>
                  <a:t> .</a:t>
                </a:r>
              </a:p>
              <a:p>
                <a:pPr marL="173038" indent="-173038" algn="l">
                  <a:spcAft>
                    <a:spcPts val="1200"/>
                  </a:spcAft>
                  <a:buFont typeface="Arial" panose="020B0604020202020204" pitchFamily="34" charset="0"/>
                  <a:buChar char="•"/>
                </a:pPr>
                <a:r>
                  <a:rPr lang="en-US" sz="1800" dirty="0">
                    <a:solidFill>
                      <a:srgbClr val="000000"/>
                    </a:solidFill>
                    <a:cs typeface="Arial" charset="0"/>
                  </a:rPr>
                  <a:t>A GRU architecture is similar to an LSTM but without a separate memory cell. </a:t>
                </a:r>
              </a:p>
              <a:p>
                <a:pPr marL="173038" indent="-173038" algn="l">
                  <a:spcAft>
                    <a:spcPts val="1200"/>
                  </a:spcAft>
                  <a:buFont typeface="Arial" panose="020B0604020202020204" pitchFamily="34" charset="0"/>
                  <a:buChar char="•"/>
                </a:pPr>
                <a:r>
                  <a:rPr lang="en-US" sz="1800" dirty="0">
                    <a:solidFill>
                      <a:srgbClr val="000000"/>
                    </a:solidFill>
                    <a:cs typeface="Arial" charset="0"/>
                  </a:rPr>
                  <a:t>Unlike an LSTM, a GRU does not include output activation functions and peep hole connections.</a:t>
                </a:r>
              </a:p>
              <a:p>
                <a:pPr marL="173038" indent="-173038" algn="l">
                  <a:spcAft>
                    <a:spcPts val="1200"/>
                  </a:spcAft>
                  <a:buFont typeface="Arial" panose="020B0604020202020204" pitchFamily="34" charset="0"/>
                  <a:buChar char="•"/>
                </a:pPr>
                <a:r>
                  <a:rPr lang="en-US" sz="1800" dirty="0">
                    <a:solidFill>
                      <a:srgbClr val="000000"/>
                    </a:solidFill>
                    <a:cs typeface="Arial" charset="0"/>
                  </a:rPr>
                  <a:t>Peep hole connections allow the gates to not only depend on the previous hidden state, but also on the previous internal state.</a:t>
                </a:r>
              </a:p>
              <a:p>
                <a:pPr marL="173038" indent="-173038" algn="l">
                  <a:spcAft>
                    <a:spcPts val="1200"/>
                  </a:spcAft>
                  <a:buFont typeface="Arial" panose="020B0604020202020204" pitchFamily="34" charset="0"/>
                  <a:buChar char="•"/>
                </a:pPr>
                <a:r>
                  <a:rPr lang="en-US" sz="1800" dirty="0">
                    <a:solidFill>
                      <a:srgbClr val="000000"/>
                    </a:solidFill>
                    <a:cs typeface="Arial" charset="0"/>
                  </a:rPr>
                  <a:t>LSTM integrates the input and forget gates into an update gate,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𝑧</m:t>
                        </m:r>
                      </m:e>
                      <m:sub>
                        <m:r>
                          <a:rPr lang="en-US" sz="1800">
                            <a:solidFill>
                              <a:srgbClr val="000000"/>
                            </a:solidFill>
                            <a:latin typeface="Cambria Math" panose="02040503050406030204" pitchFamily="18" charset="0"/>
                          </a:rPr>
                          <m:t>𝑡</m:t>
                        </m:r>
                      </m:sub>
                    </m:sSub>
                  </m:oMath>
                </a14:m>
                <a:r>
                  <a:rPr lang="en-US" sz="1800" dirty="0">
                    <a:solidFill>
                      <a:srgbClr val="000000"/>
                    </a:solidFill>
                    <a:cs typeface="Arial" charset="0"/>
                  </a:rPr>
                  <a:t>, to balance between the previous activation,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oMath>
                </a14:m>
                <a:r>
                  <a:rPr lang="en-US" sz="1800" dirty="0">
                    <a:solidFill>
                      <a:srgbClr val="000000"/>
                    </a:solidFill>
                    <a:cs typeface="Arial" charset="0"/>
                  </a:rPr>
                  <a:t>, and the candidate activation, </a:t>
                </a:r>
                <a14:m>
                  <m:oMath xmlns:m="http://schemas.openxmlformats.org/officeDocument/2006/math">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a:solidFill>
                                  <a:srgbClr val="000000"/>
                                </a:solidFill>
                                <a:latin typeface="Cambria Math" panose="02040503050406030204" pitchFamily="18" charset="0"/>
                              </a:rPr>
                              <m:t>𝑠</m:t>
                            </m:r>
                          </m:e>
                        </m:acc>
                      </m:e>
                      <m:sub>
                        <m:r>
                          <a:rPr lang="en-US" sz="1800">
                            <a:solidFill>
                              <a:srgbClr val="000000"/>
                            </a:solidFill>
                            <a:latin typeface="Cambria Math" panose="02040503050406030204" pitchFamily="18" charset="0"/>
                          </a:rPr>
                          <m:t>𝑡</m:t>
                        </m:r>
                      </m:sub>
                    </m:sSub>
                  </m:oMath>
                </a14:m>
                <a:r>
                  <a:rPr lang="en-US" sz="1800" dirty="0">
                    <a:solidFill>
                      <a:srgbClr val="000000"/>
                    </a:solidFill>
                    <a:cs typeface="Arial" charset="0"/>
                  </a:rPr>
                  <a:t>. The reset gate,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𝑟</m:t>
                        </m:r>
                      </m:e>
                      <m:sub>
                        <m:r>
                          <a:rPr lang="en-US" sz="1800">
                            <a:solidFill>
                              <a:srgbClr val="000000"/>
                            </a:solidFill>
                            <a:latin typeface="Cambria Math" panose="02040503050406030204" pitchFamily="18" charset="0"/>
                          </a:rPr>
                          <m:t>𝑡</m:t>
                        </m:r>
                      </m:sub>
                    </m:sSub>
                  </m:oMath>
                </a14:m>
                <a:r>
                  <a:rPr lang="en-US" sz="1800" dirty="0">
                    <a:solidFill>
                      <a:srgbClr val="000000"/>
                    </a:solidFill>
                    <a:cs typeface="Arial" charset="0"/>
                  </a:rPr>
                  <a:t>, allows it to forget the previous state. </a:t>
                </a:r>
              </a:p>
              <a:p>
                <a:pPr marL="173038" indent="-173038" algn="l">
                  <a:spcAft>
                    <a:spcPts val="1200"/>
                  </a:spcAft>
                  <a:buFont typeface="Arial" panose="020B0604020202020204" pitchFamily="34" charset="0"/>
                  <a:buChar char="•"/>
                </a:pPr>
                <a:r>
                  <a:rPr lang="en-US" sz="1800" dirty="0">
                    <a:solidFill>
                      <a:srgbClr val="000000"/>
                    </a:solidFill>
                    <a:cs typeface="Arial" charset="0"/>
                  </a:rPr>
                  <a:t>The architecture is similar to a CNN/LSTM, but we simply replace the LSTM with a GRU, in a way that the output of 1D max pooling is the input to a GRU. </a:t>
                </a:r>
              </a:p>
              <a:p>
                <a:pPr marL="173038" indent="-173038" algn="l">
                  <a:spcAft>
                    <a:spcPts val="1200"/>
                  </a:spcAft>
                  <a:buFont typeface="Arial" panose="020B0604020202020204" pitchFamily="34" charset="0"/>
                  <a:buChar char="•"/>
                </a:pPr>
                <a:r>
                  <a:rPr lang="en-US" sz="1800" dirty="0">
                    <a:solidFill>
                      <a:srgbClr val="000000"/>
                    </a:solidFill>
                    <a:cs typeface="Arial" charset="0"/>
                  </a:rPr>
                  <a:t>The output of the last GRU is fed to a 2-way sigmoid function which produces a final classification of an epoch.</a:t>
                </a:r>
                <a:endParaRPr lang="en-US" sz="1800" b="1" dirty="0">
                  <a:solidFill>
                    <a:srgbClr val="000000"/>
                  </a:solidFill>
                  <a:cs typeface="Arial" charset="0"/>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6"/>
                <a:ext cx="8686800" cy="5820704"/>
              </a:xfrm>
              <a:prstGeom prst="rect">
                <a:avLst/>
              </a:prstGeom>
              <a:blipFill>
                <a:blip r:embed="rId3"/>
                <a:stretch>
                  <a:fillRect l="-1460" t="-1087" r="-1752" b="-3261"/>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End-to-End Sequence Labeling with CNN/GRU</a:t>
            </a:r>
          </a:p>
        </p:txBody>
      </p:sp>
      <p:pic>
        <p:nvPicPr>
          <p:cNvPr id="5" name="Picture 4" descr="Image result for gru rnn">
            <a:extLst>
              <a:ext uri="{FF2B5EF4-FFF2-40B4-BE49-F238E27FC236}">
                <a16:creationId xmlns:a16="http://schemas.microsoft.com/office/drawing/2014/main" id="{21A2886E-9A3C-489F-9953-F9C528BF74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82"/>
          <a:stretch/>
        </p:blipFill>
        <p:spPr bwMode="auto">
          <a:xfrm>
            <a:off x="5838627" y="458245"/>
            <a:ext cx="2895943" cy="205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76775" y="4159250"/>
            <a:ext cx="2106613" cy="236378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sp>
        <p:nvSpPr>
          <p:cNvPr id="25" name="Rectangle 24"/>
          <p:cNvSpPr/>
          <p:nvPr/>
        </p:nvSpPr>
        <p:spPr>
          <a:xfrm>
            <a:off x="4676775" y="4184650"/>
            <a:ext cx="4137025" cy="488950"/>
          </a:xfrm>
          <a:prstGeom prst="rect">
            <a:avLst/>
          </a:prstGeom>
          <a:solidFill>
            <a:schemeClr val="bg1">
              <a:lumMod val="85000"/>
              <a:alpha val="20000"/>
            </a:scheme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372" name="Rectangle 2"/>
          <p:cNvSpPr txBox="1">
            <a:spLocks noChangeArrowheads="1"/>
          </p:cNvSpPr>
          <p:nvPr/>
        </p:nvSpPr>
        <p:spPr bwMode="auto">
          <a:xfrm>
            <a:off x="228600" y="152400"/>
            <a:ext cx="8686800"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1400" b="1">
                <a:solidFill>
                  <a:srgbClr val="000000"/>
                </a:solidFill>
                <a:latin typeface="Arial" charset="0"/>
                <a:ea typeface="ＭＳ Ｐゴシック" charset="0"/>
                <a:cs typeface="ＭＳ Ｐゴシック" charset="0"/>
              </a:defRPr>
            </a:lvl1pPr>
            <a:lvl2pPr marL="742950" indent="-285750" eaLnBrk="0" hangingPunct="0">
              <a:defRPr sz="1400" b="1">
                <a:solidFill>
                  <a:srgbClr val="000000"/>
                </a:solidFill>
                <a:latin typeface="Arial" charset="0"/>
                <a:ea typeface="ＭＳ Ｐゴシック" charset="0"/>
              </a:defRPr>
            </a:lvl2pPr>
            <a:lvl3pPr marL="1143000" indent="-228600" eaLnBrk="0" hangingPunct="0">
              <a:defRPr sz="1400" b="1">
                <a:solidFill>
                  <a:srgbClr val="000000"/>
                </a:solidFill>
                <a:latin typeface="Arial" charset="0"/>
                <a:ea typeface="ＭＳ Ｐゴシック" charset="0"/>
              </a:defRPr>
            </a:lvl3pPr>
            <a:lvl4pPr marL="1600200" indent="-228600" eaLnBrk="0" hangingPunct="0">
              <a:defRPr sz="1400" b="1">
                <a:solidFill>
                  <a:srgbClr val="000000"/>
                </a:solidFill>
                <a:latin typeface="Arial" charset="0"/>
                <a:ea typeface="ＭＳ Ｐゴシック" charset="0"/>
              </a:defRPr>
            </a:lvl4pPr>
            <a:lvl5pPr marL="2057400" indent="-228600" eaLnBrk="0" hangingPunct="0">
              <a:defRPr sz="1400" b="1">
                <a:solidFill>
                  <a:srgbClr val="000000"/>
                </a:solidFill>
                <a:latin typeface="Arial" charset="0"/>
                <a:ea typeface="ＭＳ Ｐゴシック" charset="0"/>
              </a:defRPr>
            </a:lvl5pPr>
            <a:lvl6pPr marL="2514600" indent="-228600" eaLnBrk="0" fontAlgn="base" hangingPunct="0">
              <a:spcBef>
                <a:spcPct val="0"/>
              </a:spcBef>
              <a:spcAft>
                <a:spcPct val="0"/>
              </a:spcAft>
              <a:defRPr sz="1400" b="1">
                <a:solidFill>
                  <a:srgbClr val="000000"/>
                </a:solidFill>
                <a:latin typeface="Arial" charset="0"/>
                <a:ea typeface="ＭＳ Ｐゴシック" charset="0"/>
              </a:defRPr>
            </a:lvl6pPr>
            <a:lvl7pPr marL="2971800" indent="-228600" eaLnBrk="0" fontAlgn="base" hangingPunct="0">
              <a:spcBef>
                <a:spcPct val="0"/>
              </a:spcBef>
              <a:spcAft>
                <a:spcPct val="0"/>
              </a:spcAft>
              <a:defRPr sz="1400" b="1">
                <a:solidFill>
                  <a:srgbClr val="000000"/>
                </a:solidFill>
                <a:latin typeface="Arial" charset="0"/>
                <a:ea typeface="ＭＳ Ｐゴシック" charset="0"/>
              </a:defRPr>
            </a:lvl7pPr>
            <a:lvl8pPr marL="3429000" indent="-228600" eaLnBrk="0" fontAlgn="base" hangingPunct="0">
              <a:spcBef>
                <a:spcPct val="0"/>
              </a:spcBef>
              <a:spcAft>
                <a:spcPct val="0"/>
              </a:spcAft>
              <a:defRPr sz="1400" b="1">
                <a:solidFill>
                  <a:srgbClr val="000000"/>
                </a:solidFill>
                <a:latin typeface="Arial" charset="0"/>
                <a:ea typeface="ＭＳ Ｐゴシック" charset="0"/>
              </a:defRPr>
            </a:lvl8pPr>
            <a:lvl9pPr marL="3886200" indent="-228600" eaLnBrk="0" fontAlgn="base" hangingPunct="0">
              <a:spcBef>
                <a:spcPct val="0"/>
              </a:spcBef>
              <a:spcAft>
                <a:spcPct val="0"/>
              </a:spcAft>
              <a:defRPr sz="1400" b="1">
                <a:solidFill>
                  <a:srgbClr val="000000"/>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50000"/>
              </a:spcAft>
              <a:buClrTx/>
              <a:buSzTx/>
              <a:buFontTx/>
              <a:buNone/>
              <a:tabLst/>
              <a:defRPr/>
            </a:pPr>
            <a:r>
              <a:rPr kumimoji="0" lang="en-US" sz="2800" b="1" i="0" u="none" strike="noStrike" kern="1200" cap="none" spc="0" normalizeH="0" baseline="0" noProof="0" dirty="0">
                <a:ln>
                  <a:noFill/>
                </a:ln>
                <a:solidFill>
                  <a:srgbClr val="892034"/>
                </a:solidFill>
                <a:effectLst/>
                <a:uLnTx/>
                <a:uFillTx/>
                <a:latin typeface="Calibri" charset="0"/>
                <a:ea typeface="ＭＳ Ｐゴシック" charset="0"/>
              </a:rPr>
              <a:t>The Temple University Hospital EEG Corpus</a:t>
            </a:r>
            <a:br>
              <a:rPr kumimoji="0" lang="en-US" sz="2800" b="1" i="0" u="none" strike="noStrike" kern="1200" cap="none" spc="0" normalizeH="0" baseline="0" noProof="0" dirty="0">
                <a:ln>
                  <a:noFill/>
                </a:ln>
                <a:solidFill>
                  <a:srgbClr val="000000"/>
                </a:solidFill>
                <a:effectLst/>
                <a:uLnTx/>
                <a:uFillTx/>
                <a:latin typeface="Calibri" charset="0"/>
                <a:ea typeface="ＭＳ Ｐゴシック" charset="0"/>
              </a:rPr>
            </a:br>
            <a:br>
              <a:rPr kumimoji="0" lang="en-US" sz="900" b="1" i="0" u="none" strike="noStrike" kern="1200" cap="none" spc="0" normalizeH="0" baseline="0" noProof="0" dirty="0">
                <a:ln>
                  <a:noFill/>
                </a:ln>
                <a:solidFill>
                  <a:srgbClr val="000000"/>
                </a:solidFill>
                <a:effectLst/>
                <a:uLnTx/>
                <a:uFillTx/>
                <a:latin typeface="Calibri" charset="0"/>
                <a:ea typeface="ＭＳ Ｐゴシック" charset="0"/>
              </a:rPr>
            </a:br>
            <a:br>
              <a:rPr kumimoji="0" lang="en-US" sz="900" b="1" i="0" u="none" strike="noStrike" kern="1200" cap="none" spc="0" normalizeH="0" baseline="0" noProof="0" dirty="0">
                <a:ln>
                  <a:noFill/>
                </a:ln>
                <a:solidFill>
                  <a:srgbClr val="000000"/>
                </a:solidFill>
                <a:effectLst/>
                <a:uLnTx/>
                <a:uFillTx/>
                <a:latin typeface="Calibri" charset="0"/>
                <a:ea typeface="ＭＳ Ｐゴシック" charset="0"/>
              </a:rPr>
            </a:br>
            <a:r>
              <a:rPr kumimoji="0" lang="en-US" sz="1400" b="1" i="0" u="none" strike="noStrike" kern="1200" cap="none" spc="0" normalizeH="0" baseline="0" noProof="0" dirty="0">
                <a:ln>
                  <a:noFill/>
                </a:ln>
                <a:solidFill>
                  <a:srgbClr val="333399"/>
                </a:solidFill>
                <a:effectLst/>
                <a:uLnTx/>
                <a:uFillTx/>
                <a:latin typeface="Calibri" charset="0"/>
                <a:ea typeface="ＭＳ Ｐゴシック" charset="0"/>
              </a:rPr>
              <a:t>Synopsis:</a:t>
            </a:r>
            <a:r>
              <a:rPr kumimoji="0" lang="en-US" sz="1400" b="1" i="0" u="none" strike="noStrike" kern="1200" cap="none" spc="0" normalizeH="0" baseline="0" noProof="0" dirty="0">
                <a:ln>
                  <a:noFill/>
                </a:ln>
                <a:solidFill>
                  <a:srgbClr val="000000"/>
                </a:solidFill>
                <a:effectLst/>
                <a:uLnTx/>
                <a:uFillTx/>
                <a:latin typeface="Calibri" charset="0"/>
                <a:ea typeface="ＭＳ Ｐゴシック" charset="0"/>
              </a:rPr>
              <a:t> </a:t>
            </a:r>
            <a: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t>The world’s largest publicly available EEG corpus consisting of 30,000+ EEGs collected</a:t>
            </a:r>
            <a:b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br>
            <a: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t>from 22,000+ patients, collected over 17 years. Includes physician’s diagnoses and patient medical </a:t>
            </a:r>
            <a:b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br>
            <a: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t>histories. Signal data distributed in an EDF format.</a:t>
            </a:r>
            <a:endParaRPr kumimoji="0" lang="en-US" sz="1400" b="1" i="0" u="none" strike="noStrike" kern="1200" cap="none" spc="0" normalizeH="0" baseline="0" noProof="0" dirty="0">
              <a:ln>
                <a:noFill/>
              </a:ln>
              <a:solidFill>
                <a:srgbClr val="000000"/>
              </a:solidFill>
              <a:effectLst/>
              <a:uLnTx/>
              <a:uFillTx/>
              <a:latin typeface="Calibri" charset="0"/>
              <a:ea typeface="ＭＳ Ｐゴシック" charset="0"/>
              <a:cs typeface="Times New Roman" charset="0"/>
            </a:endParaRPr>
          </a:p>
        </p:txBody>
      </p:sp>
      <p:sp>
        <p:nvSpPr>
          <p:cNvPr id="58373" name="Rectangle 5"/>
          <p:cNvSpPr>
            <a:spLocks noChangeArrowheads="1"/>
          </p:cNvSpPr>
          <p:nvPr/>
        </p:nvSpPr>
        <p:spPr bwMode="auto">
          <a:xfrm>
            <a:off x="4572000" y="1895475"/>
            <a:ext cx="4343400" cy="21732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Arial" charset="0"/>
                <a:ea typeface="ＭＳ Ｐゴシック" charset="0"/>
                <a:cs typeface="ＭＳ Ｐゴシック" charset="0"/>
              </a:rPr>
              <a:t>Impact:</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Sufficient data to support application of state-of-the-art machine learning algorithms</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Patient medical histories, particularly drug treatments, supports statistical analysis of correlations between signals and treatments</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Historical archive also supports investigation of EEG changes over time for a given patient</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Enables the development of real-time monitoring</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endParaRPr kumimoji="0" lang="en-US" sz="1200" b="1" i="0" u="none" strike="noStrike" kern="1200" cap="none" spc="0" normalizeH="0" baseline="0" noProof="0" dirty="0">
              <a:ln>
                <a:noFill/>
              </a:ln>
              <a:solidFill>
                <a:srgbClr val="892034"/>
              </a:solidFill>
              <a:effectLst/>
              <a:uLnTx/>
              <a:uFillTx/>
              <a:latin typeface="Arial" charset="0"/>
              <a:ea typeface="ＭＳ Ｐゴシック" charset="0"/>
              <a:cs typeface="ＭＳ Ｐゴシック" charset="0"/>
            </a:endParaRPr>
          </a:p>
        </p:txBody>
      </p:sp>
      <p:sp>
        <p:nvSpPr>
          <p:cNvPr id="58374" name="Rectangle 6"/>
          <p:cNvSpPr>
            <a:spLocks noChangeArrowheads="1"/>
          </p:cNvSpPr>
          <p:nvPr/>
        </p:nvSpPr>
        <p:spPr bwMode="auto">
          <a:xfrm>
            <a:off x="228600" y="4068763"/>
            <a:ext cx="4343400" cy="26066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a:t>
            </a:r>
            <a:r>
              <a:rPr kumimoji="0" lang="en-US" sz="1600" b="1" i="0" u="none" strike="noStrike" kern="1200" cap="none" spc="0" normalizeH="0" baseline="0" noProof="0" dirty="0">
                <a:ln>
                  <a:noFill/>
                </a:ln>
                <a:solidFill>
                  <a:srgbClr val="333399"/>
                </a:solidFill>
                <a:effectLst/>
                <a:uLnTx/>
                <a:uFillTx/>
                <a:latin typeface="Arial" charset="0"/>
                <a:ea typeface="ＭＳ Ｐゴシック" charset="0"/>
                <a:cs typeface="ＭＳ Ｐゴシック" charset="0"/>
              </a:rPr>
              <a:t>Database Overview:</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lang="en-US" sz="1200" dirty="0">
                <a:ea typeface="ＭＳ Ｐゴシック" charset="0"/>
                <a:cs typeface="ＭＳ Ｐゴシック" charset="0"/>
              </a:rPr>
              <a:t>30</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,000+ EEGs collected at Temple University Hospital from 2002 to 2019 (an ongoing process)</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Recordings vary from 24 to 36 channels of signal data sampled at 250 Hz</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Patients range in age from 18 to 90 with an average of 1.75 EEGs per patient</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Data includes a test report generated by a technician, an impedance report and a physician’s report; data from 2009 forward </a:t>
            </a:r>
            <a:r>
              <a:rPr kumimoji="0" lang="en-US" sz="1200" b="1" i="0" u="none" strike="noStrike" kern="1200" cap="none" spc="0" normalizeH="0" baseline="0" noProof="0" dirty="0" err="1">
                <a:ln>
                  <a:noFill/>
                </a:ln>
                <a:solidFill>
                  <a:srgbClr val="000000"/>
                </a:solidFill>
                <a:effectLst/>
                <a:uLnTx/>
                <a:uFillTx/>
                <a:latin typeface="Arial" charset="0"/>
                <a:ea typeface="ＭＳ Ｐゴシック" charset="0"/>
                <a:cs typeface="ＭＳ Ｐゴシック" charset="0"/>
              </a:rPr>
              <a:t>inlcudes</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ICD-9 codes</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A total of 1.8 </a:t>
            </a:r>
            <a:r>
              <a:rPr kumimoji="0" lang="en-US" sz="1200" b="1" i="0" u="none" strike="noStrike" kern="1200" cap="none" spc="0" normalizeH="0" baseline="0" noProof="0" dirty="0" err="1">
                <a:ln>
                  <a:noFill/>
                </a:ln>
                <a:solidFill>
                  <a:srgbClr val="000000"/>
                </a:solidFill>
                <a:effectLst/>
                <a:uLnTx/>
                <a:uFillTx/>
                <a:latin typeface="Arial" charset="0"/>
                <a:ea typeface="ＭＳ Ｐゴシック" charset="0"/>
                <a:cs typeface="ＭＳ Ｐゴシック" charset="0"/>
              </a:rPr>
              <a:t>TBytes</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of data</a:t>
            </a:r>
          </a:p>
        </p:txBody>
      </p:sp>
      <p:sp>
        <p:nvSpPr>
          <p:cNvPr id="58375" name="Rectangle 5"/>
          <p:cNvSpPr>
            <a:spLocks noChangeArrowheads="1"/>
          </p:cNvSpPr>
          <p:nvPr/>
        </p:nvSpPr>
        <p:spPr bwMode="auto">
          <a:xfrm>
            <a:off x="228600" y="1895475"/>
            <a:ext cx="4343400" cy="21732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200" b="1" i="0" u="none" strike="noStrike" kern="1200" cap="none" spc="0" normalizeH="0" baseline="0" noProof="0">
              <a:ln>
                <a:noFill/>
              </a:ln>
              <a:solidFill>
                <a:srgbClr val="892034"/>
              </a:solidFill>
              <a:effectLst/>
              <a:uLnTx/>
              <a:uFillTx/>
              <a:latin typeface="Arial" charset="0"/>
              <a:ea typeface="ＭＳ Ｐゴシック" charset="0"/>
              <a:cs typeface="ＭＳ Ｐゴシック" charset="0"/>
            </a:endParaRPr>
          </a:p>
        </p:txBody>
      </p:sp>
      <p:sp>
        <p:nvSpPr>
          <p:cNvPr id="58376" name="Rectangle 5"/>
          <p:cNvSpPr>
            <a:spLocks noChangeArrowheads="1"/>
          </p:cNvSpPr>
          <p:nvPr/>
        </p:nvSpPr>
        <p:spPr bwMode="auto">
          <a:xfrm>
            <a:off x="4570413" y="4068763"/>
            <a:ext cx="4343400" cy="26066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200" b="1" i="0" u="none" strike="noStrike" kern="1200" cap="none" spc="0" normalizeH="0" baseline="0" noProof="0">
              <a:ln>
                <a:noFill/>
              </a:ln>
              <a:solidFill>
                <a:srgbClr val="892034"/>
              </a:solidFill>
              <a:effectLst/>
              <a:uLnTx/>
              <a:uFillTx/>
              <a:latin typeface="Arial" charset="0"/>
              <a:ea typeface="ＭＳ Ｐゴシック" charset="0"/>
              <a:cs typeface="ＭＳ Ｐゴシック" charset="0"/>
            </a:endParaRPr>
          </a:p>
        </p:txBody>
      </p:sp>
      <p:pic>
        <p:nvPicPr>
          <p:cNvPr id="17" name="Picture 16"/>
          <p:cNvPicPr/>
          <p:nvPr/>
        </p:nvPicPr>
        <p:blipFill rotWithShape="1">
          <a:blip r:embed="rId3" cstate="print">
            <a:extLst>
              <a:ext uri="{28A0092B-C50C-407E-A947-70E740481C1C}">
                <a14:useLocalDpi xmlns:a14="http://schemas.microsoft.com/office/drawing/2010/main" val="0"/>
              </a:ext>
            </a:extLst>
          </a:blip>
          <a:srcRect b="4207"/>
          <a:stretch/>
        </p:blipFill>
        <p:spPr bwMode="auto">
          <a:xfrm>
            <a:off x="2438400" y="2057400"/>
            <a:ext cx="1908175" cy="17399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sp>
        <p:nvSpPr>
          <p:cNvPr id="27" name="Rectangle 26"/>
          <p:cNvSpPr/>
          <p:nvPr/>
        </p:nvSpPr>
        <p:spPr>
          <a:xfrm>
            <a:off x="4676775" y="4673600"/>
            <a:ext cx="4137025" cy="639763"/>
          </a:xfrm>
          <a:prstGeom prst="rect">
            <a:avLst/>
          </a:prstGeom>
          <a:solidFill>
            <a:srgbClr val="8B8B8B">
              <a:alpha val="20000"/>
            </a:srgb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4676775" y="5313363"/>
            <a:ext cx="4137025" cy="1209675"/>
          </a:xfrm>
          <a:prstGeom prst="rect">
            <a:avLst/>
          </a:prstGeom>
          <a:solidFill>
            <a:srgbClr val="2C2C2C">
              <a:alpha val="20000"/>
            </a:srgb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380" name="TextBox 5"/>
          <p:cNvSpPr txBox="1">
            <a:spLocks noChangeArrowheads="1"/>
          </p:cNvSpPr>
          <p:nvPr/>
        </p:nvSpPr>
        <p:spPr bwMode="auto">
          <a:xfrm>
            <a:off x="6858000" y="4241800"/>
            <a:ext cx="1955800"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eaLnBrk="0" hangingPunct="0">
              <a:defRPr sz="1400" b="1">
                <a:solidFill>
                  <a:srgbClr val="000000"/>
                </a:solidFill>
                <a:latin typeface="Arial" charset="0"/>
                <a:ea typeface="ＭＳ Ｐゴシック" charset="0"/>
                <a:cs typeface="ＭＳ Ｐゴシック" charset="0"/>
              </a:defRPr>
            </a:lvl1pPr>
            <a:lvl2pPr marL="119063" indent="-119063" eaLnBrk="0" hangingPunct="0">
              <a:defRPr sz="1400" b="1">
                <a:solidFill>
                  <a:srgbClr val="000000"/>
                </a:solidFill>
                <a:latin typeface="Arial" charset="0"/>
                <a:ea typeface="ＭＳ Ｐゴシック" charset="0"/>
              </a:defRPr>
            </a:lvl2pPr>
            <a:lvl3pPr marL="1143000" indent="-228600" eaLnBrk="0" hangingPunct="0">
              <a:defRPr sz="1400" b="1">
                <a:solidFill>
                  <a:srgbClr val="000000"/>
                </a:solidFill>
                <a:latin typeface="Arial" charset="0"/>
                <a:ea typeface="ＭＳ Ｐゴシック" charset="0"/>
              </a:defRPr>
            </a:lvl3pPr>
            <a:lvl4pPr marL="1600200" indent="-228600" eaLnBrk="0" hangingPunct="0">
              <a:defRPr sz="1400" b="1">
                <a:solidFill>
                  <a:srgbClr val="000000"/>
                </a:solidFill>
                <a:latin typeface="Arial" charset="0"/>
                <a:ea typeface="ＭＳ Ｐゴシック" charset="0"/>
              </a:defRPr>
            </a:lvl4pPr>
            <a:lvl5pPr marL="2057400" indent="-228600" eaLnBrk="0" hangingPunct="0">
              <a:defRPr sz="1400" b="1">
                <a:solidFill>
                  <a:srgbClr val="000000"/>
                </a:solidFill>
                <a:latin typeface="Arial" charset="0"/>
                <a:ea typeface="ＭＳ Ｐゴシック" charset="0"/>
              </a:defRPr>
            </a:lvl5pPr>
            <a:lvl6pPr marL="2514600" indent="-228600" eaLnBrk="0" fontAlgn="base" hangingPunct="0">
              <a:spcBef>
                <a:spcPct val="0"/>
              </a:spcBef>
              <a:spcAft>
                <a:spcPct val="0"/>
              </a:spcAft>
              <a:defRPr sz="1400" b="1">
                <a:solidFill>
                  <a:srgbClr val="000000"/>
                </a:solidFill>
                <a:latin typeface="Arial" charset="0"/>
                <a:ea typeface="ＭＳ Ｐゴシック" charset="0"/>
              </a:defRPr>
            </a:lvl6pPr>
            <a:lvl7pPr marL="2971800" indent="-228600" eaLnBrk="0" fontAlgn="base" hangingPunct="0">
              <a:spcBef>
                <a:spcPct val="0"/>
              </a:spcBef>
              <a:spcAft>
                <a:spcPct val="0"/>
              </a:spcAft>
              <a:defRPr sz="1400" b="1">
                <a:solidFill>
                  <a:srgbClr val="000000"/>
                </a:solidFill>
                <a:latin typeface="Arial" charset="0"/>
                <a:ea typeface="ＭＳ Ｐゴシック" charset="0"/>
              </a:defRPr>
            </a:lvl7pPr>
            <a:lvl8pPr marL="3429000" indent="-228600" eaLnBrk="0" fontAlgn="base" hangingPunct="0">
              <a:spcBef>
                <a:spcPct val="0"/>
              </a:spcBef>
              <a:spcAft>
                <a:spcPct val="0"/>
              </a:spcAft>
              <a:defRPr sz="1400" b="1">
                <a:solidFill>
                  <a:srgbClr val="000000"/>
                </a:solidFill>
                <a:latin typeface="Arial" charset="0"/>
                <a:ea typeface="ＭＳ Ｐゴシック" charset="0"/>
              </a:defRPr>
            </a:lvl8pPr>
            <a:lvl9pPr marL="3886200" indent="-228600" eaLnBrk="0" fontAlgn="base" hangingPunct="0">
              <a:spcBef>
                <a:spcPct val="0"/>
              </a:spcBef>
              <a:spcAft>
                <a:spcPct val="0"/>
              </a:spcAft>
              <a:defRPr sz="1400" b="1">
                <a:solidFill>
                  <a:srgbClr val="000000"/>
                </a:solidFill>
                <a:latin typeface="Arial" charset="0"/>
                <a:ea typeface="ＭＳ Ｐゴシック" charset="0"/>
              </a:defRPr>
            </a:lvl9pPr>
          </a:lstStyle>
          <a:p>
            <a:pPr marL="119063" marR="0" lvl="1" indent="-119063" algn="l" defTabSz="914400" rtl="0" eaLnBrk="1" fontAlgn="base" latinLnBrk="0" hangingPunct="1">
              <a:lnSpc>
                <a:spcPct val="100000"/>
              </a:lnSpc>
              <a:spcBef>
                <a:spcPct val="0"/>
              </a:spcBef>
              <a:spcAft>
                <a:spcPts val="100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Personal information</a:t>
            </a:r>
            <a:b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b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has been redacted</a:t>
            </a:r>
          </a:p>
          <a:p>
            <a:pPr marL="119063" marR="0" lvl="1" indent="-119063" algn="l" defTabSz="914400" rtl="0" eaLnBrk="1" fontAlgn="base" latinLnBrk="0" hangingPunct="1">
              <a:lnSpc>
                <a:spcPct val="100000"/>
              </a:lnSpc>
              <a:spcBef>
                <a:spcPct val="0"/>
              </a:spcBef>
              <a:spcAft>
                <a:spcPts val="240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Clinical history and medication history are included</a:t>
            </a:r>
          </a:p>
          <a:p>
            <a:pPr marL="119063" marR="0" lvl="1" indent="-119063" algn="l" defTabSz="914400" rtl="0" eaLnBrk="1" fontAlgn="base" latinLnBrk="0" hangingPunct="1">
              <a:lnSpc>
                <a:spcPct val="100000"/>
              </a:lnSpc>
              <a:spcBef>
                <a:spcPct val="0"/>
              </a:spcBef>
              <a:spcAft>
                <a:spcPts val="120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Physician notes are captured in three fields: description,  impression and correlation fields.</a:t>
            </a:r>
          </a:p>
        </p:txBody>
      </p:sp>
      <p:pic>
        <p:nvPicPr>
          <p:cNvPr id="30" name="Picture 29" descr="Eeg_Machine.jpg"/>
          <p:cNvPicPr>
            <a:picLocks noChangeAspect="1"/>
          </p:cNvPicPr>
          <p:nvPr/>
        </p:nvPicPr>
        <p:blipFill rotWithShape="1">
          <a:blip r:embed="rId4"/>
          <a:srcRect l="4068" t="5946" b="4778"/>
          <a:stretch/>
        </p:blipFill>
        <p:spPr>
          <a:xfrm>
            <a:off x="548842" y="2057400"/>
            <a:ext cx="1514757" cy="1879535"/>
          </a:xfrm>
          <a:prstGeom prst="roundRect">
            <a:avLst>
              <a:gd name="adj" fmla="val 16667"/>
            </a:avLst>
          </a:prstGeom>
          <a:ln>
            <a:noFill/>
          </a:ln>
          <a:effectLst>
            <a:outerShdw blurRad="76200" dist="38100" dir="7800000" algn="tl" rotWithShape="0">
              <a:srgbClr val="000000">
                <a:alpha val="40000"/>
              </a:srgbClr>
            </a:outerShdw>
            <a:reflection stA="51000" endPos="20000" dist="63500" dir="5400000" sy="-100000" algn="bl" rotWithShape="0"/>
          </a:effectLst>
          <a:scene3d>
            <a:camera prst="orthographicFront">
              <a:rot lat="1800006" lon="21599991" rev="299984"/>
            </a:camera>
            <a:lightRig rig="contrasting" dir="t">
              <a:rot lat="0" lon="0" rev="4200000"/>
            </a:lightRig>
          </a:scene3d>
          <a:sp3d prstMaterial="plastic">
            <a:bevelT w="381000" h="114300" prst="relaxedInset"/>
            <a:contourClr>
              <a:srgbClr val="969696"/>
            </a:contourClr>
          </a:sp3d>
        </p:spPr>
      </p:pic>
      <p:pic>
        <p:nvPicPr>
          <p:cNvPr id="15" name="Picture 14" descr="nedcFinal_hires_2400x1600_t.png"/>
          <p:cNvPicPr>
            <a:picLocks noChangeAspect="1"/>
          </p:cNvPicPr>
          <p:nvPr/>
        </p:nvPicPr>
        <p:blipFill rotWithShape="1">
          <a:blip r:embed="rId5" cstate="print">
            <a:extLst>
              <a:ext uri="{28A0092B-C50C-407E-A947-70E740481C1C}">
                <a14:useLocalDpi xmlns:a14="http://schemas.microsoft.com/office/drawing/2010/main" val="0"/>
              </a:ext>
            </a:extLst>
          </a:blip>
          <a:srcRect l="17989" t="6837" r="18512" b="29217"/>
          <a:stretch/>
        </p:blipFill>
        <p:spPr>
          <a:xfrm>
            <a:off x="7620870" y="189166"/>
            <a:ext cx="1254189" cy="843585"/>
          </a:xfrm>
          <a:prstGeom prst="rect">
            <a:avLst/>
          </a:prstGeom>
        </p:spPr>
      </p:pic>
    </p:spTree>
    <p:extLst>
      <p:ext uri="{BB962C8B-B14F-4D97-AF65-F5344CB8AC3E}">
        <p14:creationId xmlns:p14="http://schemas.microsoft.com/office/powerpoint/2010/main" val="88829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1075862"/>
            <a:ext cx="2998868" cy="337595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panose="020B0604020202020204" pitchFamily="34" charset="0"/>
              <a:buChar char="•"/>
            </a:pPr>
            <a:r>
              <a:rPr lang="en-US" sz="1800" dirty="0">
                <a:solidFill>
                  <a:schemeClr val="tx2">
                    <a:lumMod val="60000"/>
                    <a:lumOff val="40000"/>
                  </a:schemeClr>
                </a:solidFill>
                <a:latin typeface="Arial"/>
                <a:ea typeface="+mn-ea"/>
                <a:cs typeface="Arial"/>
              </a:rPr>
              <a:t>First Pass:</a:t>
            </a:r>
            <a:r>
              <a:rPr lang="en-US" sz="1800" dirty="0">
                <a:cs typeface="Arial" charset="0"/>
              </a:rPr>
              <a:t> HMM-based sequential modeling.</a:t>
            </a:r>
          </a:p>
          <a:p>
            <a:pPr marL="173038" lvl="1" indent="-173038" algn="l">
              <a:spcAft>
                <a:spcPts val="1200"/>
              </a:spcAft>
              <a:buFont typeface="Arial" panose="020B0604020202020204" pitchFamily="34" charset="0"/>
              <a:buChar char="•"/>
            </a:pPr>
            <a:r>
              <a:rPr lang="en-US" sz="1800" dirty="0">
                <a:solidFill>
                  <a:schemeClr val="tx2">
                    <a:lumMod val="75000"/>
                  </a:schemeClr>
                </a:solidFill>
                <a:latin typeface="Arial"/>
                <a:ea typeface="+mn-ea"/>
                <a:cs typeface="Arial"/>
              </a:rPr>
              <a:t>Second Pass:</a:t>
            </a:r>
            <a:r>
              <a:rPr lang="en-US" sz="1800" dirty="0">
                <a:solidFill>
                  <a:srgbClr val="C32125"/>
                </a:solidFill>
                <a:latin typeface="Arial"/>
                <a:ea typeface="+mn-ea"/>
                <a:cs typeface="Arial"/>
              </a:rPr>
              <a:t> </a:t>
            </a:r>
            <a:r>
              <a:rPr lang="en-US" sz="1800" dirty="0">
                <a:cs typeface="Arial" charset="0"/>
              </a:rPr>
              <a:t>temporal and spatial context analysis using SdA.</a:t>
            </a:r>
          </a:p>
          <a:p>
            <a:pPr marL="173038" lvl="1" indent="-173038" algn="l">
              <a:spcAft>
                <a:spcPts val="1200"/>
              </a:spcAft>
              <a:buFont typeface="Arial" panose="020B0604020202020204" pitchFamily="34" charset="0"/>
              <a:buChar char="•"/>
            </a:pPr>
            <a:r>
              <a:rPr lang="en-US" sz="1800" dirty="0">
                <a:solidFill>
                  <a:schemeClr val="tx2">
                    <a:lumMod val="50000"/>
                  </a:schemeClr>
                </a:solidFill>
                <a:latin typeface="Arial"/>
                <a:ea typeface="+mn-ea"/>
                <a:cs typeface="Arial"/>
              </a:rPr>
              <a:t>Third Pass:</a:t>
            </a:r>
            <a:r>
              <a:rPr lang="en-US" sz="1800" dirty="0">
                <a:solidFill>
                  <a:srgbClr val="C40000"/>
                </a:solidFill>
                <a:latin typeface="Arial"/>
                <a:ea typeface="+mn-ea"/>
                <a:cs typeface="Arial"/>
              </a:rPr>
              <a:t> </a:t>
            </a:r>
            <a:r>
              <a:rPr lang="en-US" sz="1800" dirty="0">
                <a:cs typeface="Arial" charset="0"/>
              </a:rPr>
              <a:t>statistical language modeling.</a:t>
            </a:r>
          </a:p>
          <a:p>
            <a:pPr marL="173038" lvl="1" indent="-173038" algn="l">
              <a:spcAft>
                <a:spcPts val="1200"/>
              </a:spcAft>
              <a:buFont typeface="Arial" panose="020B0604020202020204" pitchFamily="34" charset="0"/>
              <a:buChar char="•"/>
            </a:pPr>
            <a:r>
              <a:rPr lang="en-US" sz="1800" dirty="0">
                <a:cs typeface="Arial" charset="0"/>
              </a:rPr>
              <a:t>The overall performance is promising with more than 90% sensitivity while maintaining a specificity above 95%. </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t>6-Way Event Classification</a:t>
            </a:r>
            <a:endParaRPr lang="en-US" dirty="0">
              <a:solidFill>
                <a:prstClr val="black"/>
              </a:solidFill>
            </a:endParaRPr>
          </a:p>
        </p:txBody>
      </p:sp>
      <p:graphicFrame>
        <p:nvGraphicFramePr>
          <p:cNvPr id="5" name="Table 4">
            <a:extLst>
              <a:ext uri="{FF2B5EF4-FFF2-40B4-BE49-F238E27FC236}">
                <a16:creationId xmlns:a16="http://schemas.microsoft.com/office/drawing/2014/main" id="{F02DDB89-F6C0-460A-BE21-C15A8F33FDFF}"/>
              </a:ext>
            </a:extLst>
          </p:cNvPr>
          <p:cNvGraphicFramePr>
            <a:graphicFrameLocks noGrp="1"/>
          </p:cNvGraphicFramePr>
          <p:nvPr>
            <p:extLst>
              <p:ext uri="{D42A27DB-BD31-4B8C-83A1-F6EECF244321}">
                <p14:modId xmlns:p14="http://schemas.microsoft.com/office/powerpoint/2010/main" val="2122408580"/>
              </p:ext>
            </p:extLst>
          </p:nvPr>
        </p:nvGraphicFramePr>
        <p:xfrm>
          <a:off x="3554858" y="672066"/>
          <a:ext cx="5351652" cy="4169664"/>
        </p:xfrm>
        <a:graphic>
          <a:graphicData uri="http://schemas.openxmlformats.org/drawingml/2006/table">
            <a:tbl>
              <a:tblPr firstRow="1" firstCol="1" bandRow="1"/>
              <a:tblGrid>
                <a:gridCol w="792044">
                  <a:extLst>
                    <a:ext uri="{9D8B030D-6E8A-4147-A177-3AD203B41FA5}">
                      <a16:colId xmlns:a16="http://schemas.microsoft.com/office/drawing/2014/main" val="1967485558"/>
                    </a:ext>
                  </a:extLst>
                </a:gridCol>
                <a:gridCol w="792044">
                  <a:extLst>
                    <a:ext uri="{9D8B030D-6E8A-4147-A177-3AD203B41FA5}">
                      <a16:colId xmlns:a16="http://schemas.microsoft.com/office/drawing/2014/main" val="3103252670"/>
                    </a:ext>
                  </a:extLst>
                </a:gridCol>
                <a:gridCol w="650761">
                  <a:extLst>
                    <a:ext uri="{9D8B030D-6E8A-4147-A177-3AD203B41FA5}">
                      <a16:colId xmlns:a16="http://schemas.microsoft.com/office/drawing/2014/main" val="2629616661"/>
                    </a:ext>
                  </a:extLst>
                </a:gridCol>
                <a:gridCol w="650761">
                  <a:extLst>
                    <a:ext uri="{9D8B030D-6E8A-4147-A177-3AD203B41FA5}">
                      <a16:colId xmlns:a16="http://schemas.microsoft.com/office/drawing/2014/main" val="135600895"/>
                    </a:ext>
                  </a:extLst>
                </a:gridCol>
                <a:gridCol w="650761">
                  <a:extLst>
                    <a:ext uri="{9D8B030D-6E8A-4147-A177-3AD203B41FA5}">
                      <a16:colId xmlns:a16="http://schemas.microsoft.com/office/drawing/2014/main" val="3455207901"/>
                    </a:ext>
                  </a:extLst>
                </a:gridCol>
                <a:gridCol w="650761">
                  <a:extLst>
                    <a:ext uri="{9D8B030D-6E8A-4147-A177-3AD203B41FA5}">
                      <a16:colId xmlns:a16="http://schemas.microsoft.com/office/drawing/2014/main" val="2812898957"/>
                    </a:ext>
                  </a:extLst>
                </a:gridCol>
                <a:gridCol w="650761">
                  <a:extLst>
                    <a:ext uri="{9D8B030D-6E8A-4147-A177-3AD203B41FA5}">
                      <a16:colId xmlns:a16="http://schemas.microsoft.com/office/drawing/2014/main" val="3173866828"/>
                    </a:ext>
                  </a:extLst>
                </a:gridCol>
                <a:gridCol w="513759">
                  <a:extLst>
                    <a:ext uri="{9D8B030D-6E8A-4147-A177-3AD203B41FA5}">
                      <a16:colId xmlns:a16="http://schemas.microsoft.com/office/drawing/2014/main" val="1126111579"/>
                    </a:ext>
                  </a:extLst>
                </a:gridCol>
              </a:tblGrid>
              <a:tr h="210078">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Pass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Event</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ARTF</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BCKG</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EYEM</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GPED</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PLED</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SPSW</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256448104"/>
                  </a:ext>
                </a:extLst>
              </a:tr>
              <a:tr h="210078">
                <a:tc rowSpan="6">
                  <a:txBody>
                    <a:bodyPr/>
                    <a:lstStyle/>
                    <a:p>
                      <a:pPr marL="0" marR="0" indent="0">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First</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ARTF</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41.24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45.19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2.18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3.81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2.77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4.81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91531416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BCKG</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7.02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71.93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2.59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7.37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2.28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8.81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34696218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EYEM</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2.13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0.61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82.37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2.13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8.51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4.26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95953382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GPED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7.46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4.85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2.39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53.32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20.42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11.55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61951684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0.70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1.85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4.70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17.62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54.80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20.32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733060207"/>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SPSW</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4.41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8.29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9.17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33.33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4.59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40.21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749733327"/>
                  </a:ext>
                </a:extLst>
              </a:tr>
              <a:tr h="210078">
                <a:tc rowSpan="6">
                  <a:txBody>
                    <a:bodyPr/>
                    <a:lstStyle/>
                    <a:p>
                      <a:pPr marL="0" marR="0" indent="0">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Second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ARTF</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27.49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61.73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7.28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2.43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17328471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BCKG</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82.03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5.79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0.97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0.36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3.86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110803646"/>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EYEM</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4.21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16.84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77.89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95687477"/>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GPED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0.60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14.69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59.96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10.26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14.49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006629707"/>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1.40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22.65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0.80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13.83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52.30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9.02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117962333"/>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SPSW</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7.69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35.90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2.56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28.21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25.64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964297473"/>
                  </a:ext>
                </a:extLst>
              </a:tr>
              <a:tr h="210078">
                <a:tc rowSpan="6">
                  <a:txBody>
                    <a:bodyPr/>
                    <a:lstStyle/>
                    <a:p>
                      <a:pPr marL="0" marR="0" indent="0">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Third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ARTF</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14.04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72.98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10.18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2.81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13030562"/>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BCKG</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3.42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81.40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8.93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0.30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5.95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2993025700"/>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EYEM</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2.30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17.24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79.31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296898268"/>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GPED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0.30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3.65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65.05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13.37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17.63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800892299"/>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10.76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0.49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9.78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65.28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13.69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91557697"/>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SPSW</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33.33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13.33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33.33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84783591"/>
                  </a:ext>
                </a:extLst>
              </a:tr>
            </a:tbl>
          </a:graphicData>
        </a:graphic>
      </p:graphicFrame>
      <p:sp>
        <p:nvSpPr>
          <p:cNvPr id="8" name="Rectangle 3">
            <a:extLst>
              <a:ext uri="{FF2B5EF4-FFF2-40B4-BE49-F238E27FC236}">
                <a16:creationId xmlns:a16="http://schemas.microsoft.com/office/drawing/2014/main" id="{CB62FAF1-A2A7-4340-8989-7BB20AEE7B35}"/>
              </a:ext>
            </a:extLst>
          </p:cNvPr>
          <p:cNvSpPr txBox="1">
            <a:spLocks/>
          </p:cNvSpPr>
          <p:nvPr/>
        </p:nvSpPr>
        <p:spPr bwMode="auto">
          <a:xfrm>
            <a:off x="237492" y="5024062"/>
            <a:ext cx="8669016" cy="129454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first pass classification results for all these tables are measured by counting each epoch for each channel as an independent event.</a:t>
            </a:r>
          </a:p>
          <a:p>
            <a:pPr marL="173038" lvl="1" indent="-173038" algn="l">
              <a:spcAft>
                <a:spcPts val="1200"/>
              </a:spcAft>
              <a:buFont typeface="Arial" charset="0"/>
              <a:buChar char="•"/>
            </a:pPr>
            <a:r>
              <a:rPr lang="en-US" sz="1800" dirty="0">
                <a:solidFill>
                  <a:srgbClr val="000000"/>
                </a:solidFill>
                <a:cs typeface="Arial" charset="0"/>
              </a:rPr>
              <a:t>We refer to this as forced-choice event-based scoring because every epoch for every channel is assigned a score based on its class label.</a:t>
            </a:r>
          </a:p>
          <a:p>
            <a:pPr lvl="1" algn="just">
              <a:spcAft>
                <a:spcPts val="1200"/>
              </a:spcAft>
              <a:buFont typeface="Arial" charset="0"/>
              <a:buChar char="•"/>
            </a:pPr>
            <a:endParaRPr lang="en-US" sz="1800" b="1" dirty="0">
              <a:solidFill>
                <a:srgbClr val="000000"/>
              </a:solidFill>
              <a:cs typeface="Arial" charset="0"/>
            </a:endParaRPr>
          </a:p>
        </p:txBody>
      </p:sp>
    </p:spTree>
    <p:extLst>
      <p:ext uri="{BB962C8B-B14F-4D97-AF65-F5344CB8AC3E}">
        <p14:creationId xmlns:p14="http://schemas.microsoft.com/office/powerpoint/2010/main" val="198852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Abstract</a:t>
            </a:r>
          </a:p>
        </p:txBody>
      </p:sp>
      <p:sp>
        <p:nvSpPr>
          <p:cNvPr id="4" name="Rectangle 3">
            <a:extLst>
              <a:ext uri="{FF2B5EF4-FFF2-40B4-BE49-F238E27FC236}">
                <a16:creationId xmlns:a16="http://schemas.microsoft.com/office/drawing/2014/main" id="{49DD6B9E-5FCD-4923-B1B0-E9425BF84197}"/>
              </a:ext>
            </a:extLst>
          </p:cNvPr>
          <p:cNvSpPr txBox="1">
            <a:spLocks/>
          </p:cNvSpPr>
          <p:nvPr/>
        </p:nvSpPr>
        <p:spPr bwMode="auto">
          <a:xfrm>
            <a:off x="228600" y="703386"/>
            <a:ext cx="8686800" cy="595344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1200"/>
              </a:spcAft>
              <a:buFont typeface="Arial" charset="0"/>
              <a:buChar char="•"/>
            </a:pPr>
            <a:r>
              <a:rPr lang="en-US" sz="1800" dirty="0">
                <a:solidFill>
                  <a:srgbClr val="000000"/>
                </a:solidFill>
                <a:cs typeface="Arial" charset="0"/>
              </a:rPr>
              <a:t>Scalp electroencephalograms (EEGs) are used in a broad range of health care institutions to monitor and record electrical activity in the brain using electrodes placed on the scalp. EEGs are essential in diagnosis of clinical conditions such as epilepsy.</a:t>
            </a:r>
          </a:p>
          <a:p>
            <a:pPr marL="171450" lvl="1" indent="-171450" algn="l">
              <a:spcAft>
                <a:spcPts val="1200"/>
              </a:spcAft>
              <a:buFont typeface="Arial" charset="0"/>
              <a:buChar char="•"/>
            </a:pPr>
            <a:r>
              <a:rPr lang="en-US" sz="1800" dirty="0">
                <a:solidFill>
                  <a:srgbClr val="000000"/>
                </a:solidFill>
                <a:cs typeface="Arial" charset="0"/>
              </a:rPr>
              <a:t>EEG records are manually interpreted by board certified physicians. Manual interpretation of EEGs is time-consuming and expensive. Automatic analysis of clinical EEGs is a very difficult machine learning problem due to the low fidelity of EEGs. </a:t>
            </a:r>
          </a:p>
          <a:p>
            <a:pPr marL="171450" lvl="1" indent="-171450" algn="l">
              <a:spcAft>
                <a:spcPts val="1200"/>
              </a:spcAft>
              <a:buFont typeface="Arial" charset="0"/>
              <a:buChar char="•"/>
            </a:pPr>
            <a:r>
              <a:rPr lang="en-US" sz="1800" dirty="0">
                <a:solidFill>
                  <a:srgbClr val="000000"/>
                </a:solidFill>
                <a:cs typeface="Arial" charset="0"/>
              </a:rPr>
              <a:t>Deep learning-based systems have generated significant improvements in performance for sequence recognitions tasks for temporal signals such as speech and for image analysis that exploit spatial correlations. </a:t>
            </a:r>
          </a:p>
          <a:p>
            <a:pPr marL="171450" lvl="1" indent="-171450" algn="l">
              <a:spcAft>
                <a:spcPts val="1200"/>
              </a:spcAft>
              <a:buFont typeface="Arial" charset="0"/>
              <a:buChar char="•"/>
            </a:pPr>
            <a:r>
              <a:rPr lang="en-US" sz="1800" dirty="0">
                <a:solidFill>
                  <a:srgbClr val="000000"/>
                </a:solidFill>
                <a:cs typeface="Arial" charset="0"/>
              </a:rPr>
              <a:t>The primary goal of our proposed research is to develop deep learning-based architectures that capture spatial and temporal correlations in an EEG signal. We specifically apply these architectures to the problem of automated seizure detection for adult EEGs.</a:t>
            </a:r>
          </a:p>
          <a:p>
            <a:pPr marL="171450" lvl="1" indent="-171450" algn="l">
              <a:spcAft>
                <a:spcPts val="1200"/>
              </a:spcAft>
              <a:buFont typeface="Arial" charset="0"/>
              <a:buChar char="•"/>
            </a:pPr>
            <a:r>
              <a:rPr lang="en-US" sz="1800" dirty="0">
                <a:solidFill>
                  <a:srgbClr val="000000"/>
                </a:solidFill>
                <a:cs typeface="Arial" charset="0"/>
              </a:rPr>
              <a:t>We will also analyze performance to gain additional insight into what aspects of the signal are being modeled adequately and where the models fail. A major outcome of this work will be a better understanding of the limitations of deep learning approaches for seizure detection.</a:t>
            </a:r>
          </a:p>
        </p:txBody>
      </p:sp>
    </p:spTree>
    <p:extLst>
      <p:ext uri="{BB962C8B-B14F-4D97-AF65-F5344CB8AC3E}">
        <p14:creationId xmlns:p14="http://schemas.microsoft.com/office/powerpoint/2010/main" val="153731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572823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accuracy reported here is much</a:t>
            </a:r>
            <a:br>
              <a:rPr lang="en-US" sz="1800" dirty="0">
                <a:solidFill>
                  <a:srgbClr val="000000"/>
                </a:solidFill>
                <a:cs typeface="Arial" charset="0"/>
              </a:rPr>
            </a:br>
            <a:r>
              <a:rPr lang="en-US" sz="1800" dirty="0">
                <a:solidFill>
                  <a:srgbClr val="000000"/>
                </a:solidFill>
                <a:cs typeface="Arial" charset="0"/>
              </a:rPr>
              <a:t>lower than what is often published in the </a:t>
            </a:r>
            <a:br>
              <a:rPr lang="en-US" sz="1800" dirty="0">
                <a:solidFill>
                  <a:srgbClr val="000000"/>
                </a:solidFill>
                <a:cs typeface="Arial" charset="0"/>
              </a:rPr>
            </a:br>
            <a:r>
              <a:rPr lang="en-US" sz="1800" dirty="0">
                <a:solidFill>
                  <a:srgbClr val="000000"/>
                </a:solidFill>
                <a:cs typeface="Arial" charset="0"/>
              </a:rPr>
              <a:t>literature on other seizure detection tasks:</a:t>
            </a:r>
          </a:p>
          <a:p>
            <a:pPr marL="460375" lvl="2" indent="-287338" algn="l">
              <a:spcAft>
                <a:spcPts val="1200"/>
              </a:spcAft>
              <a:buFont typeface="Wingdings" pitchFamily="2" charset="2"/>
              <a:buChar char="q"/>
            </a:pPr>
            <a:r>
              <a:rPr lang="en-US" sz="1400" dirty="0">
                <a:solidFill>
                  <a:srgbClr val="000000"/>
                </a:solidFill>
                <a:cs typeface="Arial" charset="0"/>
              </a:rPr>
              <a:t>The neuroscience community has favored a </a:t>
            </a:r>
            <a:br>
              <a:rPr lang="en-US" sz="1400" dirty="0">
                <a:solidFill>
                  <a:srgbClr val="000000"/>
                </a:solidFill>
                <a:cs typeface="Arial" charset="0"/>
              </a:rPr>
            </a:br>
            <a:r>
              <a:rPr lang="en-US" sz="1400" dirty="0">
                <a:solidFill>
                  <a:srgbClr val="000000"/>
                </a:solidFill>
                <a:cs typeface="Arial" charset="0"/>
              </a:rPr>
              <a:t>more permissive method of scoring that tends </a:t>
            </a:r>
            <a:br>
              <a:rPr lang="en-US" sz="1400" dirty="0">
                <a:solidFill>
                  <a:srgbClr val="000000"/>
                </a:solidFill>
                <a:cs typeface="Arial" charset="0"/>
              </a:rPr>
            </a:br>
            <a:r>
              <a:rPr lang="en-US" sz="1400" dirty="0">
                <a:solidFill>
                  <a:srgbClr val="000000"/>
                </a:solidFill>
                <a:cs typeface="Arial" charset="0"/>
              </a:rPr>
              <a:t>to produce much higher sensitivities and lower </a:t>
            </a:r>
            <a:br>
              <a:rPr lang="en-US" sz="1400" dirty="0">
                <a:solidFill>
                  <a:srgbClr val="000000"/>
                </a:solidFill>
                <a:cs typeface="Arial" charset="0"/>
              </a:rPr>
            </a:br>
            <a:r>
              <a:rPr lang="en-US" sz="1400" dirty="0">
                <a:solidFill>
                  <a:srgbClr val="000000"/>
                </a:solidFill>
                <a:cs typeface="Arial" charset="0"/>
              </a:rPr>
              <a:t>false alarm (FA) rates.</a:t>
            </a:r>
          </a:p>
          <a:p>
            <a:pPr marL="460375" lvl="2" indent="-287338" algn="l">
              <a:spcAft>
                <a:spcPts val="1200"/>
              </a:spcAft>
              <a:buFont typeface="Wingdings" pitchFamily="2" charset="2"/>
              <a:buChar char="q"/>
            </a:pPr>
            <a:r>
              <a:rPr lang="en-US" sz="1400" dirty="0">
                <a:solidFill>
                  <a:srgbClr val="000000"/>
                </a:solidFill>
                <a:cs typeface="Arial" charset="0"/>
              </a:rPr>
              <a:t>TUSZ is a much more difficult task than any </a:t>
            </a:r>
            <a:br>
              <a:rPr lang="en-US" sz="1400" dirty="0">
                <a:solidFill>
                  <a:srgbClr val="000000"/>
                </a:solidFill>
                <a:cs typeface="Arial" charset="0"/>
              </a:rPr>
            </a:br>
            <a:r>
              <a:rPr lang="en-US" sz="1400" dirty="0">
                <a:solidFill>
                  <a:srgbClr val="000000"/>
                </a:solidFill>
                <a:cs typeface="Arial" charset="0"/>
              </a:rPr>
              <a:t>previously released open source corpus.</a:t>
            </a:r>
            <a:br>
              <a:rPr lang="en-US" sz="1400" dirty="0">
                <a:solidFill>
                  <a:srgbClr val="000000"/>
                </a:solidFill>
                <a:cs typeface="Arial" charset="0"/>
              </a:rPr>
            </a:br>
            <a:r>
              <a:rPr lang="en-US" sz="1400" dirty="0">
                <a:solidFill>
                  <a:srgbClr val="000000"/>
                </a:solidFill>
                <a:cs typeface="Arial" charset="0"/>
              </a:rPr>
              <a:t>The evaluation set was designed to be </a:t>
            </a:r>
            <a:br>
              <a:rPr lang="en-US" sz="1400" dirty="0">
                <a:solidFill>
                  <a:srgbClr val="000000"/>
                </a:solidFill>
                <a:cs typeface="Arial" charset="0"/>
              </a:rPr>
            </a:br>
            <a:r>
              <a:rPr lang="en-US" sz="1400" dirty="0">
                <a:solidFill>
                  <a:srgbClr val="000000"/>
                </a:solidFill>
                <a:cs typeface="Arial" charset="0"/>
              </a:rPr>
              <a:t>representative of common clinical issues and </a:t>
            </a:r>
            <a:br>
              <a:rPr lang="en-US" sz="1400" dirty="0">
                <a:solidFill>
                  <a:srgbClr val="000000"/>
                </a:solidFill>
                <a:cs typeface="Arial" charset="0"/>
              </a:rPr>
            </a:br>
            <a:r>
              <a:rPr lang="en-US" sz="1400" dirty="0">
                <a:solidFill>
                  <a:srgbClr val="000000"/>
                </a:solidFill>
                <a:cs typeface="Arial" charset="0"/>
              </a:rPr>
              <a:t>includes many challenging examples of seizures. </a:t>
            </a:r>
          </a:p>
          <a:p>
            <a:pPr marL="173038" lvl="1" indent="-173038" algn="l">
              <a:spcAft>
                <a:spcPts val="1200"/>
              </a:spcAft>
              <a:buFont typeface="Arial" charset="0"/>
              <a:buChar char="•"/>
            </a:pPr>
            <a:r>
              <a:rPr lang="en-US" sz="1800" dirty="0">
                <a:solidFill>
                  <a:srgbClr val="000000"/>
                </a:solidFill>
                <a:cs typeface="Arial" charset="0"/>
              </a:rPr>
              <a:t>Adding a deep learning structure for </a:t>
            </a:r>
            <a:br>
              <a:rPr lang="en-US" sz="1800" dirty="0">
                <a:solidFill>
                  <a:srgbClr val="000000"/>
                </a:solidFill>
                <a:cs typeface="Arial" charset="0"/>
              </a:rPr>
            </a:br>
            <a:r>
              <a:rPr lang="en-US" sz="1800" dirty="0">
                <a:solidFill>
                  <a:srgbClr val="000000"/>
                </a:solidFill>
                <a:cs typeface="Arial" charset="0"/>
              </a:rPr>
              <a:t>temporal and spatial analysis of EEGs can </a:t>
            </a:r>
            <a:br>
              <a:rPr lang="en-US" sz="1800" dirty="0">
                <a:solidFill>
                  <a:srgbClr val="000000"/>
                </a:solidFill>
                <a:cs typeface="Arial" charset="0"/>
              </a:rPr>
            </a:br>
            <a:r>
              <a:rPr lang="en-US" sz="1800" dirty="0">
                <a:solidFill>
                  <a:srgbClr val="000000"/>
                </a:solidFill>
                <a:cs typeface="Arial" charset="0"/>
              </a:rPr>
              <a:t>decrease the FA rate dramatically. </a:t>
            </a:r>
          </a:p>
          <a:p>
            <a:pPr marL="173038" lvl="1" indent="-173038" algn="l">
              <a:spcAft>
                <a:spcPts val="1200"/>
              </a:spcAft>
              <a:buFont typeface="Arial" charset="0"/>
              <a:buChar char="•"/>
            </a:pPr>
            <a:r>
              <a:rPr lang="en-US" sz="1800" dirty="0">
                <a:solidFill>
                  <a:srgbClr val="000000"/>
                </a:solidFill>
                <a:cs typeface="Arial" charset="0"/>
              </a:rPr>
              <a:t>By comparing the results of HMM/SdA with HMM/LSTM, we find that a simple one-layer LSTM performs better than 3 layers of SdA due to LSTM’s ability to explicitly model long-term dependencies.</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Automatic Seizure Detection </a:t>
            </a:r>
            <a:r>
              <a:rPr lang="en-US" dirty="0"/>
              <a:t>on TUSZ</a:t>
            </a:r>
            <a:r>
              <a:rPr lang="en-US" dirty="0">
                <a:solidFill>
                  <a:prstClr val="black"/>
                </a:solidFill>
              </a:rPr>
              <a:t> </a:t>
            </a:r>
          </a:p>
        </p:txBody>
      </p:sp>
      <p:graphicFrame>
        <p:nvGraphicFramePr>
          <p:cNvPr id="3" name="Table 2">
            <a:extLst>
              <a:ext uri="{FF2B5EF4-FFF2-40B4-BE49-F238E27FC236}">
                <a16:creationId xmlns:a16="http://schemas.microsoft.com/office/drawing/2014/main" id="{DFC31694-B279-984D-B16C-999ECC0A65D0}"/>
              </a:ext>
            </a:extLst>
          </p:cNvPr>
          <p:cNvGraphicFramePr>
            <a:graphicFrameLocks noGrp="1"/>
          </p:cNvGraphicFramePr>
          <p:nvPr>
            <p:extLst>
              <p:ext uri="{D42A27DB-BD31-4B8C-83A1-F6EECF244321}">
                <p14:modId xmlns:p14="http://schemas.microsoft.com/office/powerpoint/2010/main" val="952222432"/>
              </p:ext>
            </p:extLst>
          </p:nvPr>
        </p:nvGraphicFramePr>
        <p:xfrm>
          <a:off x="5311740" y="703386"/>
          <a:ext cx="3603660" cy="3337560"/>
        </p:xfrm>
        <a:graphic>
          <a:graphicData uri="http://schemas.openxmlformats.org/drawingml/2006/table">
            <a:tbl>
              <a:tblPr firstRow="1" bandRow="1">
                <a:tableStyleId>{5C22544A-7EE6-4342-B048-85BDC9FD1C3A}</a:tableStyleId>
              </a:tblPr>
              <a:tblGrid>
                <a:gridCol w="900915">
                  <a:extLst>
                    <a:ext uri="{9D8B030D-6E8A-4147-A177-3AD203B41FA5}">
                      <a16:colId xmlns:a16="http://schemas.microsoft.com/office/drawing/2014/main" val="2524565418"/>
                    </a:ext>
                  </a:extLst>
                </a:gridCol>
                <a:gridCol w="900915">
                  <a:extLst>
                    <a:ext uri="{9D8B030D-6E8A-4147-A177-3AD203B41FA5}">
                      <a16:colId xmlns:a16="http://schemas.microsoft.com/office/drawing/2014/main" val="4061532812"/>
                    </a:ext>
                  </a:extLst>
                </a:gridCol>
                <a:gridCol w="900915">
                  <a:extLst>
                    <a:ext uri="{9D8B030D-6E8A-4147-A177-3AD203B41FA5}">
                      <a16:colId xmlns:a16="http://schemas.microsoft.com/office/drawing/2014/main" val="372275168"/>
                    </a:ext>
                  </a:extLst>
                </a:gridCol>
                <a:gridCol w="900915">
                  <a:extLst>
                    <a:ext uri="{9D8B030D-6E8A-4147-A177-3AD203B41FA5}">
                      <a16:colId xmlns:a16="http://schemas.microsoft.com/office/drawing/2014/main" val="967253147"/>
                    </a:ext>
                  </a:extLst>
                </a:gridCol>
              </a:tblGrid>
              <a:tr h="370840">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830" marR="36830" marT="18415" marB="18415" anchor="ct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830" marR="36830" marT="18415" marB="18415" anchor="ct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830" marR="36830" marT="18415" marB="18415" anchor="ct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830" marR="36830" marT="18415" marB="18415" anchor="ctr"/>
                </a:tc>
                <a:extLst>
                  <a:ext uri="{0D108BD9-81ED-4DB2-BD59-A6C34878D82A}">
                    <a16:rowId xmlns:a16="http://schemas.microsoft.com/office/drawing/2014/main" val="3526453322"/>
                  </a:ext>
                </a:extLst>
              </a:tr>
              <a:tr h="37084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HMM</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30.32%</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80.07%</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244</a:t>
                      </a:r>
                    </a:p>
                  </a:txBody>
                  <a:tcPr marL="36830" marR="36830" marT="18415" marB="18415" anchor="ctr"/>
                </a:tc>
                <a:extLst>
                  <a:ext uri="{0D108BD9-81ED-4DB2-BD59-A6C34878D82A}">
                    <a16:rowId xmlns:a16="http://schemas.microsoft.com/office/drawing/2014/main" val="4058874863"/>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HMM/SdA</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35.35%</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73.35%</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77</a:t>
                      </a:r>
                    </a:p>
                  </a:txBody>
                  <a:tcPr marL="36830" marR="36830" marT="18415" marB="18415" anchor="ctr"/>
                </a:tc>
                <a:extLst>
                  <a:ext uri="{0D108BD9-81ED-4DB2-BD59-A6C34878D82A}">
                    <a16:rowId xmlns:a16="http://schemas.microsoft.com/office/drawing/2014/main" val="1813379395"/>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HMM/LSTM</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30.05%</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80.53%</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a:txBody>
                  <a:tcPr marL="36830" marR="36830" marT="18415" marB="18415" anchor="ctr"/>
                </a:tc>
                <a:extLst>
                  <a:ext uri="{0D108BD9-81ED-4DB2-BD59-A6C34878D82A}">
                    <a16:rowId xmlns:a16="http://schemas.microsoft.com/office/drawing/2014/main" val="1744527819"/>
                  </a:ext>
                </a:extLst>
              </a:tr>
              <a:tr h="37084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IPCA/LSTM</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32.97%</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77.57%</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73</a:t>
                      </a:r>
                    </a:p>
                  </a:txBody>
                  <a:tcPr marL="36830" marR="36830" marT="18415" marB="18415" anchor="ctr"/>
                </a:tc>
                <a:extLst>
                  <a:ext uri="{0D108BD9-81ED-4DB2-BD59-A6C34878D82A}">
                    <a16:rowId xmlns:a16="http://schemas.microsoft.com/office/drawing/2014/main" val="455369220"/>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CNN/MLP</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39.09%</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76.84%</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77</a:t>
                      </a:r>
                    </a:p>
                  </a:txBody>
                  <a:tcPr marL="36830" marR="36830" marT="18415" marB="18415" anchor="ctr"/>
                </a:tc>
                <a:extLst>
                  <a:ext uri="{0D108BD9-81ED-4DB2-BD59-A6C34878D82A}">
                    <a16:rowId xmlns:a16="http://schemas.microsoft.com/office/drawing/2014/main" val="740540489"/>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CNN/GRU</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91.49%</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txBody>
                  <a:tcPr marL="36830" marR="36830" marT="18415" marB="18415" anchor="ctr"/>
                </a:tc>
                <a:extLst>
                  <a:ext uri="{0D108BD9-81ED-4DB2-BD59-A6C34878D82A}">
                    <a16:rowId xmlns:a16="http://schemas.microsoft.com/office/drawing/2014/main" val="1514398373"/>
                  </a:ext>
                </a:extLst>
              </a:tr>
              <a:tr h="37084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ResNet</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30.50%</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94.24%</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36830" marR="36830" marT="18415" marB="18415" anchor="ctr"/>
                </a:tc>
                <a:extLst>
                  <a:ext uri="{0D108BD9-81ED-4DB2-BD59-A6C34878D82A}">
                    <a16:rowId xmlns:a16="http://schemas.microsoft.com/office/drawing/2014/main" val="1912490515"/>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CNN/LSTM</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97.10%</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830" marR="36830" marT="18415" marB="18415" anchor="ctr"/>
                </a:tc>
                <a:extLst>
                  <a:ext uri="{0D108BD9-81ED-4DB2-BD59-A6C34878D82A}">
                    <a16:rowId xmlns:a16="http://schemas.microsoft.com/office/drawing/2014/main" val="578555067"/>
                  </a:ext>
                </a:extLst>
              </a:tr>
            </a:tbl>
          </a:graphicData>
        </a:graphic>
      </p:graphicFrame>
    </p:spTree>
    <p:extLst>
      <p:ext uri="{BB962C8B-B14F-4D97-AF65-F5344CB8AC3E}">
        <p14:creationId xmlns:p14="http://schemas.microsoft.com/office/powerpoint/2010/main" val="25691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599" y="703386"/>
            <a:ext cx="8686799" cy="186554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best overall system shown is CNN/LSTM. CNN/LSTM is a doubly deep recurrent convolutional structure that models both spatial relationships (e.g., cross-channel dependencies) and temporal dynamics (e.g., spikes).</a:t>
            </a:r>
          </a:p>
          <a:p>
            <a:pPr marL="173038" lvl="1" indent="-173038" algn="l">
              <a:spcAft>
                <a:spcPts val="1200"/>
              </a:spcAft>
              <a:buFont typeface="Arial" charset="0"/>
              <a:buChar char="•"/>
            </a:pPr>
            <a:r>
              <a:rPr lang="en-US" sz="1800" dirty="0">
                <a:solidFill>
                  <a:srgbClr val="000000"/>
                </a:solidFill>
                <a:cs typeface="Arial" charset="0"/>
              </a:rPr>
              <a:t>CNN/LSTM does a much better job rejecting artifacts that are easily confused with spikes because these appear on only a few channels, and hence can be filtered based on correlations between channels. </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Performance at Low False Alarm Rates</a:t>
            </a:r>
          </a:p>
        </p:txBody>
      </p:sp>
      <p:pic>
        <p:nvPicPr>
          <p:cNvPr id="10" name="Picture 9">
            <a:extLst>
              <a:ext uri="{FF2B5EF4-FFF2-40B4-BE49-F238E27FC236}">
                <a16:creationId xmlns:a16="http://schemas.microsoft.com/office/drawing/2014/main" id="{6536949A-5B7E-4CC9-BF24-2605A840E4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05" t="9926" r="7780" b="4779"/>
          <a:stretch/>
        </p:blipFill>
        <p:spPr bwMode="auto">
          <a:xfrm>
            <a:off x="637489" y="2630571"/>
            <a:ext cx="7886396" cy="38938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97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599" y="703386"/>
            <a:ext cx="8686799" cy="183433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depth of the convolutional network is important since the top convolutional layers tend to learn generic features while the deeper layers learn dataset specific features. </a:t>
            </a:r>
          </a:p>
          <a:p>
            <a:pPr marL="173038" lvl="1" indent="-173038" algn="l">
              <a:spcAft>
                <a:spcPts val="1200"/>
              </a:spcAft>
              <a:buFont typeface="Arial" charset="0"/>
              <a:buChar char="•"/>
            </a:pPr>
            <a:r>
              <a:rPr lang="en-US" sz="1800" dirty="0">
                <a:solidFill>
                  <a:srgbClr val="000000"/>
                </a:solidFill>
                <a:cs typeface="Arial" charset="0"/>
              </a:rPr>
              <a:t>Performance degrades if a single convolutional layer is removed. For example, removing any of the middle convolutional layers results in a loss of about 4% in the sensitivity.</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Performance at Low False Alarm Rates</a:t>
            </a:r>
          </a:p>
        </p:txBody>
      </p:sp>
      <p:pic>
        <p:nvPicPr>
          <p:cNvPr id="7" name="Picture 6">
            <a:extLst>
              <a:ext uri="{FF2B5EF4-FFF2-40B4-BE49-F238E27FC236}">
                <a16:creationId xmlns:a16="http://schemas.microsoft.com/office/drawing/2014/main" id="{953B2BD3-3FFC-044E-B3A2-AFC3BF88F3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05" t="9926" r="7780" b="4779"/>
          <a:stretch/>
        </p:blipFill>
        <p:spPr bwMode="auto">
          <a:xfrm>
            <a:off x="637489" y="2630571"/>
            <a:ext cx="7886396" cy="38938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282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5"/>
            <a:ext cx="8686800" cy="254881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We have evaluated robustness by conducting an open-set evaluation of the best system, CNN/LSTM, on a completely different corpus: the Duke University Seizure Detection Corpus (DUSZ). </a:t>
            </a:r>
          </a:p>
          <a:p>
            <a:pPr marL="173038" lvl="1" indent="-173038" algn="l">
              <a:spcAft>
                <a:spcPts val="1200"/>
              </a:spcAft>
              <a:buFont typeface="Arial" charset="0"/>
              <a:buChar char="•"/>
            </a:pPr>
            <a:r>
              <a:rPr lang="en-US" sz="1800" dirty="0">
                <a:solidFill>
                  <a:srgbClr val="000000"/>
                </a:solidFill>
                <a:cs typeface="Arial" charset="0"/>
              </a:rPr>
              <a:t>The CNN/LSTM system was not exposed to DUSZ data during training. Parameter optimizations were performed only on TUSZ data. </a:t>
            </a:r>
          </a:p>
          <a:p>
            <a:pPr marL="173038" lvl="1" indent="-173038" algn="l">
              <a:spcAft>
                <a:spcPts val="18800"/>
              </a:spcAft>
              <a:buFont typeface="Arial" charset="0"/>
              <a:buChar char="•"/>
            </a:pPr>
            <a:r>
              <a:rPr lang="en-US" sz="1800" dirty="0">
                <a:solidFill>
                  <a:srgbClr val="000000"/>
                </a:solidFill>
                <a:cs typeface="Arial" charset="0"/>
              </a:rPr>
              <a:t>DUSZ was collected at a different hospital, Duke University, using a Nihon Kohden hardware system (TUSZ was collected using several generations of Natus Incorporated equipment).</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Evaluating Robustness</a:t>
            </a:r>
          </a:p>
        </p:txBody>
      </p:sp>
      <p:graphicFrame>
        <p:nvGraphicFramePr>
          <p:cNvPr id="2" name="Table 1">
            <a:extLst>
              <a:ext uri="{FF2B5EF4-FFF2-40B4-BE49-F238E27FC236}">
                <a16:creationId xmlns:a16="http://schemas.microsoft.com/office/drawing/2014/main" id="{275629C6-87E2-4483-8FA4-00BBC0D7D436}"/>
              </a:ext>
            </a:extLst>
          </p:cNvPr>
          <p:cNvGraphicFramePr>
            <a:graphicFrameLocks noGrp="1"/>
          </p:cNvGraphicFramePr>
          <p:nvPr>
            <p:extLst>
              <p:ext uri="{D42A27DB-BD31-4B8C-83A1-F6EECF244321}">
                <p14:modId xmlns:p14="http://schemas.microsoft.com/office/powerpoint/2010/main" val="3772407356"/>
              </p:ext>
            </p:extLst>
          </p:nvPr>
        </p:nvGraphicFramePr>
        <p:xfrm>
          <a:off x="310793" y="3335179"/>
          <a:ext cx="4179014" cy="1007519"/>
        </p:xfrm>
        <a:graphic>
          <a:graphicData uri="http://schemas.openxmlformats.org/drawingml/2006/table">
            <a:tbl>
              <a:tblPr firstRow="1" firstCol="1" bandRow="1"/>
              <a:tblGrid>
                <a:gridCol w="916862">
                  <a:extLst>
                    <a:ext uri="{9D8B030D-6E8A-4147-A177-3AD203B41FA5}">
                      <a16:colId xmlns:a16="http://schemas.microsoft.com/office/drawing/2014/main" val="3410183424"/>
                    </a:ext>
                  </a:extLst>
                </a:gridCol>
                <a:gridCol w="662316">
                  <a:extLst>
                    <a:ext uri="{9D8B030D-6E8A-4147-A177-3AD203B41FA5}">
                      <a16:colId xmlns:a16="http://schemas.microsoft.com/office/drawing/2014/main" val="3251048539"/>
                    </a:ext>
                  </a:extLst>
                </a:gridCol>
                <a:gridCol w="850136">
                  <a:extLst>
                    <a:ext uri="{9D8B030D-6E8A-4147-A177-3AD203B41FA5}">
                      <a16:colId xmlns:a16="http://schemas.microsoft.com/office/drawing/2014/main" val="2245848897"/>
                    </a:ext>
                  </a:extLst>
                </a:gridCol>
                <a:gridCol w="855848">
                  <a:extLst>
                    <a:ext uri="{9D8B030D-6E8A-4147-A177-3AD203B41FA5}">
                      <a16:colId xmlns:a16="http://schemas.microsoft.com/office/drawing/2014/main" val="186915359"/>
                    </a:ext>
                  </a:extLst>
                </a:gridCol>
                <a:gridCol w="893852">
                  <a:extLst>
                    <a:ext uri="{9D8B030D-6E8A-4147-A177-3AD203B41FA5}">
                      <a16:colId xmlns:a16="http://schemas.microsoft.com/office/drawing/2014/main" val="1370865294"/>
                    </a:ext>
                  </a:extLst>
                </a:gridCol>
              </a:tblGrid>
              <a:tr h="404597">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Data</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0266756"/>
                  </a:ext>
                </a:extLst>
              </a:tr>
              <a:tr h="301461">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CNN/LSTM</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TUSZ</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97.10%</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3261"/>
                  </a:ext>
                </a:extLst>
              </a:tr>
              <a:tr h="301461">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CNN/LSTM</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DUSZ</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33.71%</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70.72%</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748593"/>
                  </a:ext>
                </a:extLst>
              </a:tr>
            </a:tbl>
          </a:graphicData>
        </a:graphic>
      </p:graphicFrame>
      <p:pic>
        <p:nvPicPr>
          <p:cNvPr id="7" name="Picture 6">
            <a:extLst>
              <a:ext uri="{FF2B5EF4-FFF2-40B4-BE49-F238E27FC236}">
                <a16:creationId xmlns:a16="http://schemas.microsoft.com/office/drawing/2014/main" id="{0DDA92A1-D35F-4B53-943D-1DC4573A9471}"/>
              </a:ext>
            </a:extLst>
          </p:cNvPr>
          <p:cNvPicPr>
            <a:picLocks noChangeAspect="1"/>
          </p:cNvPicPr>
          <p:nvPr/>
        </p:nvPicPr>
        <p:blipFill>
          <a:blip r:embed="rId3" cstate="print">
            <a:extLst>
              <a:ext uri="{28A0092B-C50C-407E-A947-70E740481C1C}">
                <a14:useLocalDpi xmlns:a14="http://schemas.microsoft.com/office/drawing/2010/main" val="0"/>
              </a:ext>
            </a:extLst>
          </a:blip>
          <a:srcRect l="6111" t="6699" r="6923" b="2132"/>
          <a:stretch>
            <a:fillRect/>
          </a:stretch>
        </p:blipFill>
        <p:spPr bwMode="auto">
          <a:xfrm>
            <a:off x="482171" y="4425677"/>
            <a:ext cx="3856805" cy="2123361"/>
          </a:xfrm>
          <a:prstGeom prst="rect">
            <a:avLst/>
          </a:prstGeom>
          <a:noFill/>
          <a:ln>
            <a:noFill/>
          </a:ln>
        </p:spPr>
      </p:pic>
      <p:sp>
        <p:nvSpPr>
          <p:cNvPr id="6" name="Rectangle 3">
            <a:extLst>
              <a:ext uri="{FF2B5EF4-FFF2-40B4-BE49-F238E27FC236}">
                <a16:creationId xmlns:a16="http://schemas.microsoft.com/office/drawing/2014/main" id="{6747FCBA-8030-AC4E-9EDF-5E4DFF9B047D}"/>
              </a:ext>
            </a:extLst>
          </p:cNvPr>
          <p:cNvSpPr txBox="1">
            <a:spLocks/>
          </p:cNvSpPr>
          <p:nvPr/>
        </p:nvSpPr>
        <p:spPr bwMode="auto">
          <a:xfrm>
            <a:off x="4805026" y="3626744"/>
            <a:ext cx="4110374" cy="254881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At high FA rates, performance between the two systems is comparable.</a:t>
            </a:r>
          </a:p>
          <a:p>
            <a:pPr marL="173038" lvl="1" indent="-173038" algn="l">
              <a:spcAft>
                <a:spcPts val="1200"/>
              </a:spcAft>
              <a:buFont typeface="Arial" charset="0"/>
              <a:buChar char="•"/>
            </a:pPr>
            <a:r>
              <a:rPr lang="en-US" sz="1800" dirty="0">
                <a:solidFill>
                  <a:srgbClr val="000000"/>
                </a:solidFill>
                <a:cs typeface="Arial" charset="0"/>
              </a:rPr>
              <a:t>At low FA rates, false positives on TUSZ are lower than on DUSZ.</a:t>
            </a:r>
          </a:p>
          <a:p>
            <a:pPr marL="173038" lvl="1" indent="-173038" algn="l">
              <a:spcAft>
                <a:spcPts val="1200"/>
              </a:spcAft>
              <a:buFont typeface="Arial" charset="0"/>
              <a:buChar char="•"/>
            </a:pPr>
            <a:r>
              <a:rPr lang="en-US" sz="1800" dirty="0">
                <a:solidFill>
                  <a:srgbClr val="000000"/>
                </a:solidFill>
                <a:cs typeface="Arial" charset="0"/>
              </a:rPr>
              <a:t>This suggests there is room for additional optimization on DUSZ.</a:t>
            </a:r>
          </a:p>
        </p:txBody>
      </p:sp>
    </p:spTree>
    <p:extLst>
      <p:ext uri="{BB962C8B-B14F-4D97-AF65-F5344CB8AC3E}">
        <p14:creationId xmlns:p14="http://schemas.microsoft.com/office/powerpoint/2010/main" val="120251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40991" y="726234"/>
            <a:ext cx="4507787" cy="140281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choice of optimization method had a considerable impact on performance.</a:t>
            </a:r>
          </a:p>
          <a:p>
            <a:pPr marL="173038" lvl="1" indent="-173038" algn="l">
              <a:spcAft>
                <a:spcPts val="1200"/>
              </a:spcAft>
              <a:buFont typeface="Arial" charset="0"/>
              <a:buChar char="•"/>
            </a:pPr>
            <a:r>
              <a:rPr lang="en-US" sz="1800" dirty="0">
                <a:solidFill>
                  <a:srgbClr val="000000"/>
                </a:solidFill>
                <a:cs typeface="Arial" charset="0"/>
              </a:rPr>
              <a:t>The best performance is achieved with Adam.</a:t>
            </a:r>
          </a:p>
          <a:p>
            <a:pPr marL="173038" lvl="1" indent="-173038" algn="l">
              <a:spcAft>
                <a:spcPts val="1200"/>
              </a:spcAft>
              <a:buFont typeface="Arial" charset="0"/>
              <a:buChar char="•"/>
            </a:pPr>
            <a:r>
              <a:rPr lang="en-US" sz="1800" dirty="0">
                <a:solidFill>
                  <a:srgbClr val="000000"/>
                </a:solidFill>
                <a:cs typeface="Arial" charset="0"/>
              </a:rPr>
              <a:t>The choice of activation function had a</a:t>
            </a:r>
            <a:br>
              <a:rPr lang="en-US" sz="1800" dirty="0">
                <a:solidFill>
                  <a:srgbClr val="000000"/>
                </a:solidFill>
                <a:cs typeface="Arial" charset="0"/>
              </a:rPr>
            </a:br>
            <a:r>
              <a:rPr lang="en-US" sz="1800" dirty="0">
                <a:solidFill>
                  <a:srgbClr val="000000"/>
                </a:solidFill>
                <a:cs typeface="Arial" charset="0"/>
              </a:rPr>
              <a:t>smaller impact on sensitivity but a big </a:t>
            </a:r>
            <a:br>
              <a:rPr lang="en-US" sz="1800" dirty="0">
                <a:solidFill>
                  <a:srgbClr val="000000"/>
                </a:solidFill>
                <a:cs typeface="Arial" charset="0"/>
              </a:rPr>
            </a:br>
            <a:r>
              <a:rPr lang="en-US" sz="1800" dirty="0">
                <a:solidFill>
                  <a:srgbClr val="000000"/>
                </a:solidFill>
                <a:cs typeface="Arial" charset="0"/>
              </a:rPr>
              <a:t>impact on the FA rate.</a:t>
            </a:r>
          </a:p>
          <a:p>
            <a:pPr marL="173038" lvl="1" indent="-173038" algn="l">
              <a:spcAft>
                <a:spcPts val="1200"/>
              </a:spcAft>
              <a:buFont typeface="Arial" charset="0"/>
              <a:buChar char="•"/>
            </a:pPr>
            <a:endParaRPr lang="en-US" sz="1800"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Exploring Optimization and Activation Functions</a:t>
            </a:r>
          </a:p>
        </p:txBody>
      </p:sp>
      <p:graphicFrame>
        <p:nvGraphicFramePr>
          <p:cNvPr id="2" name="Table 1">
            <a:extLst>
              <a:ext uri="{FF2B5EF4-FFF2-40B4-BE49-F238E27FC236}">
                <a16:creationId xmlns:a16="http://schemas.microsoft.com/office/drawing/2014/main" id="{B8EDA11F-50EF-4C24-B504-96C393B73BC3}"/>
              </a:ext>
            </a:extLst>
          </p:cNvPr>
          <p:cNvGraphicFramePr>
            <a:graphicFrameLocks noGrp="1"/>
          </p:cNvGraphicFramePr>
          <p:nvPr>
            <p:extLst>
              <p:ext uri="{D42A27DB-BD31-4B8C-83A1-F6EECF244321}">
                <p14:modId xmlns:p14="http://schemas.microsoft.com/office/powerpoint/2010/main" val="1317181203"/>
              </p:ext>
            </p:extLst>
          </p:nvPr>
        </p:nvGraphicFramePr>
        <p:xfrm>
          <a:off x="5452732" y="870451"/>
          <a:ext cx="3475061" cy="2349279"/>
        </p:xfrm>
        <a:graphic>
          <a:graphicData uri="http://schemas.openxmlformats.org/drawingml/2006/table">
            <a:tbl>
              <a:tblPr firstRow="1" firstCol="1" bandRow="1"/>
              <a:tblGrid>
                <a:gridCol w="868244">
                  <a:extLst>
                    <a:ext uri="{9D8B030D-6E8A-4147-A177-3AD203B41FA5}">
                      <a16:colId xmlns:a16="http://schemas.microsoft.com/office/drawing/2014/main" val="2630109586"/>
                    </a:ext>
                  </a:extLst>
                </a:gridCol>
                <a:gridCol w="868939">
                  <a:extLst>
                    <a:ext uri="{9D8B030D-6E8A-4147-A177-3AD203B41FA5}">
                      <a16:colId xmlns:a16="http://schemas.microsoft.com/office/drawing/2014/main" val="1409559544"/>
                    </a:ext>
                  </a:extLst>
                </a:gridCol>
                <a:gridCol w="868939">
                  <a:extLst>
                    <a:ext uri="{9D8B030D-6E8A-4147-A177-3AD203B41FA5}">
                      <a16:colId xmlns:a16="http://schemas.microsoft.com/office/drawing/2014/main" val="2011848998"/>
                    </a:ext>
                  </a:extLst>
                </a:gridCol>
                <a:gridCol w="868939">
                  <a:extLst>
                    <a:ext uri="{9D8B030D-6E8A-4147-A177-3AD203B41FA5}">
                      <a16:colId xmlns:a16="http://schemas.microsoft.com/office/drawing/2014/main" val="4088007135"/>
                    </a:ext>
                  </a:extLst>
                </a:gridCol>
              </a:tblGrid>
              <a:tr h="261031">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731570"/>
                  </a:ext>
                </a:extLst>
              </a:tr>
              <a:tr h="261031">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SGD</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23.12%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72.24%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44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497476"/>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RMSprop</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25.17%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83.39%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74796"/>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Adagrad</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26.42%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80.42%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957976"/>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Adadelta</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26.11%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79.14%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257466"/>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Adam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97.10%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072086"/>
                  </a:ext>
                </a:extLst>
              </a:tr>
              <a:tr h="261031">
                <a:tc>
                  <a:txBody>
                    <a:bodyPr/>
                    <a:lstStyle/>
                    <a:p>
                      <a:pPr marL="0" marR="0" indent="0">
                        <a:lnSpc>
                          <a:spcPct val="100000"/>
                        </a:lnSpc>
                        <a:spcBef>
                          <a:spcPts val="0"/>
                        </a:spcBef>
                        <a:spcAft>
                          <a:spcPts val="0"/>
                        </a:spcAft>
                      </a:pPr>
                      <a:r>
                        <a:rPr lang="en-US"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Adamax</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29.25%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89.64%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606509"/>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Nadam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30.27%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92.17%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816444"/>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SGD</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23.12%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72.24%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151"/>
                  </a:ext>
                </a:extLst>
              </a:tr>
            </a:tbl>
          </a:graphicData>
        </a:graphic>
      </p:graphicFrame>
      <p:graphicFrame>
        <p:nvGraphicFramePr>
          <p:cNvPr id="4" name="Table 3">
            <a:extLst>
              <a:ext uri="{FF2B5EF4-FFF2-40B4-BE49-F238E27FC236}">
                <a16:creationId xmlns:a16="http://schemas.microsoft.com/office/drawing/2014/main" id="{44EA9E78-9E5D-4303-A365-5CD1ED637FA3}"/>
              </a:ext>
            </a:extLst>
          </p:cNvPr>
          <p:cNvGraphicFramePr>
            <a:graphicFrameLocks noGrp="1"/>
          </p:cNvGraphicFramePr>
          <p:nvPr>
            <p:extLst>
              <p:ext uri="{D42A27DB-BD31-4B8C-83A1-F6EECF244321}">
                <p14:modId xmlns:p14="http://schemas.microsoft.com/office/powerpoint/2010/main" val="465713924"/>
              </p:ext>
            </p:extLst>
          </p:nvPr>
        </p:nvGraphicFramePr>
        <p:xfrm>
          <a:off x="5489907" y="3800900"/>
          <a:ext cx="3450280" cy="1715309"/>
        </p:xfrm>
        <a:graphic>
          <a:graphicData uri="http://schemas.openxmlformats.org/drawingml/2006/table">
            <a:tbl>
              <a:tblPr firstRow="1" firstCol="1" bandRow="1"/>
              <a:tblGrid>
                <a:gridCol w="862570">
                  <a:extLst>
                    <a:ext uri="{9D8B030D-6E8A-4147-A177-3AD203B41FA5}">
                      <a16:colId xmlns:a16="http://schemas.microsoft.com/office/drawing/2014/main" val="2749826010"/>
                    </a:ext>
                  </a:extLst>
                </a:gridCol>
                <a:gridCol w="862570">
                  <a:extLst>
                    <a:ext uri="{9D8B030D-6E8A-4147-A177-3AD203B41FA5}">
                      <a16:colId xmlns:a16="http://schemas.microsoft.com/office/drawing/2014/main" val="1233297526"/>
                    </a:ext>
                  </a:extLst>
                </a:gridCol>
                <a:gridCol w="862570">
                  <a:extLst>
                    <a:ext uri="{9D8B030D-6E8A-4147-A177-3AD203B41FA5}">
                      <a16:colId xmlns:a16="http://schemas.microsoft.com/office/drawing/2014/main" val="755114035"/>
                    </a:ext>
                  </a:extLst>
                </a:gridCol>
                <a:gridCol w="862570">
                  <a:extLst>
                    <a:ext uri="{9D8B030D-6E8A-4147-A177-3AD203B41FA5}">
                      <a16:colId xmlns:a16="http://schemas.microsoft.com/office/drawing/2014/main" val="663114155"/>
                    </a:ext>
                  </a:extLst>
                </a:gridCol>
              </a:tblGrid>
              <a:tr h="397049">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7960776"/>
                  </a:ext>
                </a:extLst>
              </a:tr>
              <a:tr h="21971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Linear</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26.46%</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88.48%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730945"/>
                  </a:ext>
                </a:extLst>
              </a:tr>
              <a:tr h="21971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Tanh</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26.53%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89.17%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922905"/>
                  </a:ext>
                </a:extLst>
              </a:tr>
              <a:tr h="21971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Sigmoid</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28.63%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90.08%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444032"/>
                  </a:ext>
                </a:extLst>
              </a:tr>
              <a:tr h="21971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Softsign</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30.05%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90.51%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896124"/>
                  </a:ext>
                </a:extLst>
              </a:tr>
              <a:tr h="21971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ReLU</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30.51%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94.74%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410363"/>
                  </a:ext>
                </a:extLst>
              </a:tr>
              <a:tr h="21971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ELU</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97.10%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966218"/>
                  </a:ext>
                </a:extLst>
              </a:tr>
            </a:tbl>
          </a:graphicData>
        </a:graphic>
      </p:graphicFrame>
      <p:sp>
        <p:nvSpPr>
          <p:cNvPr id="5" name="Rectangle 4">
            <a:extLst>
              <a:ext uri="{FF2B5EF4-FFF2-40B4-BE49-F238E27FC236}">
                <a16:creationId xmlns:a16="http://schemas.microsoft.com/office/drawing/2014/main" id="{F9E095A4-1414-4DD8-801F-7A59BF1875C3}"/>
              </a:ext>
            </a:extLst>
          </p:cNvPr>
          <p:cNvSpPr/>
          <p:nvPr/>
        </p:nvSpPr>
        <p:spPr>
          <a:xfrm>
            <a:off x="5489907" y="3484257"/>
            <a:ext cx="3437886" cy="3077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Comparison of Activation Functions</a:t>
            </a:r>
            <a:endParaRPr lang="en-US" dirty="0"/>
          </a:p>
        </p:txBody>
      </p:sp>
      <p:sp>
        <p:nvSpPr>
          <p:cNvPr id="10" name="Rectangle 9">
            <a:extLst>
              <a:ext uri="{FF2B5EF4-FFF2-40B4-BE49-F238E27FC236}">
                <a16:creationId xmlns:a16="http://schemas.microsoft.com/office/drawing/2014/main" id="{39DCF041-9927-4709-9261-B40ABDDF29FE}"/>
              </a:ext>
            </a:extLst>
          </p:cNvPr>
          <p:cNvSpPr/>
          <p:nvPr/>
        </p:nvSpPr>
        <p:spPr>
          <a:xfrm>
            <a:off x="5452732" y="562674"/>
            <a:ext cx="3450277" cy="3077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Comparison of Optimization Algorithms</a:t>
            </a:r>
            <a:endParaRPr lang="en-US" dirty="0"/>
          </a:p>
        </p:txBody>
      </p:sp>
      <p:sp>
        <p:nvSpPr>
          <p:cNvPr id="8" name="Rectangle 3">
            <a:extLst>
              <a:ext uri="{FF2B5EF4-FFF2-40B4-BE49-F238E27FC236}">
                <a16:creationId xmlns:a16="http://schemas.microsoft.com/office/drawing/2014/main" id="{FB38B210-E90A-B24B-BC66-B49DD0A95B53}"/>
              </a:ext>
            </a:extLst>
          </p:cNvPr>
          <p:cNvSpPr txBox="1">
            <a:spLocks/>
          </p:cNvSpPr>
          <p:nvPr/>
        </p:nvSpPr>
        <p:spPr bwMode="auto">
          <a:xfrm>
            <a:off x="187502" y="3006784"/>
            <a:ext cx="8715507" cy="578275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 Exponential Linear Unit (ELU) delivers </a:t>
            </a:r>
            <a:br>
              <a:rPr lang="en-US" sz="1800" dirty="0">
                <a:solidFill>
                  <a:srgbClr val="000000"/>
                </a:solidFill>
                <a:cs typeface="Arial" charset="0"/>
              </a:rPr>
            </a:br>
            <a:r>
              <a:rPr lang="en-US" sz="1800" dirty="0">
                <a:solidFill>
                  <a:srgbClr val="000000"/>
                </a:solidFill>
                <a:cs typeface="Arial" charset="0"/>
              </a:rPr>
              <a:t>a small but measurable increase in </a:t>
            </a:r>
            <a:br>
              <a:rPr lang="en-US" sz="1800" dirty="0">
                <a:solidFill>
                  <a:srgbClr val="000000"/>
                </a:solidFill>
                <a:cs typeface="Arial" charset="0"/>
              </a:rPr>
            </a:br>
            <a:r>
              <a:rPr lang="en-US" sz="1800" dirty="0">
                <a:solidFill>
                  <a:srgbClr val="000000"/>
                </a:solidFill>
                <a:cs typeface="Arial" charset="0"/>
              </a:rPr>
              <a:t>sensitivity, and more importantly, a</a:t>
            </a:r>
            <a:br>
              <a:rPr lang="en-US" sz="1800" dirty="0">
                <a:solidFill>
                  <a:srgbClr val="000000"/>
                </a:solidFill>
                <a:cs typeface="Arial" charset="0"/>
              </a:rPr>
            </a:br>
            <a:r>
              <a:rPr lang="en-US" sz="1800" dirty="0">
                <a:solidFill>
                  <a:srgbClr val="000000"/>
                </a:solidFill>
                <a:cs typeface="Arial" charset="0"/>
              </a:rPr>
              <a:t>significant reduction in FAs. </a:t>
            </a:r>
          </a:p>
          <a:p>
            <a:pPr marL="173038" lvl="1" indent="-173038" algn="l">
              <a:spcAft>
                <a:spcPts val="1200"/>
              </a:spcAft>
              <a:buFont typeface="Arial" charset="0"/>
              <a:buChar char="•"/>
            </a:pPr>
            <a:r>
              <a:rPr lang="en-US" sz="1800" dirty="0">
                <a:solidFill>
                  <a:srgbClr val="000000"/>
                </a:solidFill>
                <a:cs typeface="Arial" charset="0"/>
              </a:rPr>
              <a:t>The ELU activation function is very similar</a:t>
            </a:r>
            <a:br>
              <a:rPr lang="en-US" sz="1800" dirty="0">
                <a:solidFill>
                  <a:srgbClr val="000000"/>
                </a:solidFill>
                <a:cs typeface="Arial" charset="0"/>
              </a:rPr>
            </a:br>
            <a:r>
              <a:rPr lang="en-US" sz="1800" dirty="0">
                <a:solidFill>
                  <a:srgbClr val="000000"/>
                </a:solidFill>
                <a:cs typeface="Arial" charset="0"/>
              </a:rPr>
              <a:t>to </a:t>
            </a:r>
            <a:r>
              <a:rPr lang="en-US" sz="1800" dirty="0" err="1">
                <a:solidFill>
                  <a:srgbClr val="000000"/>
                </a:solidFill>
                <a:cs typeface="Arial" charset="0"/>
              </a:rPr>
              <a:t>ReLU</a:t>
            </a:r>
            <a:r>
              <a:rPr lang="en-US" sz="1800" dirty="0">
                <a:solidFill>
                  <a:srgbClr val="000000"/>
                </a:solidFill>
                <a:cs typeface="Arial" charset="0"/>
              </a:rPr>
              <a:t> except for negative inputs.</a:t>
            </a:r>
          </a:p>
          <a:p>
            <a:pPr marL="173038" lvl="1" indent="-173038" algn="l">
              <a:spcAft>
                <a:spcPts val="1200"/>
              </a:spcAft>
              <a:buFont typeface="Arial" charset="0"/>
              <a:buChar char="•"/>
            </a:pPr>
            <a:r>
              <a:rPr lang="en-US" sz="1800" dirty="0" err="1">
                <a:solidFill>
                  <a:srgbClr val="000000"/>
                </a:solidFill>
                <a:cs typeface="Arial" charset="0"/>
              </a:rPr>
              <a:t>ReLUs</a:t>
            </a:r>
            <a:r>
              <a:rPr lang="en-US" sz="1800" dirty="0">
                <a:solidFill>
                  <a:srgbClr val="000000"/>
                </a:solidFill>
                <a:cs typeface="Arial" charset="0"/>
              </a:rPr>
              <a:t> and ELUs accelerate learning by</a:t>
            </a:r>
            <a:br>
              <a:rPr lang="en-US" sz="1800" dirty="0">
                <a:solidFill>
                  <a:srgbClr val="000000"/>
                </a:solidFill>
                <a:cs typeface="Arial" charset="0"/>
              </a:rPr>
            </a:br>
            <a:r>
              <a:rPr lang="en-US" sz="1800" dirty="0">
                <a:solidFill>
                  <a:srgbClr val="000000"/>
                </a:solidFill>
                <a:cs typeface="Arial" charset="0"/>
              </a:rPr>
              <a:t>decreasing the gap between the normal </a:t>
            </a:r>
            <a:br>
              <a:rPr lang="en-US" sz="1800" dirty="0">
                <a:solidFill>
                  <a:srgbClr val="000000"/>
                </a:solidFill>
                <a:cs typeface="Arial" charset="0"/>
              </a:rPr>
            </a:br>
            <a:r>
              <a:rPr lang="en-US" sz="1800" dirty="0">
                <a:solidFill>
                  <a:srgbClr val="000000"/>
                </a:solidFill>
                <a:cs typeface="Arial" charset="0"/>
              </a:rPr>
              <a:t>gradient and the unit natural gradient. </a:t>
            </a:r>
          </a:p>
          <a:p>
            <a:pPr marL="173038" lvl="1" indent="-173038" algn="l">
              <a:spcAft>
                <a:spcPts val="1200"/>
              </a:spcAft>
              <a:buFont typeface="Arial" charset="0"/>
              <a:buChar char="•"/>
            </a:pPr>
            <a:r>
              <a:rPr lang="en-US" sz="1800" dirty="0">
                <a:solidFill>
                  <a:srgbClr val="000000"/>
                </a:solidFill>
                <a:cs typeface="Arial" charset="0"/>
              </a:rPr>
              <a:t>But unlike </a:t>
            </a:r>
            <a:r>
              <a:rPr lang="en-US" sz="1800" dirty="0" err="1">
                <a:solidFill>
                  <a:srgbClr val="000000"/>
                </a:solidFill>
                <a:cs typeface="Arial" charset="0"/>
              </a:rPr>
              <a:t>ReLUs</a:t>
            </a:r>
            <a:r>
              <a:rPr lang="en-US" sz="1800" dirty="0">
                <a:solidFill>
                  <a:srgbClr val="000000"/>
                </a:solidFill>
                <a:cs typeface="Arial" charset="0"/>
              </a:rPr>
              <a:t>, ELUs have a clear saturation plateau in their negative region, allowing them to learn a more robust and stable representation.</a:t>
            </a:r>
            <a:endParaRPr lang="en-US" sz="1800" b="1" dirty="0">
              <a:solidFill>
                <a:srgbClr val="000000"/>
              </a:solidFill>
              <a:cs typeface="Arial" charset="0"/>
            </a:endParaRPr>
          </a:p>
        </p:txBody>
      </p:sp>
    </p:spTree>
    <p:extLst>
      <p:ext uri="{BB962C8B-B14F-4D97-AF65-F5344CB8AC3E}">
        <p14:creationId xmlns:p14="http://schemas.microsoft.com/office/powerpoint/2010/main" val="406506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667819"/>
            <a:ext cx="4343400" cy="250581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Optimizing the initialization strategy for the parameters is part of the difficulty in training.</a:t>
            </a:r>
          </a:p>
          <a:p>
            <a:pPr marL="173038" lvl="1" indent="-173038" algn="l">
              <a:spcAft>
                <a:spcPts val="1200"/>
              </a:spcAft>
              <a:buFont typeface="Arial" charset="0"/>
              <a:buChar char="•"/>
            </a:pPr>
            <a:r>
              <a:rPr lang="en-US" sz="1800" dirty="0">
                <a:solidFill>
                  <a:srgbClr val="000000"/>
                </a:solidFill>
                <a:cs typeface="Arial" charset="0"/>
              </a:rPr>
              <a:t>For example, initialization of tensor values to zero or one completely stalled the convergence process. </a:t>
            </a:r>
          </a:p>
          <a:p>
            <a:pPr marL="173038" lvl="1" indent="-173038" algn="l">
              <a:spcAft>
                <a:spcPts val="1200"/>
              </a:spcAft>
              <a:buFont typeface="Arial" charset="0"/>
              <a:buChar char="•"/>
            </a:pPr>
            <a:r>
              <a:rPr lang="en-US" sz="1800" dirty="0">
                <a:solidFill>
                  <a:srgbClr val="000000"/>
                </a:solidFill>
                <a:cs typeface="Arial" charset="0"/>
              </a:rPr>
              <a:t>Best performance is achieved using orthogonal initialization.</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Exploring Initialization and Regularization</a:t>
            </a:r>
          </a:p>
        </p:txBody>
      </p:sp>
      <p:graphicFrame>
        <p:nvGraphicFramePr>
          <p:cNvPr id="3" name="Table 2">
            <a:extLst>
              <a:ext uri="{FF2B5EF4-FFF2-40B4-BE49-F238E27FC236}">
                <a16:creationId xmlns:a16="http://schemas.microsoft.com/office/drawing/2014/main" id="{67632C21-5C7B-4B8C-9DC0-31DC15CAD8F2}"/>
              </a:ext>
            </a:extLst>
          </p:cNvPr>
          <p:cNvGraphicFramePr>
            <a:graphicFrameLocks noGrp="1"/>
          </p:cNvGraphicFramePr>
          <p:nvPr>
            <p:extLst>
              <p:ext uri="{D42A27DB-BD31-4B8C-83A1-F6EECF244321}">
                <p14:modId xmlns:p14="http://schemas.microsoft.com/office/powerpoint/2010/main" val="248209409"/>
              </p:ext>
            </p:extLst>
          </p:nvPr>
        </p:nvGraphicFramePr>
        <p:xfrm>
          <a:off x="4740119" y="756820"/>
          <a:ext cx="4175280" cy="2416810"/>
        </p:xfrm>
        <a:graphic>
          <a:graphicData uri="http://schemas.openxmlformats.org/drawingml/2006/table">
            <a:tbl>
              <a:tblPr firstRow="1" firstCol="1" bandRow="1"/>
              <a:tblGrid>
                <a:gridCol w="1377006">
                  <a:extLst>
                    <a:ext uri="{9D8B030D-6E8A-4147-A177-3AD203B41FA5}">
                      <a16:colId xmlns:a16="http://schemas.microsoft.com/office/drawing/2014/main" val="1889161383"/>
                    </a:ext>
                  </a:extLst>
                </a:gridCol>
                <a:gridCol w="932758">
                  <a:extLst>
                    <a:ext uri="{9D8B030D-6E8A-4147-A177-3AD203B41FA5}">
                      <a16:colId xmlns:a16="http://schemas.microsoft.com/office/drawing/2014/main" val="1156579469"/>
                    </a:ext>
                  </a:extLst>
                </a:gridCol>
                <a:gridCol w="932758">
                  <a:extLst>
                    <a:ext uri="{9D8B030D-6E8A-4147-A177-3AD203B41FA5}">
                      <a16:colId xmlns:a16="http://schemas.microsoft.com/office/drawing/2014/main" val="122720000"/>
                    </a:ext>
                  </a:extLst>
                </a:gridCol>
                <a:gridCol w="932758">
                  <a:extLst>
                    <a:ext uri="{9D8B030D-6E8A-4147-A177-3AD203B41FA5}">
                      <a16:colId xmlns:a16="http://schemas.microsoft.com/office/drawing/2014/main" val="2408757298"/>
                    </a:ext>
                  </a:extLst>
                </a:gridCol>
              </a:tblGrid>
              <a:tr h="0">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79819866"/>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Orthogonal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96.9%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492928"/>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Lecun Uniform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96.5%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77212"/>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Glorot Uniform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94.2%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026160"/>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Glorot Normal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29.5%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92.4%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990446"/>
                  </a:ext>
                </a:extLst>
              </a:tr>
              <a:tr h="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Variance Scaling</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92.1%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629430"/>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Lecun Normal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92.1%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116708"/>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He Normal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91.1%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450386"/>
                  </a:ext>
                </a:extLst>
              </a:tr>
              <a:tr h="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Random Uniform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760395"/>
                  </a:ext>
                </a:extLst>
              </a:tr>
              <a:tr h="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Truncated Normal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31.6%</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87.8%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276826"/>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He Uniform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29.2%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85.1%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473388"/>
                  </a:ext>
                </a:extLst>
              </a:tr>
            </a:tbl>
          </a:graphicData>
        </a:graphic>
      </p:graphicFrame>
      <p:graphicFrame>
        <p:nvGraphicFramePr>
          <p:cNvPr id="6" name="Table 5">
            <a:extLst>
              <a:ext uri="{FF2B5EF4-FFF2-40B4-BE49-F238E27FC236}">
                <a16:creationId xmlns:a16="http://schemas.microsoft.com/office/drawing/2014/main" id="{6CB5CDA6-0D8C-4561-8E3C-47E8094E882B}"/>
              </a:ext>
            </a:extLst>
          </p:cNvPr>
          <p:cNvGraphicFramePr>
            <a:graphicFrameLocks noGrp="1"/>
          </p:cNvGraphicFramePr>
          <p:nvPr>
            <p:extLst>
              <p:ext uri="{D42A27DB-BD31-4B8C-83A1-F6EECF244321}">
                <p14:modId xmlns:p14="http://schemas.microsoft.com/office/powerpoint/2010/main" val="2559734838"/>
              </p:ext>
            </p:extLst>
          </p:nvPr>
        </p:nvGraphicFramePr>
        <p:xfrm>
          <a:off x="4740119" y="3986906"/>
          <a:ext cx="4175280" cy="1682496"/>
        </p:xfrm>
        <a:graphic>
          <a:graphicData uri="http://schemas.openxmlformats.org/drawingml/2006/table">
            <a:tbl>
              <a:tblPr firstRow="1" firstCol="1" bandRow="1"/>
              <a:tblGrid>
                <a:gridCol w="1043820">
                  <a:extLst>
                    <a:ext uri="{9D8B030D-6E8A-4147-A177-3AD203B41FA5}">
                      <a16:colId xmlns:a16="http://schemas.microsoft.com/office/drawing/2014/main" val="772369975"/>
                    </a:ext>
                  </a:extLst>
                </a:gridCol>
                <a:gridCol w="1043820">
                  <a:extLst>
                    <a:ext uri="{9D8B030D-6E8A-4147-A177-3AD203B41FA5}">
                      <a16:colId xmlns:a16="http://schemas.microsoft.com/office/drawing/2014/main" val="925694727"/>
                    </a:ext>
                  </a:extLst>
                </a:gridCol>
                <a:gridCol w="1043820">
                  <a:extLst>
                    <a:ext uri="{9D8B030D-6E8A-4147-A177-3AD203B41FA5}">
                      <a16:colId xmlns:a16="http://schemas.microsoft.com/office/drawing/2014/main" val="3599020268"/>
                    </a:ext>
                  </a:extLst>
                </a:gridCol>
                <a:gridCol w="1043820">
                  <a:extLst>
                    <a:ext uri="{9D8B030D-6E8A-4147-A177-3AD203B41FA5}">
                      <a16:colId xmlns:a16="http://schemas.microsoft.com/office/drawing/2014/main" val="3504735159"/>
                    </a:ext>
                  </a:extLst>
                </a:gridCol>
              </a:tblGrid>
              <a:tr h="280416">
                <a:tc>
                  <a:txBody>
                    <a:bodyPr/>
                    <a:lstStyle/>
                    <a:p>
                      <a:pPr marL="0" marR="0" indent="0" algn="ct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7623730"/>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L1/L2</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30.8%</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97.1%</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559963"/>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Dropout</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30.8%</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96.9%</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025761"/>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Gaussian</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30.8%</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95.8%</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831370"/>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L2</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30.2%</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95.6%</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835514"/>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L1</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30.0%</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43.7%</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276</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370190"/>
                  </a:ext>
                </a:extLst>
              </a:tr>
            </a:tbl>
          </a:graphicData>
        </a:graphic>
      </p:graphicFrame>
      <p:sp>
        <p:nvSpPr>
          <p:cNvPr id="7" name="Rectangle 6">
            <a:extLst>
              <a:ext uri="{FF2B5EF4-FFF2-40B4-BE49-F238E27FC236}">
                <a16:creationId xmlns:a16="http://schemas.microsoft.com/office/drawing/2014/main" id="{C95C1753-1B51-1442-8FC3-4A3326D50727}"/>
              </a:ext>
            </a:extLst>
          </p:cNvPr>
          <p:cNvSpPr/>
          <p:nvPr/>
        </p:nvSpPr>
        <p:spPr>
          <a:xfrm>
            <a:off x="4740119" y="434919"/>
            <a:ext cx="4175281" cy="3077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Comparison of Initialization Algorithms</a:t>
            </a:r>
            <a:endParaRPr lang="en-US" dirty="0"/>
          </a:p>
        </p:txBody>
      </p:sp>
      <p:sp>
        <p:nvSpPr>
          <p:cNvPr id="8" name="Rectangle 7">
            <a:extLst>
              <a:ext uri="{FF2B5EF4-FFF2-40B4-BE49-F238E27FC236}">
                <a16:creationId xmlns:a16="http://schemas.microsoft.com/office/drawing/2014/main" id="{8AD80D7B-34D7-C044-9CEE-32D95E32CE07}"/>
              </a:ext>
            </a:extLst>
          </p:cNvPr>
          <p:cNvSpPr/>
          <p:nvPr/>
        </p:nvSpPr>
        <p:spPr>
          <a:xfrm>
            <a:off x="4740120" y="3679129"/>
            <a:ext cx="4175280" cy="3077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Comparison of Regularization Algorithms</a:t>
            </a:r>
            <a:endParaRPr lang="en-US" dirty="0"/>
          </a:p>
        </p:txBody>
      </p:sp>
      <p:sp>
        <p:nvSpPr>
          <p:cNvPr id="10" name="Rectangle 3">
            <a:extLst>
              <a:ext uri="{FF2B5EF4-FFF2-40B4-BE49-F238E27FC236}">
                <a16:creationId xmlns:a16="http://schemas.microsoft.com/office/drawing/2014/main" id="{20F64F21-2EBA-184A-AE28-F7FA47D52CD2}"/>
              </a:ext>
            </a:extLst>
          </p:cNvPr>
          <p:cNvSpPr txBox="1">
            <a:spLocks/>
          </p:cNvSpPr>
          <p:nvPr/>
        </p:nvSpPr>
        <p:spPr bwMode="auto">
          <a:xfrm>
            <a:off x="227013" y="4047860"/>
            <a:ext cx="4343400" cy="15605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Overfitting is a serious problem and impacts generalization. </a:t>
            </a:r>
          </a:p>
          <a:p>
            <a:pPr lvl="1" algn="l">
              <a:spcAft>
                <a:spcPts val="1200"/>
              </a:spcAft>
              <a:buFont typeface="Arial" charset="0"/>
              <a:buChar char="•"/>
            </a:pPr>
            <a:r>
              <a:rPr lang="en-US" sz="1800" dirty="0">
                <a:solidFill>
                  <a:srgbClr val="000000"/>
                </a:solidFill>
                <a:cs typeface="Arial" charset="0"/>
              </a:rPr>
              <a:t>While L1/L2 regularization has the best overall performance, in the region where FA rates are low dropout has </a:t>
            </a:r>
            <a:r>
              <a:rPr lang="en-US" sz="1800">
                <a:solidFill>
                  <a:srgbClr val="000000"/>
                </a:solidFill>
                <a:cs typeface="Arial" charset="0"/>
              </a:rPr>
              <a:t>better performance.</a:t>
            </a:r>
            <a:endParaRPr lang="en-US" sz="1800" b="1" dirty="0">
              <a:solidFill>
                <a:srgbClr val="000000"/>
              </a:solidFill>
              <a:cs typeface="Arial" charset="0"/>
            </a:endParaRPr>
          </a:p>
        </p:txBody>
      </p:sp>
    </p:spTree>
    <p:extLst>
      <p:ext uri="{BB962C8B-B14F-4D97-AF65-F5344CB8AC3E}">
        <p14:creationId xmlns:p14="http://schemas.microsoft.com/office/powerpoint/2010/main" val="36451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639187"/>
            <a:ext cx="8686800" cy="580270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An EEG 7 sec in duration </a:t>
            </a:r>
            <a:br>
              <a:rPr lang="en-US" sz="1800" dirty="0">
                <a:solidFill>
                  <a:srgbClr val="000000"/>
                </a:solidFill>
                <a:cs typeface="Arial" charset="0"/>
              </a:rPr>
            </a:br>
            <a:r>
              <a:rPr lang="en-US" sz="1800" dirty="0">
                <a:solidFill>
                  <a:srgbClr val="000000"/>
                </a:solidFill>
                <a:cs typeface="Arial" charset="0"/>
              </a:rPr>
              <a:t>generated by DCGAN.</a:t>
            </a:r>
          </a:p>
          <a:p>
            <a:pPr marL="173038" lvl="1" indent="-173038" algn="l">
              <a:spcAft>
                <a:spcPts val="1200"/>
              </a:spcAft>
              <a:buFont typeface="Arial" charset="0"/>
              <a:buChar char="•"/>
            </a:pPr>
            <a:r>
              <a:rPr lang="en-US" sz="1800" dirty="0">
                <a:solidFill>
                  <a:srgbClr val="000000"/>
                </a:solidFill>
                <a:cs typeface="Arial" charset="0"/>
              </a:rPr>
              <a:t>We apply a 25 Hz low pass filter </a:t>
            </a:r>
            <a:br>
              <a:rPr lang="en-US" sz="1800" dirty="0">
                <a:solidFill>
                  <a:srgbClr val="000000"/>
                </a:solidFill>
                <a:cs typeface="Arial" charset="0"/>
              </a:rPr>
            </a:br>
            <a:r>
              <a:rPr lang="en-US" sz="1800" dirty="0">
                <a:solidFill>
                  <a:srgbClr val="000000"/>
                </a:solidFill>
                <a:cs typeface="Arial" charset="0"/>
              </a:rPr>
              <a:t>on the output of DCGAN, since </a:t>
            </a:r>
            <a:br>
              <a:rPr lang="en-US" sz="1800" dirty="0">
                <a:solidFill>
                  <a:srgbClr val="000000"/>
                </a:solidFill>
                <a:cs typeface="Arial" charset="0"/>
              </a:rPr>
            </a:br>
            <a:r>
              <a:rPr lang="en-US" sz="1800" dirty="0">
                <a:solidFill>
                  <a:srgbClr val="000000"/>
                </a:solidFill>
                <a:cs typeface="Arial" charset="0"/>
              </a:rPr>
              <a:t>most of the cerebral signals </a:t>
            </a:r>
            <a:br>
              <a:rPr lang="en-US" sz="1800" dirty="0">
                <a:solidFill>
                  <a:srgbClr val="000000"/>
                </a:solidFill>
                <a:cs typeface="Arial" charset="0"/>
              </a:rPr>
            </a:br>
            <a:r>
              <a:rPr lang="en-US" sz="1800" dirty="0">
                <a:solidFill>
                  <a:srgbClr val="000000"/>
                </a:solidFill>
                <a:cs typeface="Arial" charset="0"/>
              </a:rPr>
              <a:t>observed in scalp EEGs fall in </a:t>
            </a:r>
            <a:br>
              <a:rPr lang="en-US" sz="1800" dirty="0">
                <a:solidFill>
                  <a:srgbClr val="000000"/>
                </a:solidFill>
                <a:cs typeface="Arial" charset="0"/>
              </a:rPr>
            </a:br>
            <a:r>
              <a:rPr lang="en-US" sz="1800" dirty="0">
                <a:solidFill>
                  <a:srgbClr val="000000"/>
                </a:solidFill>
                <a:cs typeface="Arial" charset="0"/>
              </a:rPr>
              <a:t>the range of 1–20 Hz.</a:t>
            </a:r>
          </a:p>
          <a:p>
            <a:pPr lvl="1" algn="l">
              <a:spcAft>
                <a:spcPts val="1200"/>
              </a:spcAft>
              <a:buFont typeface="Arial" charset="0"/>
              <a:buChar char="•"/>
            </a:pPr>
            <a:r>
              <a:rPr lang="en-US" sz="1800" dirty="0">
                <a:solidFill>
                  <a:srgbClr val="000000"/>
                </a:solidFill>
                <a:cs typeface="Arial" charset="0"/>
              </a:rPr>
              <a:t>Unfortunately, in a simple pilot </a:t>
            </a:r>
            <a:br>
              <a:rPr lang="en-US" sz="1800" dirty="0">
                <a:solidFill>
                  <a:srgbClr val="000000"/>
                </a:solidFill>
                <a:cs typeface="Arial" charset="0"/>
              </a:rPr>
            </a:br>
            <a:r>
              <a:rPr lang="en-US" sz="1800" dirty="0">
                <a:solidFill>
                  <a:srgbClr val="000000"/>
                </a:solidFill>
                <a:cs typeface="Arial" charset="0"/>
              </a:rPr>
              <a:t>experiment in which we </a:t>
            </a:r>
            <a:br>
              <a:rPr lang="en-US" sz="1800" dirty="0">
                <a:solidFill>
                  <a:srgbClr val="000000"/>
                </a:solidFill>
                <a:cs typeface="Arial" charset="0"/>
              </a:rPr>
            </a:br>
            <a:r>
              <a:rPr lang="en-US" sz="1800" dirty="0">
                <a:solidFill>
                  <a:srgbClr val="000000"/>
                </a:solidFill>
                <a:cs typeface="Arial" charset="0"/>
              </a:rPr>
              <a:t>randomly mixed actual EEGs </a:t>
            </a:r>
            <a:br>
              <a:rPr lang="en-US" sz="1800" dirty="0">
                <a:solidFill>
                  <a:srgbClr val="000000"/>
                </a:solidFill>
                <a:cs typeface="Arial" charset="0"/>
              </a:rPr>
            </a:br>
            <a:r>
              <a:rPr lang="en-US" sz="1800" dirty="0">
                <a:solidFill>
                  <a:srgbClr val="000000"/>
                </a:solidFill>
                <a:cs typeface="Arial" charset="0"/>
              </a:rPr>
              <a:t>with synthetic EEGs, expert </a:t>
            </a:r>
            <a:br>
              <a:rPr lang="en-US" sz="1800" dirty="0">
                <a:solidFill>
                  <a:srgbClr val="000000"/>
                </a:solidFill>
                <a:cs typeface="Arial" charset="0"/>
              </a:rPr>
            </a:br>
            <a:r>
              <a:rPr lang="en-US" sz="1800" dirty="0">
                <a:solidFill>
                  <a:srgbClr val="000000"/>
                </a:solidFill>
                <a:cs typeface="Arial" charset="0"/>
              </a:rPr>
              <a:t>annotators could easily detect</a:t>
            </a:r>
            <a:br>
              <a:rPr lang="en-US" sz="1800" dirty="0">
                <a:solidFill>
                  <a:srgbClr val="000000"/>
                </a:solidFill>
                <a:cs typeface="Arial" charset="0"/>
              </a:rPr>
            </a:br>
            <a:r>
              <a:rPr lang="en-US" sz="1800" dirty="0">
                <a:solidFill>
                  <a:srgbClr val="000000"/>
                </a:solidFill>
                <a:cs typeface="Arial" charset="0"/>
              </a:rPr>
              <a:t>synthetic EEGs.</a:t>
            </a:r>
          </a:p>
          <a:p>
            <a:pPr lvl="1" algn="l">
              <a:spcAft>
                <a:spcPts val="1200"/>
              </a:spcAft>
              <a:buFont typeface="Arial" charset="0"/>
              <a:buChar char="•"/>
            </a:pPr>
            <a:r>
              <a:rPr lang="en-US" sz="1800" dirty="0">
                <a:solidFill>
                  <a:srgbClr val="000000"/>
                </a:solidFill>
                <a:cs typeface="Arial" charset="0"/>
              </a:rPr>
              <a:t>Seizures in the synthetic EEGs were sharper and more closely resembled a slowing event. Slowing incorrectly detected as a seizure is a primary error modality.</a:t>
            </a:r>
          </a:p>
          <a:p>
            <a:pPr lvl="1" algn="l">
              <a:spcAft>
                <a:spcPts val="1200"/>
              </a:spcAft>
              <a:buFont typeface="Arial" charset="0"/>
              <a:buChar char="•"/>
            </a:pPr>
            <a:r>
              <a:rPr lang="en-US" sz="1800" dirty="0">
                <a:solidFill>
                  <a:srgbClr val="000000"/>
                </a:solidFill>
                <a:cs typeface="Arial" charset="0"/>
              </a:rPr>
              <a:t>Our annotators also noted that the synthetic EEGs did exhibit focality. An example of focality: the inverse of activity observed on the CZ-C4 channel would be observed on the C4-T4 channel.</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Synthetic EEG Waveforms Generated Using DCGAN</a:t>
            </a:r>
          </a:p>
        </p:txBody>
      </p:sp>
      <p:pic>
        <p:nvPicPr>
          <p:cNvPr id="7" name="Picture 6">
            <a:extLst>
              <a:ext uri="{FF2B5EF4-FFF2-40B4-BE49-F238E27FC236}">
                <a16:creationId xmlns:a16="http://schemas.microsoft.com/office/drawing/2014/main" id="{39695F6A-BDB2-4986-8841-D0E710A5C7DA}"/>
              </a:ext>
            </a:extLst>
          </p:cNvPr>
          <p:cNvPicPr/>
          <p:nvPr/>
        </p:nvPicPr>
        <p:blipFill rotWithShape="1">
          <a:blip r:embed="rId3">
            <a:extLst>
              <a:ext uri="{28A0092B-C50C-407E-A947-70E740481C1C}">
                <a14:useLocalDpi xmlns:a14="http://schemas.microsoft.com/office/drawing/2010/main" val="0"/>
              </a:ext>
            </a:extLst>
          </a:blip>
          <a:srcRect t="5438" r="30167" b="4835"/>
          <a:stretch/>
        </p:blipFill>
        <p:spPr bwMode="auto">
          <a:xfrm>
            <a:off x="4111194" y="967961"/>
            <a:ext cx="4804206" cy="3180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700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592069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34950" lvl="1" indent="-234950" algn="l">
              <a:spcAft>
                <a:spcPts val="600"/>
              </a:spcAft>
              <a:buFont typeface="+mj-lt"/>
              <a:buAutoNum type="arabicPeriod"/>
            </a:pPr>
            <a:r>
              <a:rPr lang="en-US" sz="1800" dirty="0">
                <a:solidFill>
                  <a:srgbClr val="C0504D"/>
                </a:solidFill>
                <a:latin typeface="Arial"/>
                <a:ea typeface="+mn-ea"/>
                <a:cs typeface="Arial"/>
              </a:rPr>
              <a:t>What do deep learning architectures learn from EEG datasets?</a:t>
            </a:r>
          </a:p>
          <a:p>
            <a:pPr marL="234950" lvl="1" indent="0" algn="l">
              <a:spcAft>
                <a:spcPts val="600"/>
              </a:spcAft>
            </a:pPr>
            <a:r>
              <a:rPr lang="en-US" sz="1400" dirty="0">
                <a:solidFill>
                  <a:srgbClr val="000000"/>
                </a:solidFill>
                <a:cs typeface="Arial" charset="0"/>
              </a:rPr>
              <a:t>Even though these deep learning architectures perform better than our previous HMM-based systems, we do not have much insight into the internal behavior of these complex models, such as how do they achieve such good performance.</a:t>
            </a:r>
          </a:p>
          <a:p>
            <a:pPr marL="460375" lvl="1" algn="l">
              <a:spcAft>
                <a:spcPts val="1200"/>
              </a:spcAft>
              <a:buFont typeface="Wingdings" pitchFamily="2" charset="2"/>
              <a:buChar char="Ø"/>
            </a:pPr>
            <a:r>
              <a:rPr lang="en-US" sz="1400" dirty="0">
                <a:solidFill>
                  <a:srgbClr val="000000"/>
                </a:solidFill>
                <a:cs typeface="Arial" charset="0"/>
              </a:rPr>
              <a:t>The main goal in our future work is to gain insight into the behavior of these structures using visualization tools.</a:t>
            </a:r>
          </a:p>
          <a:p>
            <a:pPr marL="234950" lvl="1" indent="-234950" algn="l">
              <a:spcAft>
                <a:spcPts val="600"/>
              </a:spcAft>
              <a:buFont typeface="+mj-lt"/>
              <a:buAutoNum type="arabicPeriod" startAt="2"/>
            </a:pPr>
            <a:r>
              <a:rPr lang="en-US" sz="1800" dirty="0">
                <a:solidFill>
                  <a:srgbClr val="C0504D"/>
                </a:solidFill>
                <a:latin typeface="Arial"/>
                <a:ea typeface="+mn-ea"/>
                <a:cs typeface="Arial"/>
              </a:rPr>
              <a:t>What is the benefit of training on “crops”?</a:t>
            </a:r>
          </a:p>
          <a:p>
            <a:pPr marL="234950" lvl="1" indent="0" algn="l">
              <a:spcAft>
                <a:spcPts val="600"/>
              </a:spcAft>
            </a:pPr>
            <a:r>
              <a:rPr lang="en-US" sz="1400" dirty="0">
                <a:solidFill>
                  <a:srgbClr val="000000"/>
                </a:solidFill>
                <a:cs typeface="Arial" charset="0"/>
              </a:rPr>
              <a:t>Currently, our training strategy for a system like CNN/LSTM is to train on the entire seizure event and to use a comparable amount of background data. In an alternative training strategy, we can train a system on multiple crops of the data.</a:t>
            </a:r>
          </a:p>
          <a:p>
            <a:pPr marL="234950" lvl="1" indent="0" algn="l">
              <a:spcAft>
                <a:spcPts val="600"/>
              </a:spcAft>
            </a:pPr>
            <a:r>
              <a:rPr lang="en-US" sz="1400" dirty="0">
                <a:solidFill>
                  <a:srgbClr val="000000"/>
                </a:solidFill>
                <a:cs typeface="Arial" charset="0"/>
              </a:rPr>
              <a:t>For example for a seizure segment, we can have three crops of the segment: first 70% , last 70% and middle 70% of seizure segment. In this way we can increase the amount of training data.</a:t>
            </a:r>
            <a:endParaRPr lang="en-US" sz="1400" dirty="0">
              <a:solidFill>
                <a:srgbClr val="000000"/>
              </a:solidFill>
              <a:highlight>
                <a:srgbClr val="FFFF00"/>
              </a:highlight>
              <a:cs typeface="Arial" charset="0"/>
            </a:endParaRPr>
          </a:p>
          <a:p>
            <a:pPr marL="460375" lvl="1" algn="l">
              <a:spcAft>
                <a:spcPts val="1200"/>
              </a:spcAft>
              <a:buFont typeface="Wingdings" pitchFamily="2" charset="2"/>
              <a:buChar char="Ø"/>
            </a:pPr>
            <a:r>
              <a:rPr lang="en-US" sz="1400" dirty="0">
                <a:solidFill>
                  <a:srgbClr val="000000"/>
                </a:solidFill>
                <a:cs typeface="Arial" charset="0"/>
              </a:rPr>
              <a:t>Using multiple crops is promising since it increases the amount of training examples by generating time-shifted variants of the original data. </a:t>
            </a:r>
          </a:p>
          <a:p>
            <a:pPr marL="234950" lvl="1" indent="-234950" algn="l">
              <a:spcAft>
                <a:spcPts val="600"/>
              </a:spcAft>
              <a:buFont typeface="+mj-lt"/>
              <a:buAutoNum type="arabicPeriod" startAt="3"/>
            </a:pPr>
            <a:r>
              <a:rPr lang="en-US" sz="1800" dirty="0">
                <a:solidFill>
                  <a:srgbClr val="C0504D"/>
                </a:solidFill>
                <a:latin typeface="Arial"/>
                <a:ea typeface="+mn-ea"/>
                <a:cs typeface="Arial"/>
              </a:rPr>
              <a:t>What is the benefit of training on different EEG datasets?</a:t>
            </a:r>
          </a:p>
          <a:p>
            <a:pPr marL="234950" lvl="1" indent="0" algn="l">
              <a:spcAft>
                <a:spcPts val="600"/>
              </a:spcAft>
            </a:pPr>
            <a:r>
              <a:rPr lang="en-US" sz="1400" dirty="0">
                <a:solidFill>
                  <a:srgbClr val="000000"/>
                </a:solidFill>
                <a:cs typeface="Arial" charset="0"/>
              </a:rPr>
              <a:t>We have presented results on seizure detection for two datasets: DUSZ and TUSZ. We have acquired another EEG dataset from Emory University which we refer to as EUSZ.</a:t>
            </a:r>
          </a:p>
          <a:p>
            <a:pPr marL="460375" lvl="1" algn="l">
              <a:spcAft>
                <a:spcPts val="1200"/>
              </a:spcAft>
              <a:buFont typeface="Wingdings" pitchFamily="2" charset="2"/>
              <a:buChar char="Ø"/>
            </a:pPr>
            <a:r>
              <a:rPr lang="en-US" sz="1400" dirty="0">
                <a:solidFill>
                  <a:srgbClr val="000000"/>
                </a:solidFill>
                <a:cs typeface="Arial" charset="0"/>
              </a:rPr>
              <a:t>We will investigate how performance varies when we have mismatched conditions</a:t>
            </a:r>
            <a:br>
              <a:rPr lang="en-US" sz="1400" dirty="0">
                <a:solidFill>
                  <a:srgbClr val="000000"/>
                </a:solidFill>
                <a:cs typeface="Arial" charset="0"/>
              </a:rPr>
            </a:br>
            <a:r>
              <a:rPr lang="en-US" sz="1400" dirty="0">
                <a:solidFill>
                  <a:srgbClr val="000000"/>
                </a:solidFill>
                <a:cs typeface="Arial" charset="0"/>
              </a:rPr>
              <a:t>(e.g., train on TUSZ, evaluate on EUSZ). </a:t>
            </a:r>
          </a:p>
          <a:p>
            <a:pPr marL="460375" lvl="1" algn="l">
              <a:spcAft>
                <a:spcPts val="1200"/>
              </a:spcAft>
              <a:buFont typeface="Wingdings" pitchFamily="2" charset="2"/>
              <a:buChar char="Ø"/>
            </a:pPr>
            <a:r>
              <a:rPr lang="en-US" sz="1400" dirty="0">
                <a:solidFill>
                  <a:srgbClr val="000000"/>
                </a:solidFill>
                <a:cs typeface="Arial" charset="0"/>
              </a:rPr>
              <a:t>We will compare the results of CNN/LSTM on EUSZ when trained on TUSZ vs. when trained on DUSZ. By comparing the results of these experiments, we can demonstrate the benefits of training on TUSZ in comparison with other dataset like DUSZ.</a:t>
            </a:r>
          </a:p>
        </p:txBody>
      </p:sp>
      <p:sp>
        <p:nvSpPr>
          <p:cNvPr id="3" name="Title 2">
            <a:extLst>
              <a:ext uri="{FF2B5EF4-FFF2-40B4-BE49-F238E27FC236}">
                <a16:creationId xmlns:a16="http://schemas.microsoft.com/office/drawing/2014/main" id="{AF7C3158-0D7C-4E5A-B351-24FEB15F1E71}"/>
              </a:ext>
            </a:extLst>
          </p:cNvPr>
          <p:cNvSpPr>
            <a:spLocks noGrp="1"/>
          </p:cNvSpPr>
          <p:nvPr>
            <p:ph type="title"/>
          </p:nvPr>
        </p:nvSpPr>
        <p:spPr>
          <a:xfrm>
            <a:off x="0" y="920"/>
            <a:ext cx="9144000" cy="457200"/>
          </a:xfrm>
        </p:spPr>
        <p:txBody>
          <a:bodyPr vert="horz" wrap="none" lIns="274320" tIns="0" rIns="0" bIns="0" rtlCol="0" anchor="ctr" anchorCtr="0">
            <a:noAutofit/>
          </a:bodyPr>
          <a:lstStyle/>
          <a:p>
            <a:pPr eaLnBrk="0" fontAlgn="base" hangingPunct="0">
              <a:spcAft>
                <a:spcPct val="0"/>
              </a:spcAft>
            </a:pPr>
            <a:r>
              <a:rPr lang="en-US" dirty="0">
                <a:solidFill>
                  <a:prstClr val="black"/>
                </a:solidFill>
              </a:rPr>
              <a:t>Open Questions To Be Addressed</a:t>
            </a:r>
          </a:p>
        </p:txBody>
      </p:sp>
    </p:spTree>
    <p:extLst>
      <p:ext uri="{BB962C8B-B14F-4D97-AF65-F5344CB8AC3E}">
        <p14:creationId xmlns:p14="http://schemas.microsoft.com/office/powerpoint/2010/main" val="58279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581933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Bef>
                <a:spcPts val="1200"/>
              </a:spcBef>
              <a:spcAft>
                <a:spcPts val="600"/>
              </a:spcAft>
              <a:buFont typeface="Arial" charset="0"/>
              <a:buChar char="•"/>
            </a:pPr>
            <a:r>
              <a:rPr lang="en-US" sz="1400" dirty="0">
                <a:solidFill>
                  <a:srgbClr val="000000"/>
                </a:solidFill>
                <a:cs typeface="Arial" charset="0"/>
              </a:rPr>
              <a:t>Dec 16 – Dec 31:</a:t>
            </a:r>
          </a:p>
          <a:p>
            <a:pPr marL="460375" lvl="1" indent="-287338" algn="l">
              <a:spcAft>
                <a:spcPts val="0"/>
              </a:spcAft>
              <a:buFont typeface="+mj-lt"/>
              <a:buAutoNum type="arabicPeriod"/>
            </a:pPr>
            <a:r>
              <a:rPr lang="en-US" sz="1400" dirty="0">
                <a:solidFill>
                  <a:srgbClr val="000000"/>
                </a:solidFill>
                <a:cs typeface="Arial" charset="0"/>
              </a:rPr>
              <a:t>Revise written document and presentation based on committee feedback.</a:t>
            </a:r>
          </a:p>
          <a:p>
            <a:pPr marL="173038" lvl="1" indent="-173038" algn="l">
              <a:spcBef>
                <a:spcPts val="1200"/>
              </a:spcBef>
              <a:spcAft>
                <a:spcPts val="600"/>
              </a:spcAft>
              <a:buFont typeface="Arial" charset="0"/>
              <a:buChar char="•"/>
            </a:pPr>
            <a:r>
              <a:rPr lang="en-US" sz="1400" dirty="0">
                <a:solidFill>
                  <a:srgbClr val="000000"/>
                </a:solidFill>
                <a:cs typeface="Arial" charset="0"/>
              </a:rPr>
              <a:t>Dec 20 – Jan 1:</a:t>
            </a:r>
            <a:endParaRPr lang="en-US" sz="1400" dirty="0">
              <a:solidFill>
                <a:srgbClr val="000000"/>
              </a:solidFill>
              <a:highlight>
                <a:srgbClr val="FFFF00"/>
              </a:highlight>
              <a:cs typeface="Arial" charset="0"/>
            </a:endParaRPr>
          </a:p>
          <a:p>
            <a:pPr marL="460375" lvl="1" indent="-287338" algn="l">
              <a:spcAft>
                <a:spcPts val="300"/>
              </a:spcAft>
              <a:buFont typeface="+mj-lt"/>
              <a:buAutoNum type="arabicPeriod"/>
            </a:pPr>
            <a:r>
              <a:rPr lang="en-US" sz="1400" dirty="0">
                <a:solidFill>
                  <a:srgbClr val="000000"/>
                </a:solidFill>
                <a:cs typeface="Arial" charset="0"/>
              </a:rPr>
              <a:t>Train CNN/LSTM on new version of TUSZ and report results on TUSZ and DUSZ.</a:t>
            </a:r>
          </a:p>
          <a:p>
            <a:pPr marL="460375" lvl="1" indent="-287338" algn="l">
              <a:spcAft>
                <a:spcPts val="0"/>
              </a:spcAft>
              <a:buFont typeface="+mj-lt"/>
              <a:buAutoNum type="arabicPeriod"/>
            </a:pPr>
            <a:r>
              <a:rPr lang="en-US" sz="1400" dirty="0">
                <a:solidFill>
                  <a:srgbClr val="000000"/>
                </a:solidFill>
                <a:cs typeface="Arial" charset="0"/>
              </a:rPr>
              <a:t>Prepare cropped TUSZ training dataset.</a:t>
            </a:r>
          </a:p>
          <a:p>
            <a:pPr marL="173038" lvl="1" indent="-173038" algn="l">
              <a:spcBef>
                <a:spcPts val="1200"/>
              </a:spcBef>
              <a:spcAft>
                <a:spcPts val="600"/>
              </a:spcAft>
              <a:buFont typeface="Arial" charset="0"/>
              <a:buChar char="•"/>
            </a:pPr>
            <a:r>
              <a:rPr lang="en-US" sz="1400" dirty="0">
                <a:solidFill>
                  <a:srgbClr val="000000"/>
                </a:solidFill>
                <a:cs typeface="Arial" charset="0"/>
              </a:rPr>
              <a:t>Jan 1 – Jan 15:</a:t>
            </a:r>
          </a:p>
          <a:p>
            <a:pPr marL="460375" lvl="1" indent="-287338" algn="l">
              <a:spcAft>
                <a:spcPts val="300"/>
              </a:spcAft>
              <a:buFont typeface="+mj-lt"/>
              <a:buAutoNum type="arabicPeriod"/>
            </a:pPr>
            <a:r>
              <a:rPr lang="en-US" sz="1400" dirty="0">
                <a:solidFill>
                  <a:srgbClr val="000000"/>
                </a:solidFill>
                <a:cs typeface="Arial" charset="0"/>
              </a:rPr>
              <a:t>In consultation with our EEG experts, we will develop hypotheses predicting which band power features (or other features) are discriminative for the seizure detection task. </a:t>
            </a:r>
          </a:p>
          <a:p>
            <a:pPr marL="460375" lvl="1" indent="-287338" algn="l">
              <a:spcAft>
                <a:spcPts val="0"/>
              </a:spcAft>
              <a:buFont typeface="+mj-lt"/>
              <a:buAutoNum type="arabicPeriod"/>
            </a:pPr>
            <a:r>
              <a:rPr lang="en-US" sz="1400" dirty="0">
                <a:solidFill>
                  <a:srgbClr val="000000"/>
                </a:solidFill>
                <a:cs typeface="Arial" charset="0"/>
              </a:rPr>
              <a:t>Train CNN/LSTM on TUSZ and evaluate on EUSZ dataset.</a:t>
            </a:r>
          </a:p>
          <a:p>
            <a:pPr marL="173038" lvl="1" indent="-173038" algn="l">
              <a:spcBef>
                <a:spcPts val="1200"/>
              </a:spcBef>
              <a:spcAft>
                <a:spcPts val="600"/>
              </a:spcAft>
              <a:buFont typeface="Arial" charset="0"/>
              <a:buChar char="•"/>
            </a:pPr>
            <a:r>
              <a:rPr lang="en-US" sz="1400" dirty="0">
                <a:solidFill>
                  <a:srgbClr val="000000"/>
                </a:solidFill>
                <a:cs typeface="Arial" charset="0"/>
              </a:rPr>
              <a:t>Jan 15 – Feb 15:</a:t>
            </a:r>
          </a:p>
          <a:p>
            <a:pPr marL="460375" lvl="1" indent="-287338" algn="l">
              <a:spcAft>
                <a:spcPts val="300"/>
              </a:spcAft>
              <a:buFont typeface="+mj-lt"/>
              <a:buAutoNum type="arabicPeriod"/>
            </a:pPr>
            <a:r>
              <a:rPr lang="en-US" sz="1400" dirty="0">
                <a:solidFill>
                  <a:srgbClr val="000000"/>
                </a:solidFill>
                <a:cs typeface="Arial" charset="0"/>
              </a:rPr>
              <a:t>Data preparation, necessary for visualization experiments, for the seizure detection task, based on identified discriminative features. </a:t>
            </a:r>
          </a:p>
          <a:p>
            <a:pPr marL="460375" lvl="1" indent="-287338" algn="l">
              <a:spcAft>
                <a:spcPts val="300"/>
              </a:spcAft>
              <a:buFont typeface="+mj-lt"/>
              <a:buAutoNum type="arabicPeriod"/>
            </a:pPr>
            <a:r>
              <a:rPr lang="en-US" sz="1400" dirty="0">
                <a:solidFill>
                  <a:srgbClr val="000000"/>
                </a:solidFill>
                <a:cs typeface="Arial" charset="0"/>
              </a:rPr>
              <a:t>Train CNN/LSTM on DUSZ and evaluate on EUSZ and TUSZ.</a:t>
            </a:r>
          </a:p>
          <a:p>
            <a:pPr marL="460375" lvl="1" indent="-287338" algn="l">
              <a:spcAft>
                <a:spcPts val="0"/>
              </a:spcAft>
              <a:buFont typeface="+mj-lt"/>
              <a:buAutoNum type="arabicPeriod"/>
            </a:pPr>
            <a:r>
              <a:rPr lang="en-US" sz="1400" dirty="0">
                <a:solidFill>
                  <a:srgbClr val="000000"/>
                </a:solidFill>
                <a:cs typeface="Arial" charset="0"/>
              </a:rPr>
              <a:t>Run experiments on cropped TUSZ experiments.</a:t>
            </a:r>
          </a:p>
          <a:p>
            <a:pPr marL="173038" lvl="1" indent="-173038" algn="l">
              <a:spcBef>
                <a:spcPts val="1200"/>
              </a:spcBef>
              <a:spcAft>
                <a:spcPts val="600"/>
              </a:spcAft>
              <a:buFont typeface="Arial" charset="0"/>
              <a:buChar char="•"/>
            </a:pPr>
            <a:r>
              <a:rPr lang="en-US" sz="1400" dirty="0">
                <a:solidFill>
                  <a:srgbClr val="000000"/>
                </a:solidFill>
                <a:cs typeface="Arial" charset="0"/>
              </a:rPr>
              <a:t>Feb 1 – Feb 28:</a:t>
            </a:r>
          </a:p>
          <a:p>
            <a:pPr marL="460375" lvl="1" indent="-287338" algn="l">
              <a:spcAft>
                <a:spcPts val="300"/>
              </a:spcAft>
              <a:buFont typeface="+mj-lt"/>
              <a:buAutoNum type="arabicPeriod"/>
            </a:pPr>
            <a:r>
              <a:rPr lang="en-US" sz="1400" dirty="0">
                <a:solidFill>
                  <a:srgbClr val="000000"/>
                </a:solidFill>
                <a:cs typeface="Arial" charset="0"/>
              </a:rPr>
              <a:t>Design a visualization algorithm for the seizure detection task based on</a:t>
            </a:r>
            <a:br>
              <a:rPr lang="en-US" sz="1400" dirty="0">
                <a:solidFill>
                  <a:srgbClr val="000000"/>
                </a:solidFill>
                <a:cs typeface="Arial" charset="0"/>
              </a:rPr>
            </a:br>
            <a:r>
              <a:rPr lang="en-US" sz="1400" dirty="0">
                <a:solidFill>
                  <a:srgbClr val="000000"/>
                </a:solidFill>
                <a:cs typeface="Arial" charset="0"/>
              </a:rPr>
              <a:t>class discriminative features. </a:t>
            </a:r>
          </a:p>
          <a:p>
            <a:pPr marL="460375" lvl="1" indent="-287338" algn="l">
              <a:spcAft>
                <a:spcPts val="300"/>
              </a:spcAft>
              <a:buFont typeface="+mj-lt"/>
              <a:buAutoNum type="arabicPeriod"/>
            </a:pPr>
            <a:r>
              <a:rPr lang="en-US" sz="1400" dirty="0">
                <a:solidFill>
                  <a:srgbClr val="000000"/>
                </a:solidFill>
                <a:cs typeface="Arial" charset="0"/>
              </a:rPr>
              <a:t>Train CNN/LSTM on EUSZ and evaluate on DUSZ and TUSZ.</a:t>
            </a:r>
          </a:p>
          <a:p>
            <a:pPr marL="460375" lvl="1" indent="-287338" algn="l">
              <a:spcAft>
                <a:spcPts val="0"/>
              </a:spcAft>
              <a:buFont typeface="+mj-lt"/>
              <a:buAutoNum type="arabicPeriod"/>
            </a:pPr>
            <a:r>
              <a:rPr lang="en-US" sz="1400" dirty="0">
                <a:solidFill>
                  <a:srgbClr val="000000"/>
                </a:solidFill>
                <a:cs typeface="Arial" charset="0"/>
              </a:rPr>
              <a:t>Diagnose and debug problems related to the cropped TUSZ experiments.</a:t>
            </a: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lgn="l" defTabSz="457200" latinLnBrk="0">
              <a:buNone/>
              <a:defRPr sz="2400" baseline="0">
                <a:solidFill>
                  <a:prstClr val="black"/>
                </a:solidFill>
                <a:latin typeface="Arial"/>
                <a:ea typeface="+mj-ea"/>
                <a:cs typeface="Arial"/>
              </a:defRPr>
            </a:lvl1pPr>
          </a:lstStyle>
          <a:p>
            <a:r>
              <a:rPr lang="en-US" dirty="0"/>
              <a:t>Research Plan</a:t>
            </a:r>
          </a:p>
        </p:txBody>
      </p:sp>
    </p:spTree>
    <p:extLst>
      <p:ext uri="{BB962C8B-B14F-4D97-AF65-F5344CB8AC3E}">
        <p14:creationId xmlns:p14="http://schemas.microsoft.com/office/powerpoint/2010/main" val="99732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581933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Bef>
                <a:spcPts val="1200"/>
              </a:spcBef>
              <a:spcAft>
                <a:spcPts val="600"/>
              </a:spcAft>
              <a:buFont typeface="Arial" charset="0"/>
              <a:buChar char="•"/>
            </a:pPr>
            <a:r>
              <a:rPr lang="en-US" sz="1400" dirty="0">
                <a:solidFill>
                  <a:srgbClr val="000000"/>
                </a:solidFill>
                <a:cs typeface="Arial" charset="0"/>
              </a:rPr>
              <a:t>Feb 15 – Mar 15:</a:t>
            </a:r>
          </a:p>
          <a:p>
            <a:pPr marL="460375" lvl="1" indent="-287338" algn="l">
              <a:spcAft>
                <a:spcPts val="300"/>
              </a:spcAft>
              <a:buFont typeface="+mj-lt"/>
              <a:buAutoNum type="arabicPeriod"/>
            </a:pPr>
            <a:r>
              <a:rPr lang="en-US" sz="1400" dirty="0">
                <a:solidFill>
                  <a:srgbClr val="000000"/>
                </a:solidFill>
                <a:cs typeface="Arial" charset="0"/>
              </a:rPr>
              <a:t>Diagnose and debug problems related to the visualization experiments.</a:t>
            </a:r>
          </a:p>
          <a:p>
            <a:pPr marL="460375" lvl="1" indent="-287338" algn="l">
              <a:spcAft>
                <a:spcPts val="300"/>
              </a:spcAft>
              <a:buFont typeface="+mj-lt"/>
              <a:buAutoNum type="arabicPeriod"/>
            </a:pPr>
            <a:r>
              <a:rPr lang="en-US" sz="1400" dirty="0">
                <a:solidFill>
                  <a:srgbClr val="000000"/>
                </a:solidFill>
                <a:cs typeface="Arial" charset="0"/>
              </a:rPr>
              <a:t>Complete the comparison of training on TUSZ vs. DUSZ and EUSZ.</a:t>
            </a:r>
          </a:p>
          <a:p>
            <a:pPr marL="460375" lvl="1" indent="-287338" algn="l">
              <a:spcAft>
                <a:spcPts val="0"/>
              </a:spcAft>
              <a:buFont typeface="+mj-lt"/>
              <a:buAutoNum type="arabicPeriod"/>
            </a:pPr>
            <a:r>
              <a:rPr lang="en-US" sz="1400" dirty="0">
                <a:solidFill>
                  <a:srgbClr val="000000"/>
                </a:solidFill>
                <a:cs typeface="Arial" charset="0"/>
              </a:rPr>
              <a:t>Complete the experiments using the cropped dataset.</a:t>
            </a:r>
          </a:p>
          <a:p>
            <a:pPr marL="173038" lvl="1" indent="-173038" algn="l">
              <a:spcBef>
                <a:spcPts val="1200"/>
              </a:spcBef>
              <a:spcAft>
                <a:spcPts val="600"/>
              </a:spcAft>
              <a:buFont typeface="Arial" charset="0"/>
              <a:buChar char="•"/>
            </a:pPr>
            <a:r>
              <a:rPr lang="en-US" sz="1400" dirty="0">
                <a:solidFill>
                  <a:srgbClr val="000000"/>
                </a:solidFill>
                <a:cs typeface="Arial" charset="0"/>
              </a:rPr>
              <a:t>Mar 15 – Apr 15:</a:t>
            </a:r>
          </a:p>
          <a:p>
            <a:pPr marL="460375" lvl="1" indent="-287338" algn="l">
              <a:spcAft>
                <a:spcPts val="300"/>
              </a:spcAft>
              <a:buFont typeface="+mj-lt"/>
              <a:buAutoNum type="arabicPeriod"/>
            </a:pPr>
            <a:r>
              <a:rPr lang="en-US" sz="1400" dirty="0">
                <a:solidFill>
                  <a:srgbClr val="000000"/>
                </a:solidFill>
                <a:cs typeface="Arial" charset="0"/>
              </a:rPr>
              <a:t>Analyze different trials using the results of the visualization experiments.</a:t>
            </a:r>
          </a:p>
          <a:p>
            <a:pPr marL="460375" lvl="1" indent="-287338" algn="l">
              <a:spcAft>
                <a:spcPts val="300"/>
              </a:spcAft>
              <a:buFont typeface="+mj-lt"/>
              <a:buAutoNum type="arabicPeriod"/>
            </a:pPr>
            <a:r>
              <a:rPr lang="en-US" sz="1400" dirty="0">
                <a:solidFill>
                  <a:srgbClr val="000000"/>
                </a:solidFill>
                <a:cs typeface="Arial" charset="0"/>
              </a:rPr>
              <a:t>Document the results of training on TUSZ vs. DUSZ and EUSZ.</a:t>
            </a:r>
          </a:p>
          <a:p>
            <a:pPr marL="460375" lvl="1" indent="-287338" algn="l">
              <a:spcAft>
                <a:spcPts val="0"/>
              </a:spcAft>
              <a:buFont typeface="+mj-lt"/>
              <a:buAutoNum type="arabicPeriod"/>
            </a:pPr>
            <a:r>
              <a:rPr lang="en-US" sz="1400" dirty="0">
                <a:solidFill>
                  <a:srgbClr val="000000"/>
                </a:solidFill>
                <a:cs typeface="Arial" charset="0"/>
              </a:rPr>
              <a:t>Document the results of training on cropped dataset. </a:t>
            </a:r>
          </a:p>
          <a:p>
            <a:pPr marL="173038" lvl="1" indent="-173038" algn="l">
              <a:spcBef>
                <a:spcPts val="1200"/>
              </a:spcBef>
              <a:spcAft>
                <a:spcPts val="600"/>
              </a:spcAft>
              <a:buFont typeface="Arial" charset="0"/>
              <a:buChar char="•"/>
            </a:pPr>
            <a:r>
              <a:rPr lang="en-US" sz="1400" dirty="0">
                <a:solidFill>
                  <a:srgbClr val="000000"/>
                </a:solidFill>
                <a:cs typeface="Arial" charset="0"/>
              </a:rPr>
              <a:t>April 1 – April 30:</a:t>
            </a:r>
          </a:p>
          <a:p>
            <a:pPr marL="460375" lvl="1" indent="-287338" algn="l">
              <a:spcAft>
                <a:spcPts val="300"/>
              </a:spcAft>
              <a:buFont typeface="+mj-lt"/>
              <a:buAutoNum type="arabicPeriod"/>
            </a:pPr>
            <a:r>
              <a:rPr lang="en-US" sz="1400" dirty="0">
                <a:solidFill>
                  <a:srgbClr val="000000"/>
                </a:solidFill>
                <a:cs typeface="Arial" charset="0"/>
              </a:rPr>
              <a:t>Update the dissertation.</a:t>
            </a:r>
          </a:p>
          <a:p>
            <a:pPr marL="460375" lvl="1" indent="-287338" algn="l">
              <a:spcAft>
                <a:spcPts val="0"/>
              </a:spcAft>
              <a:buFont typeface="+mj-lt"/>
              <a:buAutoNum type="arabicPeriod"/>
            </a:pPr>
            <a:r>
              <a:rPr lang="en-US" sz="1400" dirty="0">
                <a:solidFill>
                  <a:srgbClr val="000000"/>
                </a:solidFill>
                <a:cs typeface="Arial" charset="0"/>
              </a:rPr>
              <a:t>Complete the final chapter on analysis of results.</a:t>
            </a:r>
          </a:p>
          <a:p>
            <a:pPr marL="173038" lvl="1" indent="-173038" algn="l">
              <a:spcBef>
                <a:spcPts val="1200"/>
              </a:spcBef>
              <a:spcAft>
                <a:spcPts val="600"/>
              </a:spcAft>
              <a:buFont typeface="Arial" charset="0"/>
              <a:buChar char="•"/>
            </a:pPr>
            <a:r>
              <a:rPr lang="en-US" sz="1400" dirty="0">
                <a:solidFill>
                  <a:srgbClr val="000000"/>
                </a:solidFill>
                <a:cs typeface="Arial" charset="0"/>
              </a:rPr>
              <a:t>April 15 – May 15:</a:t>
            </a:r>
          </a:p>
          <a:p>
            <a:pPr marL="460375" lvl="1" indent="-287338" algn="l">
              <a:spcAft>
                <a:spcPts val="300"/>
              </a:spcAft>
              <a:buFont typeface="+mj-lt"/>
              <a:buAutoNum type="arabicPeriod"/>
            </a:pPr>
            <a:r>
              <a:rPr lang="en-US" sz="1400" dirty="0">
                <a:solidFill>
                  <a:srgbClr val="000000"/>
                </a:solidFill>
                <a:cs typeface="Arial" charset="0"/>
              </a:rPr>
              <a:t>Finalize the draft of the dissertation.</a:t>
            </a:r>
          </a:p>
          <a:p>
            <a:pPr marL="460375" lvl="1" indent="-287338" algn="l">
              <a:spcAft>
                <a:spcPts val="300"/>
              </a:spcAft>
              <a:buFont typeface="+mj-lt"/>
              <a:buAutoNum type="arabicPeriod"/>
            </a:pPr>
            <a:r>
              <a:rPr lang="en-US" sz="1400" dirty="0">
                <a:solidFill>
                  <a:srgbClr val="000000"/>
                </a:solidFill>
                <a:cs typeface="Arial" charset="0"/>
              </a:rPr>
              <a:t>Prepare dissertation presentation.</a:t>
            </a:r>
          </a:p>
          <a:p>
            <a:pPr marL="460375" lvl="1" indent="-287338" algn="l">
              <a:spcAft>
                <a:spcPts val="0"/>
              </a:spcAft>
              <a:buFont typeface="+mj-lt"/>
              <a:buAutoNum type="arabicPeriod"/>
            </a:pPr>
            <a:r>
              <a:rPr lang="en-US" sz="1400" dirty="0">
                <a:solidFill>
                  <a:srgbClr val="000000"/>
                </a:solidFill>
                <a:cs typeface="Arial" charset="0"/>
              </a:rPr>
              <a:t>Submit a journal paper on the new findings.</a:t>
            </a:r>
          </a:p>
          <a:p>
            <a:pPr marL="173038" lvl="1" indent="-173038" algn="l">
              <a:spcBef>
                <a:spcPts val="1200"/>
              </a:spcBef>
              <a:spcAft>
                <a:spcPts val="600"/>
              </a:spcAft>
              <a:buFont typeface="Arial" charset="0"/>
              <a:buChar char="•"/>
            </a:pPr>
            <a:r>
              <a:rPr lang="en-US" sz="1400" dirty="0">
                <a:solidFill>
                  <a:srgbClr val="000000"/>
                </a:solidFill>
                <a:cs typeface="Arial" charset="0"/>
              </a:rPr>
              <a:t>May 15 – June 15:</a:t>
            </a:r>
          </a:p>
          <a:p>
            <a:pPr marL="460375" lvl="1" indent="-287338" algn="l">
              <a:spcAft>
                <a:spcPts val="300"/>
              </a:spcAft>
              <a:buFont typeface="+mj-lt"/>
              <a:buAutoNum type="arabicPeriod"/>
            </a:pPr>
            <a:r>
              <a:rPr lang="en-US" sz="1400" dirty="0">
                <a:solidFill>
                  <a:srgbClr val="000000"/>
                </a:solidFill>
                <a:cs typeface="Arial" charset="0"/>
              </a:rPr>
              <a:t>Dissertation defense.</a:t>
            </a:r>
          </a:p>
          <a:p>
            <a:pPr marL="460375" lvl="1" indent="-287338" algn="l">
              <a:spcAft>
                <a:spcPts val="300"/>
              </a:spcAft>
              <a:buFont typeface="+mj-lt"/>
              <a:buAutoNum type="arabicPeriod"/>
            </a:pPr>
            <a:r>
              <a:rPr lang="en-US" sz="1400" dirty="0">
                <a:solidFill>
                  <a:srgbClr val="000000"/>
                </a:solidFill>
                <a:cs typeface="Arial" charset="0"/>
              </a:rPr>
              <a:t>Revise the dissertation.</a:t>
            </a:r>
          </a:p>
          <a:p>
            <a:pPr marL="460375" lvl="1" indent="-287338" algn="l">
              <a:spcAft>
                <a:spcPts val="0"/>
              </a:spcAft>
              <a:buFont typeface="+mj-lt"/>
              <a:buAutoNum type="arabicPeriod"/>
            </a:pPr>
            <a:r>
              <a:rPr lang="en-US" sz="1400" dirty="0">
                <a:solidFill>
                  <a:srgbClr val="000000"/>
                </a:solidFill>
                <a:cs typeface="Arial" charset="0"/>
              </a:rPr>
              <a:t>Submission to thesis examiner.</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defPPr>
              <a:defRPr lang="en-US"/>
            </a:defPPr>
            <a:lvl1pPr algn="l" defTabSz="457200" latinLnBrk="0">
              <a:buNone/>
              <a:defRPr sz="2400" baseline="0">
                <a:solidFill>
                  <a:prstClr val="black"/>
                </a:solidFill>
                <a:latin typeface="Arial"/>
                <a:ea typeface="+mj-ea"/>
                <a:cs typeface="Arial"/>
              </a:defRPr>
            </a:lvl1pPr>
          </a:lstStyle>
          <a:p>
            <a:r>
              <a:rPr lang="en-US" dirty="0"/>
              <a:t>Research Plan (Cont.)</a:t>
            </a:r>
          </a:p>
        </p:txBody>
      </p:sp>
    </p:spTree>
    <p:extLst>
      <p:ext uri="{BB962C8B-B14F-4D97-AF65-F5344CB8AC3E}">
        <p14:creationId xmlns:p14="http://schemas.microsoft.com/office/powerpoint/2010/main" val="329829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8120" y="787075"/>
            <a:ext cx="4407225" cy="2783135"/>
          </a:xfrm>
          <a:prstGeom prst="rect">
            <a:avLst/>
          </a:prstGeom>
        </p:spPr>
      </p:pic>
      <p:sp>
        <p:nvSpPr>
          <p:cNvPr id="9" name="Rectangle 3"/>
          <p:cNvSpPr txBox="1">
            <a:spLocks/>
          </p:cNvSpPr>
          <p:nvPr/>
        </p:nvSpPr>
        <p:spPr bwMode="auto">
          <a:xfrm>
            <a:off x="4838217" y="613458"/>
            <a:ext cx="4077183" cy="604198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gn="l">
              <a:spcAft>
                <a:spcPts val="1200"/>
              </a:spcAft>
              <a:buFont typeface="Arial" panose="020B0604020202020204" pitchFamily="34" charset="0"/>
              <a:buChar char="•"/>
            </a:pPr>
            <a:r>
              <a:rPr lang="en-US" sz="1800" dirty="0"/>
              <a:t>Electroencephalography (EEG) refers to the recording of electrical activity along the scalp.</a:t>
            </a:r>
          </a:p>
          <a:p>
            <a:pPr marL="285750" indent="-285750" algn="l">
              <a:spcAft>
                <a:spcPts val="1200"/>
              </a:spcAft>
              <a:buFont typeface="Arial" panose="020B0604020202020204" pitchFamily="34" charset="0"/>
              <a:buChar char="•"/>
            </a:pPr>
            <a:r>
              <a:rPr lang="en-US" sz="1800" dirty="0"/>
              <a:t>It is used to treat conditions such as sleep disorders and epilepsy.</a:t>
            </a:r>
          </a:p>
          <a:p>
            <a:pPr marL="285750" indent="-285750" algn="l">
              <a:spcAft>
                <a:spcPts val="1200"/>
              </a:spcAft>
              <a:buFont typeface="Arial" panose="020B0604020202020204" pitchFamily="34" charset="0"/>
              <a:buChar char="•"/>
            </a:pPr>
            <a:r>
              <a:rPr lang="en-US" sz="1800" dirty="0"/>
              <a:t>Because an EEG is noninvasive and relatively inexpensive, it is still used despite the emergence of technologies such as Magnetic Resonance Imaging (MRI).</a:t>
            </a:r>
          </a:p>
          <a:p>
            <a:pPr marL="285750" indent="-285750" algn="l">
              <a:spcAft>
                <a:spcPts val="1200"/>
              </a:spcAft>
              <a:buFont typeface="Arial" panose="020B0604020202020204" pitchFamily="34" charset="0"/>
              <a:buChar char="•"/>
            </a:pPr>
            <a:r>
              <a:rPr lang="en-US" sz="1800" dirty="0">
                <a:solidFill>
                  <a:srgbClr val="000000"/>
                </a:solidFill>
                <a:cs typeface="Arial" charset="0"/>
              </a:rPr>
              <a:t>EEG records are manually interpreted by board certified physicians.</a:t>
            </a:r>
          </a:p>
          <a:p>
            <a:pPr marL="285750" indent="-285750" algn="l">
              <a:spcAft>
                <a:spcPts val="1200"/>
              </a:spcAft>
              <a:buFont typeface="Arial" panose="020B0604020202020204" pitchFamily="34" charset="0"/>
              <a:buChar char="•"/>
            </a:pPr>
            <a:r>
              <a:rPr lang="en-US" sz="1800" dirty="0">
                <a:solidFill>
                  <a:srgbClr val="000000"/>
                </a:solidFill>
                <a:cs typeface="Arial" charset="0"/>
              </a:rPr>
              <a:t>High performance automated analysis of EEGs can reduce time to diagnosis and enhance real-time applications by identifying sections of the signal that need further review.</a:t>
            </a: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Electroencephalography (EEG)</a:t>
            </a:r>
          </a:p>
        </p:txBody>
      </p:sp>
      <p:pic>
        <p:nvPicPr>
          <p:cNvPr id="10" name="Picture 9"/>
          <p:cNvPicPr>
            <a:picLocks noChangeAspect="1"/>
          </p:cNvPicPr>
          <p:nvPr/>
        </p:nvPicPr>
        <p:blipFill rotWithShape="1">
          <a:blip r:embed="rId4"/>
          <a:srcRect l="15674" r="3185"/>
          <a:stretch/>
        </p:blipFill>
        <p:spPr>
          <a:xfrm>
            <a:off x="359022" y="3961944"/>
            <a:ext cx="1258593" cy="1732804"/>
          </a:xfrm>
          <a:prstGeom prst="rect">
            <a:avLst/>
          </a:prstGeom>
        </p:spPr>
      </p:pic>
      <p:pic>
        <p:nvPicPr>
          <p:cNvPr id="11" name="Picture 10"/>
          <p:cNvPicPr>
            <a:picLocks noChangeAspect="1"/>
          </p:cNvPicPr>
          <p:nvPr/>
        </p:nvPicPr>
        <p:blipFill rotWithShape="1">
          <a:blip r:embed="rId5"/>
          <a:srcRect l="8975" b="3616"/>
          <a:stretch/>
        </p:blipFill>
        <p:spPr>
          <a:xfrm>
            <a:off x="1682864" y="3956642"/>
            <a:ext cx="1461042" cy="1560830"/>
          </a:xfrm>
          <a:prstGeom prst="rect">
            <a:avLst/>
          </a:prstGeom>
        </p:spPr>
      </p:pic>
      <p:pic>
        <p:nvPicPr>
          <p:cNvPr id="13" name="Picture 12"/>
          <p:cNvPicPr>
            <a:picLocks/>
          </p:cNvPicPr>
          <p:nvPr/>
        </p:nvPicPr>
        <p:blipFill rotWithShape="1">
          <a:blip r:embed="rId6"/>
          <a:srcRect l="9556"/>
          <a:stretch/>
        </p:blipFill>
        <p:spPr>
          <a:xfrm>
            <a:off x="3060993" y="3891603"/>
            <a:ext cx="1507604" cy="1849446"/>
          </a:xfrm>
          <a:prstGeom prst="rect">
            <a:avLst/>
          </a:prstGeom>
        </p:spPr>
      </p:pic>
      <p:pic>
        <p:nvPicPr>
          <p:cNvPr id="7" name="Picture 6"/>
          <p:cNvPicPr>
            <a:picLocks noChangeAspect="1"/>
          </p:cNvPicPr>
          <p:nvPr/>
        </p:nvPicPr>
        <p:blipFill rotWithShape="1">
          <a:blip r:embed="rId7"/>
          <a:srcRect b="66630"/>
          <a:stretch/>
        </p:blipFill>
        <p:spPr>
          <a:xfrm>
            <a:off x="569781" y="5812304"/>
            <a:ext cx="2069687" cy="320606"/>
          </a:xfrm>
          <a:prstGeom prst="rect">
            <a:avLst/>
          </a:prstGeom>
        </p:spPr>
      </p:pic>
      <p:pic>
        <p:nvPicPr>
          <p:cNvPr id="14" name="Picture 13">
            <a:extLst>
              <a:ext uri="{FF2B5EF4-FFF2-40B4-BE49-F238E27FC236}">
                <a16:creationId xmlns:a16="http://schemas.microsoft.com/office/drawing/2014/main" id="{E0ECB80C-FD01-4F46-9ACB-848017C15A66}"/>
              </a:ext>
            </a:extLst>
          </p:cNvPr>
          <p:cNvPicPr>
            <a:picLocks noChangeAspect="1"/>
          </p:cNvPicPr>
          <p:nvPr/>
        </p:nvPicPr>
        <p:blipFill rotWithShape="1">
          <a:blip r:embed="rId7"/>
          <a:srcRect t="67466"/>
          <a:stretch/>
        </p:blipFill>
        <p:spPr>
          <a:xfrm>
            <a:off x="1363625" y="6155302"/>
            <a:ext cx="2069687" cy="312568"/>
          </a:xfrm>
          <a:prstGeom prst="rect">
            <a:avLst/>
          </a:prstGeom>
        </p:spPr>
      </p:pic>
      <p:pic>
        <p:nvPicPr>
          <p:cNvPr id="15" name="Picture 14">
            <a:extLst>
              <a:ext uri="{FF2B5EF4-FFF2-40B4-BE49-F238E27FC236}">
                <a16:creationId xmlns:a16="http://schemas.microsoft.com/office/drawing/2014/main" id="{173FBA15-4B1E-6043-8329-84B5E3647110}"/>
              </a:ext>
            </a:extLst>
          </p:cNvPr>
          <p:cNvPicPr>
            <a:picLocks noChangeAspect="1"/>
          </p:cNvPicPr>
          <p:nvPr/>
        </p:nvPicPr>
        <p:blipFill rotWithShape="1">
          <a:blip r:embed="rId7"/>
          <a:srcRect t="27491" b="31547"/>
          <a:stretch/>
        </p:blipFill>
        <p:spPr>
          <a:xfrm>
            <a:off x="2550481" y="5748550"/>
            <a:ext cx="2069687" cy="393543"/>
          </a:xfrm>
          <a:prstGeom prst="rect">
            <a:avLst/>
          </a:prstGeom>
        </p:spPr>
      </p:pic>
    </p:spTree>
    <p:extLst>
      <p:ext uri="{BB962C8B-B14F-4D97-AF65-F5344CB8AC3E}">
        <p14:creationId xmlns:p14="http://schemas.microsoft.com/office/powerpoint/2010/main" val="36269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vert="horz" wrap="none" lIns="274320" tIns="0" rIns="0" bIns="0" rtlCol="0" anchor="ctr" anchorCtr="0">
            <a:noAutofit/>
          </a:bodyPr>
          <a:lstStyle/>
          <a:p>
            <a:pPr eaLnBrk="0" fontAlgn="base" hangingPunct="0">
              <a:spcAft>
                <a:spcPct val="0"/>
              </a:spcAft>
            </a:pPr>
            <a:r>
              <a:rPr lang="en-US" dirty="0">
                <a:solidFill>
                  <a:prstClr val="black"/>
                </a:solidFill>
              </a:rPr>
              <a:t>Publications (1</a:t>
            </a:r>
            <a:r>
              <a:rPr lang="en-US" baseline="30000" dirty="0">
                <a:solidFill>
                  <a:prstClr val="black"/>
                </a:solidFill>
              </a:rPr>
              <a:t>st</a:t>
            </a:r>
            <a:r>
              <a:rPr lang="en-US" dirty="0">
                <a:solidFill>
                  <a:prstClr val="black"/>
                </a:solidFill>
              </a:rPr>
              <a:t> Author)</a:t>
            </a:r>
          </a:p>
        </p:txBody>
      </p:sp>
      <p:sp>
        <p:nvSpPr>
          <p:cNvPr id="9" name="Rectangle 3"/>
          <p:cNvSpPr txBox="1">
            <a:spLocks/>
          </p:cNvSpPr>
          <p:nvPr/>
        </p:nvSpPr>
        <p:spPr bwMode="auto">
          <a:xfrm>
            <a:off x="228600" y="708917"/>
            <a:ext cx="8686800" cy="577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457200" algn="l">
              <a:spcBef>
                <a:spcPts val="0"/>
              </a:spcBef>
              <a:spcAft>
                <a:spcPts val="600"/>
              </a:spcAft>
            </a:pPr>
            <a:r>
              <a:rPr lang="en-US" sz="1200" dirty="0"/>
              <a:t>Grants (Funded):</a:t>
            </a:r>
          </a:p>
          <a:p>
            <a:pPr indent="-220663" algn="l">
              <a:spcBef>
                <a:spcPts val="0"/>
              </a:spcBef>
              <a:spcAft>
                <a:spcPts val="600"/>
              </a:spcAft>
            </a:pPr>
            <a:r>
              <a:rPr lang="en-US" sz="1200" dirty="0"/>
              <a:t>Golmohammadi, M., Obeid, I., &amp; Picone, J. (2017). STTR Phase I: Real- time Automatic Analysis of Electroencephalograms in an Intensive Care Environment Using Deep Learning. Industrial Innovation and Partnerships (IIP) - STTR Phase I, National Science Foundation, Award No. IIP-1622765, $224K,</a:t>
            </a:r>
            <a:br>
              <a:rPr lang="en-US" sz="1200" dirty="0"/>
            </a:br>
            <a:r>
              <a:rPr lang="en-US" sz="1200" dirty="0"/>
              <a:t>July 1, 2016 – June 30, 2017.</a:t>
            </a:r>
          </a:p>
          <a:p>
            <a:pPr indent="-457200" algn="l">
              <a:spcBef>
                <a:spcPts val="0"/>
              </a:spcBef>
              <a:spcAft>
                <a:spcPts val="600"/>
              </a:spcAft>
            </a:pPr>
            <a:r>
              <a:rPr lang="en-US" sz="1200" dirty="0"/>
              <a:t>Grants (Submitted):</a:t>
            </a:r>
          </a:p>
          <a:p>
            <a:pPr indent="-220663" algn="l">
              <a:spcBef>
                <a:spcPts val="0"/>
              </a:spcBef>
              <a:spcAft>
                <a:spcPts val="600"/>
              </a:spcAft>
            </a:pPr>
            <a:r>
              <a:rPr lang="en-US" sz="1200" dirty="0"/>
              <a:t>Golmohammadi, M., Obeid, I., &amp; Picone, J. (2017). STTR Phase </a:t>
            </a:r>
            <a:r>
              <a:rPr lang="en-US" sz="1200" dirty="0" err="1"/>
              <a:t>II:Real</a:t>
            </a:r>
            <a:r>
              <a:rPr lang="en-US" sz="1200" dirty="0"/>
              <a:t>- time Automatic Analysis of Electroencephalograms in an Intensive Care Environment Using Deep Learning. Industrial Innovation and Partnerships (IIP) – STTR Phase II, National Science Foundation, $750K, August 30, 2017.</a:t>
            </a:r>
          </a:p>
          <a:p>
            <a:pPr indent="-457200" algn="l">
              <a:spcBef>
                <a:spcPts val="0"/>
              </a:spcBef>
              <a:spcAft>
                <a:spcPts val="600"/>
              </a:spcAft>
            </a:pPr>
            <a:r>
              <a:rPr lang="en-US" sz="1200" dirty="0"/>
              <a:t>Book Chapters:</a:t>
            </a:r>
          </a:p>
          <a:p>
            <a:pPr indent="-220663" algn="l">
              <a:spcBef>
                <a:spcPts val="0"/>
              </a:spcBef>
              <a:spcAft>
                <a:spcPts val="600"/>
              </a:spcAft>
            </a:pPr>
            <a:r>
              <a:rPr lang="en-US" sz="1200" dirty="0"/>
              <a:t>Golmohammadi, M., Shah, V., Obeid, I., &amp; Picone, J. (2020). Deep Learning Approaches for Automatic Analysis of EEGs. In I. Obeid &amp; J. Picone (Eds.), Machine Learning Applications in Medicine and Biology (Tentative) (1st ed., p. 45). New York City, New York, USA: Springer-Verlag. </a:t>
            </a:r>
            <a:r>
              <a:rPr lang="en-US" sz="1200" i="1" dirty="0"/>
              <a:t>https://www.isip.piconepress.com/publications/unpublished/books/2019/springer/deep_learning/</a:t>
            </a:r>
            <a:r>
              <a:rPr lang="en-US" sz="1200" dirty="0"/>
              <a:t>.</a:t>
            </a:r>
          </a:p>
          <a:p>
            <a:pPr indent="-457200" algn="l">
              <a:spcBef>
                <a:spcPts val="0"/>
              </a:spcBef>
              <a:spcAft>
                <a:spcPts val="600"/>
              </a:spcAft>
            </a:pPr>
            <a:r>
              <a:rPr lang="en-US" sz="1200" dirty="0"/>
              <a:t>Journal Publications:</a:t>
            </a:r>
          </a:p>
          <a:p>
            <a:pPr indent="-457200" algn="l">
              <a:spcBef>
                <a:spcPts val="0"/>
              </a:spcBef>
              <a:spcAft>
                <a:spcPts val="600"/>
              </a:spcAft>
            </a:pPr>
            <a:r>
              <a:rPr lang="en-US" sz="1200" dirty="0"/>
              <a:t>Golmohammadi, M., Harati </a:t>
            </a:r>
            <a:r>
              <a:rPr lang="en-US" sz="1200" dirty="0" err="1"/>
              <a:t>Nejad</a:t>
            </a:r>
            <a:r>
              <a:rPr lang="en-US" sz="1200" dirty="0"/>
              <a:t> Torbati, A., Lopez, S., Obeid, I., &amp; Picone, J. (2019). Automatic Analysis of EEGs Using Big Data and Hybrid Deep Learning Architectures. </a:t>
            </a:r>
            <a:r>
              <a:rPr lang="en-US" sz="1200" i="1" dirty="0"/>
              <a:t>Frontiers in Human Neuroscience</a:t>
            </a:r>
            <a:r>
              <a:rPr lang="en-US" sz="1200" dirty="0"/>
              <a:t>, 13(76), 1–30. </a:t>
            </a:r>
            <a:r>
              <a:rPr lang="en-US" sz="1200" i="1" dirty="0"/>
              <a:t>https://doi.org/10.3389/fnhum.2019.00076</a:t>
            </a:r>
            <a:r>
              <a:rPr lang="en-US" sz="1200" dirty="0"/>
              <a:t>.</a:t>
            </a:r>
          </a:p>
          <a:p>
            <a:pPr indent="-457200" algn="l">
              <a:spcBef>
                <a:spcPts val="0"/>
              </a:spcBef>
              <a:spcAft>
                <a:spcPts val="600"/>
              </a:spcAft>
            </a:pPr>
            <a:r>
              <a:rPr lang="en-US" sz="1200" dirty="0"/>
              <a:t>Refereed Conference Publications:</a:t>
            </a:r>
          </a:p>
          <a:p>
            <a:pPr indent="-220663" algn="l">
              <a:spcBef>
                <a:spcPts val="0"/>
              </a:spcBef>
              <a:spcAft>
                <a:spcPts val="0"/>
              </a:spcAft>
            </a:pPr>
            <a:r>
              <a:rPr lang="en-US" sz="1200" dirty="0"/>
              <a:t>Golmohammadi, M., Ziyabari, S., Shah, V., Obeid, I., &amp; Picone, J. (2018). Deep Architectures for Spatio-Temporal Modeling: Automated Seizure Detection in Scalp EEGs. </a:t>
            </a:r>
            <a:r>
              <a:rPr lang="en-US" sz="1200" i="1" dirty="0"/>
              <a:t>Proceedings of the IEEE International Conference on Machine Learning and Applications</a:t>
            </a:r>
            <a:r>
              <a:rPr lang="en-US" sz="1200" dirty="0"/>
              <a:t> (ICMLA) (pp. 1–6). Orlando, FL, USA. </a:t>
            </a:r>
            <a:r>
              <a:rPr lang="en-US" sz="1200" i="1" dirty="0"/>
              <a:t>http://dx.doi.org/10.1109/ICMLA.2018.00118</a:t>
            </a:r>
            <a:r>
              <a:rPr lang="en-US" sz="1200" dirty="0"/>
              <a:t>.</a:t>
            </a:r>
          </a:p>
          <a:p>
            <a:pPr indent="-220663" algn="l">
              <a:spcBef>
                <a:spcPts val="0"/>
              </a:spcBef>
              <a:spcAft>
                <a:spcPts val="600"/>
              </a:spcAft>
            </a:pPr>
            <a:r>
              <a:rPr lang="en-US" sz="1200" dirty="0"/>
              <a:t>Golmohammadi, M., Ziyabari, S., Shah, V., Obeid, I., &amp; Picone, J. (2017). Gated Recurrent Networks for Seizure Detection. I. Obeid &amp; J. Picone (Eds.), </a:t>
            </a:r>
            <a:r>
              <a:rPr lang="en-US" sz="1200" i="1" dirty="0"/>
              <a:t>Proceedings of the IEEE Signal Processing in Medicine and Biology Symposium </a:t>
            </a:r>
            <a:r>
              <a:rPr lang="en-US" sz="1200" dirty="0"/>
              <a:t>(pp. 1–5). Philadelphia, Pennsylvania, USA: IEEE. </a:t>
            </a:r>
            <a:r>
              <a:rPr lang="en-US" sz="1200" i="1" dirty="0"/>
              <a:t>https://</a:t>
            </a:r>
            <a:r>
              <a:rPr lang="en-US" sz="1200" i="1" dirty="0" err="1"/>
              <a:t>doi.org</a:t>
            </a:r>
            <a:r>
              <a:rPr lang="en-US" sz="1200" i="1" dirty="0"/>
              <a:t>/10.1109/SPMB.2017.8257020</a:t>
            </a:r>
            <a:r>
              <a:rPr lang="en-US" sz="1200" dirty="0"/>
              <a:t>.</a:t>
            </a:r>
          </a:p>
        </p:txBody>
      </p:sp>
    </p:spTree>
    <p:extLst>
      <p:ext uri="{BB962C8B-B14F-4D97-AF65-F5344CB8AC3E}">
        <p14:creationId xmlns:p14="http://schemas.microsoft.com/office/powerpoint/2010/main" val="302171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vert="horz" wrap="none" lIns="274320" tIns="0" rIns="0" bIns="0" rtlCol="0" anchor="ctr" anchorCtr="0">
            <a:noAutofit/>
          </a:bodyPr>
          <a:lstStyle/>
          <a:p>
            <a:pPr eaLnBrk="0" fontAlgn="base" hangingPunct="0">
              <a:spcAft>
                <a:spcPct val="0"/>
              </a:spcAft>
            </a:pPr>
            <a:r>
              <a:rPr lang="en-US" dirty="0">
                <a:solidFill>
                  <a:prstClr val="black"/>
                </a:solidFill>
              </a:rPr>
              <a:t>Publications (1</a:t>
            </a:r>
            <a:r>
              <a:rPr lang="en-US" baseline="30000" dirty="0">
                <a:solidFill>
                  <a:prstClr val="black"/>
                </a:solidFill>
              </a:rPr>
              <a:t>st</a:t>
            </a:r>
            <a:r>
              <a:rPr lang="en-US" dirty="0">
                <a:solidFill>
                  <a:prstClr val="black"/>
                </a:solidFill>
              </a:rPr>
              <a:t> Author)</a:t>
            </a:r>
          </a:p>
        </p:txBody>
      </p:sp>
      <p:sp>
        <p:nvSpPr>
          <p:cNvPr id="9" name="Rectangle 3"/>
          <p:cNvSpPr txBox="1">
            <a:spLocks/>
          </p:cNvSpPr>
          <p:nvPr/>
        </p:nvSpPr>
        <p:spPr bwMode="auto">
          <a:xfrm>
            <a:off x="228600" y="708917"/>
            <a:ext cx="8686800" cy="577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457200" algn="l">
              <a:spcBef>
                <a:spcPts val="0"/>
              </a:spcBef>
              <a:spcAft>
                <a:spcPts val="600"/>
              </a:spcAft>
            </a:pPr>
            <a:r>
              <a:rPr lang="en-US" sz="1200" dirty="0"/>
              <a:t>Conference Abstracts:</a:t>
            </a:r>
          </a:p>
          <a:p>
            <a:pPr indent="-220663" algn="l">
              <a:spcBef>
                <a:spcPts val="0"/>
              </a:spcBef>
              <a:spcAft>
                <a:spcPts val="0"/>
              </a:spcAft>
            </a:pPr>
            <a:r>
              <a:rPr lang="en-US" sz="1200" dirty="0"/>
              <a:t>Golmohammadi, M., Obeid, I., &amp; Picone, J. (2018). Deep Residual Learning for Automatic Seizure Detection. 26th Conference on Intelligent Systems for Molecular Biology, p. 1. </a:t>
            </a:r>
            <a:r>
              <a:rPr lang="en-US" sz="1200" i="1" dirty="0"/>
              <a:t>https://www.isip.piconepress.com/publications/conference_presentations/2018/ismb/resnet/</a:t>
            </a:r>
            <a:r>
              <a:rPr lang="en-US" sz="1200" dirty="0"/>
              <a:t>.</a:t>
            </a:r>
          </a:p>
          <a:p>
            <a:pPr indent="-220663" algn="l">
              <a:spcBef>
                <a:spcPts val="0"/>
              </a:spcBef>
              <a:spcAft>
                <a:spcPts val="0"/>
              </a:spcAft>
            </a:pPr>
            <a:r>
              <a:rPr lang="en-US" sz="1200" dirty="0"/>
              <a:t>Golmohammadi, M., Shah, V., Lopez, S., Ziyabari, S., Yang, S., </a:t>
            </a:r>
            <a:r>
              <a:rPr lang="en-US" sz="1200" dirty="0" err="1"/>
              <a:t>Camaratta</a:t>
            </a:r>
            <a:r>
              <a:rPr lang="en-US" sz="1200" dirty="0"/>
              <a:t>, J., … Picone, J. (2017). The TUH EEG Seizure Corpus. </a:t>
            </a:r>
            <a:r>
              <a:rPr lang="en-US" sz="1200" i="1" dirty="0"/>
              <a:t>American Clinical Neurophysiology Society (ACNS) Annual Meeting</a:t>
            </a:r>
            <a:r>
              <a:rPr lang="en-US" sz="1200" dirty="0"/>
              <a:t>, p. 1. </a:t>
            </a:r>
            <a:r>
              <a:rPr lang="en-US" sz="1200" i="1" dirty="0"/>
              <a:t>https://www.isip.piconepress.com/publications/conference_presentations/2017/</a:t>
            </a:r>
            <a:r>
              <a:rPr lang="en-US" sz="1200" i="1" dirty="0" err="1"/>
              <a:t>acns</a:t>
            </a:r>
            <a:r>
              <a:rPr lang="en-US" sz="1200" i="1" dirty="0"/>
              <a:t>/</a:t>
            </a:r>
            <a:r>
              <a:rPr lang="en-US" sz="1200" i="1" dirty="0" err="1"/>
              <a:t>tuh_eeg_seizures</a:t>
            </a:r>
            <a:r>
              <a:rPr lang="en-US" sz="1200" i="1" dirty="0"/>
              <a:t>/</a:t>
            </a:r>
            <a:r>
              <a:rPr lang="en-US" sz="1200" dirty="0"/>
              <a:t>.</a:t>
            </a:r>
          </a:p>
          <a:p>
            <a:pPr indent="-220663" algn="l">
              <a:spcBef>
                <a:spcPts val="0"/>
              </a:spcBef>
              <a:spcAft>
                <a:spcPts val="0"/>
              </a:spcAft>
            </a:pPr>
            <a:r>
              <a:rPr lang="en-US" sz="1200" dirty="0"/>
              <a:t>Golmohammadi, M., Ziyabari, S., Lopez, S., Krome, E., Thiess, M., Yang, S., … Picone, J. (2016). EEG Event Detection Using Deep Learning. Big Data to Knowledge All Hands Grantee Meeting, p. 1. </a:t>
            </a:r>
            <a:r>
              <a:rPr lang="en-US" sz="1200" i="1" dirty="0"/>
              <a:t>https://www.isip.piconepress.com/publications/conference_presentations/2016/nih_bd2k/</a:t>
            </a:r>
            <a:r>
              <a:rPr lang="en-US" sz="1200" i="1" dirty="0" err="1"/>
              <a:t>autoeeg</a:t>
            </a:r>
            <a:r>
              <a:rPr lang="en-US" sz="1200" i="1" dirty="0"/>
              <a:t>/</a:t>
            </a:r>
            <a:r>
              <a:rPr lang="en-US" sz="1200" dirty="0"/>
              <a:t>.</a:t>
            </a:r>
          </a:p>
          <a:p>
            <a:pPr indent="-220663" algn="l">
              <a:spcBef>
                <a:spcPts val="0"/>
              </a:spcBef>
              <a:spcAft>
                <a:spcPts val="600"/>
              </a:spcAft>
            </a:pPr>
            <a:r>
              <a:rPr lang="en-US" sz="1200" dirty="0"/>
              <a:t>Golmohammadi, M., Lopez, S., Obeid, I., &amp; Picone, J. (2015). EEG Event Detection on the TUH EEG Corpus. Big Data to Knowledge All Hands Grantee Meeting, p. 1. </a:t>
            </a:r>
            <a:r>
              <a:rPr lang="en-US" sz="1200" i="1" dirty="0"/>
              <a:t>http://www.isip.piconepress.com/publications/conference_presentations/2015/nih_bd2k/</a:t>
            </a:r>
            <a:r>
              <a:rPr lang="en-US" sz="1200" i="1" dirty="0" err="1"/>
              <a:t>autoeeg</a:t>
            </a:r>
            <a:r>
              <a:rPr lang="en-US" sz="1200" i="1" dirty="0"/>
              <a:t>/</a:t>
            </a:r>
            <a:r>
              <a:rPr lang="en-US" sz="1200" dirty="0"/>
              <a:t>.</a:t>
            </a:r>
          </a:p>
          <a:p>
            <a:pPr indent="-457200" algn="l">
              <a:spcBef>
                <a:spcPts val="600"/>
              </a:spcBef>
            </a:pPr>
            <a:endParaRPr lang="en-US" sz="1200" dirty="0"/>
          </a:p>
          <a:p>
            <a:pPr indent="-457200" algn="l">
              <a:spcBef>
                <a:spcPts val="600"/>
              </a:spcBef>
            </a:pPr>
            <a:endParaRPr lang="en-US" sz="1200" dirty="0"/>
          </a:p>
        </p:txBody>
      </p:sp>
    </p:spTree>
    <p:extLst>
      <p:ext uri="{BB962C8B-B14F-4D97-AF65-F5344CB8AC3E}">
        <p14:creationId xmlns:p14="http://schemas.microsoft.com/office/powerpoint/2010/main" val="199050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vert="horz" wrap="none" lIns="274320" tIns="0" rIns="0" bIns="0" rtlCol="0" anchor="ctr" anchorCtr="0">
            <a:noAutofit/>
          </a:bodyPr>
          <a:lstStyle/>
          <a:p>
            <a:pPr eaLnBrk="0" fontAlgn="base" hangingPunct="0">
              <a:spcAft>
                <a:spcPct val="0"/>
              </a:spcAft>
            </a:pPr>
            <a:r>
              <a:rPr lang="en-US" dirty="0">
                <a:solidFill>
                  <a:prstClr val="black"/>
                </a:solidFill>
              </a:rPr>
              <a:t>Publications (Co-Author)</a:t>
            </a:r>
          </a:p>
        </p:txBody>
      </p:sp>
      <p:sp>
        <p:nvSpPr>
          <p:cNvPr id="9" name="Rectangle 3"/>
          <p:cNvSpPr txBox="1">
            <a:spLocks/>
          </p:cNvSpPr>
          <p:nvPr/>
        </p:nvSpPr>
        <p:spPr bwMode="auto">
          <a:xfrm>
            <a:off x="228600" y="667820"/>
            <a:ext cx="8686800" cy="581426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457200" algn="l">
              <a:spcBef>
                <a:spcPts val="0"/>
              </a:spcBef>
              <a:spcAft>
                <a:spcPts val="600"/>
              </a:spcAft>
            </a:pPr>
            <a:r>
              <a:rPr lang="en-US" sz="1200" dirty="0"/>
              <a:t>Journal Publications:</a:t>
            </a:r>
          </a:p>
          <a:p>
            <a:pPr indent="-220663" algn="l">
              <a:spcBef>
                <a:spcPts val="0"/>
              </a:spcBef>
              <a:spcAft>
                <a:spcPts val="600"/>
              </a:spcAft>
            </a:pPr>
            <a:r>
              <a:rPr lang="en-US" sz="1200" dirty="0"/>
              <a:t>Shah, V., von Weltin, E., Lopez, S., McHugh, J. R., Veloso, L., Golmohammadi, M., … Picone, J. (2018). The Temple University Hospital Seizure Detection Corpus. Frontiers in Neuroinformatics, 12, 83. </a:t>
            </a:r>
            <a:r>
              <a:rPr lang="en-US" sz="1200" i="1" dirty="0"/>
              <a:t>https://</a:t>
            </a:r>
            <a:r>
              <a:rPr lang="en-US" sz="1200" i="1" dirty="0" err="1"/>
              <a:t>doi.org</a:t>
            </a:r>
            <a:r>
              <a:rPr lang="en-US" sz="1200" i="1" dirty="0"/>
              <a:t>/10.3389/fninf.2018.00083</a:t>
            </a:r>
            <a:r>
              <a:rPr lang="en-US" sz="1200" dirty="0"/>
              <a:t>.</a:t>
            </a:r>
          </a:p>
          <a:p>
            <a:pPr indent="-457200" algn="l">
              <a:spcBef>
                <a:spcPts val="0"/>
              </a:spcBef>
              <a:spcAft>
                <a:spcPts val="600"/>
              </a:spcAft>
            </a:pPr>
            <a:r>
              <a:rPr lang="en-US" sz="1200" dirty="0"/>
              <a:t>Refereed Conference Publications:</a:t>
            </a:r>
          </a:p>
          <a:p>
            <a:pPr indent="-220663" algn="l">
              <a:spcBef>
                <a:spcPts val="0"/>
              </a:spcBef>
              <a:spcAft>
                <a:spcPts val="0"/>
              </a:spcAft>
            </a:pPr>
            <a:r>
              <a:rPr lang="en-US" sz="1200" dirty="0"/>
              <a:t>Jungreis, D., Capp, N., Golmohammadi, M., &amp; Picone, J. (2019). Predicting Endogenous Bank Health from FDIC Statistics on Depository Institutions Using Deep Learning. In K. Arai, R. Bhatia, &amp; S. </a:t>
            </a:r>
            <a:r>
              <a:rPr lang="en-US" sz="1200" dirty="0" err="1"/>
              <a:t>Kappor</a:t>
            </a:r>
            <a:r>
              <a:rPr lang="en-US" sz="1200" dirty="0"/>
              <a:t> (Eds.), </a:t>
            </a:r>
            <a:r>
              <a:rPr lang="en-US" sz="1200" i="1" dirty="0"/>
              <a:t>Proceedings of Computing Conference</a:t>
            </a:r>
            <a:r>
              <a:rPr lang="en-US" sz="1200" dirty="0"/>
              <a:t> (pp. 1–9). </a:t>
            </a:r>
            <a:r>
              <a:rPr lang="en-US" sz="1200" i="1" dirty="0"/>
              <a:t>https://</a:t>
            </a:r>
            <a:r>
              <a:rPr lang="en-US" sz="1200" i="1" dirty="0" err="1"/>
              <a:t>doi.org</a:t>
            </a:r>
            <a:r>
              <a:rPr lang="en-US" sz="1200" i="1" dirty="0"/>
              <a:t>/10.1007/978-3-030-22871-2_38.</a:t>
            </a:r>
          </a:p>
          <a:p>
            <a:pPr indent="-220663" algn="l">
              <a:spcBef>
                <a:spcPts val="0"/>
              </a:spcBef>
              <a:spcAft>
                <a:spcPts val="0"/>
              </a:spcAft>
            </a:pPr>
            <a:r>
              <a:rPr lang="en-US" sz="1200" dirty="0"/>
              <a:t>Shah, V., Golmohammadi, M., Ziyabari, S., von Weltin, E., Obeid, I., &amp; Picone, J. (2017). Optimizing Channel Selection for Seizure Detection. In I. Obeid &amp; J. Picone (Eds.), Proceedings of the IEEE Signal Processing in Medicine and Biology Symposium (pp. 1–5). Philadelphia, Pennsylvania, USA: IEEE. </a:t>
            </a:r>
            <a:r>
              <a:rPr lang="en-US" sz="1200" i="1" dirty="0"/>
              <a:t>https://</a:t>
            </a:r>
            <a:r>
              <a:rPr lang="en-US" sz="1200" i="1" dirty="0" err="1"/>
              <a:t>doi.org</a:t>
            </a:r>
            <a:r>
              <a:rPr lang="en-US" sz="1200" i="1" dirty="0"/>
              <a:t>/10.1109/SPMB.2017.8257019</a:t>
            </a:r>
            <a:r>
              <a:rPr lang="en-US" sz="1200" dirty="0"/>
              <a:t>.</a:t>
            </a:r>
          </a:p>
          <a:p>
            <a:pPr indent="-220663" algn="l">
              <a:spcBef>
                <a:spcPts val="0"/>
              </a:spcBef>
              <a:spcAft>
                <a:spcPts val="0"/>
              </a:spcAft>
            </a:pPr>
            <a:r>
              <a:rPr lang="en-US" sz="1200" dirty="0"/>
              <a:t>von Weltin, E., Ahsan, T., Shah, V., Jamshed, D., Golmohammadi, M., Obeid, I., &amp; Picone, J. (2017). Electroencephalographic Slowing: A Primary Source of Error in Automatic Seizure Detection. In I. Obeid &amp; J. Picone (Eds.), </a:t>
            </a:r>
            <a:r>
              <a:rPr lang="en-US" sz="1200" i="1" dirty="0"/>
              <a:t>Proceedings of the IEEE Signal Processing in Medicine and Biology Symposium</a:t>
            </a:r>
            <a:r>
              <a:rPr lang="en-US" sz="1200" dirty="0"/>
              <a:t> (pp. 1–5). </a:t>
            </a:r>
            <a:r>
              <a:rPr lang="en-US" sz="1200" i="1" dirty="0"/>
              <a:t>https://</a:t>
            </a:r>
            <a:r>
              <a:rPr lang="en-US" sz="1200" i="1" dirty="0" err="1"/>
              <a:t>doi.org</a:t>
            </a:r>
            <a:r>
              <a:rPr lang="en-US" sz="1200" i="1" dirty="0"/>
              <a:t>/10.1109/SPMB.2017.8257018.</a:t>
            </a:r>
          </a:p>
          <a:p>
            <a:pPr indent="-220663" algn="l">
              <a:spcBef>
                <a:spcPts val="0"/>
              </a:spcBef>
              <a:spcAft>
                <a:spcPts val="0"/>
              </a:spcAft>
            </a:pPr>
            <a:r>
              <a:rPr lang="en-US" sz="1200" dirty="0"/>
              <a:t>Lopez, S., Golmohammadi, M., Obeid, I., &amp; Picone, J. (2016). An analysis of two common reference points for EEGs. In I. Obeid &amp; J. Picone (Eds.), </a:t>
            </a:r>
            <a:r>
              <a:rPr lang="en-US" sz="1200" i="1" dirty="0"/>
              <a:t>Proceedings of the IEEE Signal Processing in Medicine and Biology Symposium</a:t>
            </a:r>
            <a:r>
              <a:rPr lang="en-US" sz="1200" dirty="0"/>
              <a:t> (pp. 1–4). https://</a:t>
            </a:r>
            <a:r>
              <a:rPr lang="en-US" sz="1200" dirty="0" err="1"/>
              <a:t>doi.org</a:t>
            </a:r>
            <a:r>
              <a:rPr lang="en-US" sz="1200" dirty="0"/>
              <a:t>/10.1109/SPMB.2016.7846854</a:t>
            </a:r>
          </a:p>
          <a:p>
            <a:pPr indent="-220663" algn="l">
              <a:spcBef>
                <a:spcPts val="0"/>
              </a:spcBef>
              <a:spcAft>
                <a:spcPts val="600"/>
              </a:spcAft>
            </a:pPr>
            <a:r>
              <a:rPr lang="en-US" sz="1200" dirty="0"/>
              <a:t>Harati, A., Golmohammadi, M., Lopez, S., Obeid, I., &amp; Picone, J. (2015). Improved EEG Event Classification Using Differential Energy. I. Obeid &amp; J. Picone (Eds.), Proceedings of the IEEE Signal Processing in Medicine and Biology Symposium (pp. 1–4). Philadelphia, Pennsylvania, USA. </a:t>
            </a:r>
            <a:r>
              <a:rPr lang="en-US" sz="1200" i="1" dirty="0"/>
              <a:t>https://</a:t>
            </a:r>
            <a:r>
              <a:rPr lang="en-US" sz="1200" i="1" dirty="0" err="1"/>
              <a:t>doi.org</a:t>
            </a:r>
            <a:r>
              <a:rPr lang="en-US" sz="1200" i="1" dirty="0"/>
              <a:t>/10.1109/SPMB.2015.7405421</a:t>
            </a:r>
            <a:r>
              <a:rPr lang="en-US" sz="1200" dirty="0"/>
              <a:t>.</a:t>
            </a:r>
          </a:p>
          <a:p>
            <a:pPr indent="-457200" algn="l">
              <a:spcBef>
                <a:spcPts val="0"/>
              </a:spcBef>
              <a:spcAft>
                <a:spcPts val="600"/>
              </a:spcAft>
            </a:pPr>
            <a:r>
              <a:rPr lang="en-US" sz="1200" dirty="0"/>
              <a:t>Conference Abstracts (Cont.):</a:t>
            </a:r>
          </a:p>
          <a:p>
            <a:pPr indent="-220663" algn="l">
              <a:spcBef>
                <a:spcPts val="0"/>
              </a:spcBef>
              <a:spcAft>
                <a:spcPts val="0"/>
              </a:spcAft>
            </a:pPr>
            <a:r>
              <a:rPr lang="en-US" sz="1200" dirty="0"/>
              <a:t>Harati Nejad Torbati, A. H., Golmohammadi, M., Jacobson, M., Lopez, S., Obeid, I., Picone, J., &amp; </a:t>
            </a:r>
            <a:r>
              <a:rPr lang="en-US" sz="1200" dirty="0" err="1"/>
              <a:t>Tobochnik</a:t>
            </a:r>
            <a:r>
              <a:rPr lang="en-US" sz="1200" dirty="0"/>
              <a:t>, S. (2016). Automatic Interpretation of EEGs for Clinical Decision Support. In American Clinical Neurophysiology Society (ACNS) Annual Meeting (p. 1). Orlando, Florida, USA. </a:t>
            </a:r>
            <a:r>
              <a:rPr lang="en-US" sz="1200" i="1" dirty="0"/>
              <a:t>https://www.acns.org/UserFiles/file/AM16PosterAbstracts.pdf</a:t>
            </a:r>
            <a:r>
              <a:rPr lang="en-US" sz="1200" dirty="0"/>
              <a:t>.</a:t>
            </a:r>
          </a:p>
          <a:p>
            <a:pPr indent="-220663" algn="l">
              <a:spcBef>
                <a:spcPts val="0"/>
              </a:spcBef>
              <a:spcAft>
                <a:spcPts val="600"/>
              </a:spcAft>
            </a:pPr>
            <a:r>
              <a:rPr lang="en-US" sz="1200" dirty="0"/>
              <a:t>Yang, S., López, S., Golmohammadi, M., Obeid, I., &amp; Picone, J. (2016). Semi-automated annotation of signal events in clinical EEG data. In I. Obeid &amp; J. Picone (Eds.), </a:t>
            </a:r>
            <a:r>
              <a:rPr lang="en-US" sz="1200" i="1" dirty="0"/>
              <a:t>Proceedings of the IEEE Signal Processing in Medicine and Biology Symposium (SPMB)</a:t>
            </a:r>
            <a:r>
              <a:rPr lang="en-US" sz="1200" dirty="0"/>
              <a:t> (pp. 1–5). </a:t>
            </a:r>
            <a:r>
              <a:rPr lang="en-US" sz="1200" i="1" dirty="0"/>
              <a:t>https://</a:t>
            </a:r>
            <a:r>
              <a:rPr lang="en-US" sz="1200" i="1" dirty="0" err="1"/>
              <a:t>doi.org</a:t>
            </a:r>
            <a:r>
              <a:rPr lang="en-US" sz="1200" i="1" dirty="0"/>
              <a:t>/10.1109/SPMB.2016.7846855</a:t>
            </a:r>
            <a:r>
              <a:rPr lang="en-US" sz="1200" dirty="0"/>
              <a:t>.</a:t>
            </a:r>
          </a:p>
        </p:txBody>
      </p:sp>
    </p:spTree>
    <p:extLst>
      <p:ext uri="{BB962C8B-B14F-4D97-AF65-F5344CB8AC3E}">
        <p14:creationId xmlns:p14="http://schemas.microsoft.com/office/powerpoint/2010/main" val="196640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210077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defPPr>
              <a:defRPr lang="en-US"/>
            </a:defPPr>
            <a:lvl1pPr marL="285750" indent="-285750" algn="l">
              <a:spcAft>
                <a:spcPts val="1200"/>
              </a:spcAft>
              <a:buFont typeface="Arial" panose="020B0604020202020204" pitchFamily="34" charset="0"/>
              <a:buChar char="•"/>
              <a:defRPr sz="1800">
                <a:solidFill>
                  <a:schemeClr val="tx1"/>
                </a:solidFill>
                <a:ea typeface="ＭＳ Ｐゴシック" charset="0"/>
                <a:cs typeface="ＭＳ Ｐゴシック" charset="0"/>
              </a:defRPr>
            </a:lvl1pPr>
            <a:lvl2pPr marL="225425" lvl="1" indent="-225425"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71450" indent="-171450"/>
            <a:r>
              <a:rPr lang="en-US" dirty="0"/>
              <a:t>Manual interpretation of an EEG is performed by a board-certified neurologist. It takes several years to receive this certification.</a:t>
            </a:r>
          </a:p>
          <a:p>
            <a:pPr marL="171450" indent="-171450"/>
            <a:r>
              <a:rPr lang="en-US" dirty="0"/>
              <a:t>Inter-rater agreement is low: the interpretation of an EEG depends somewhat on the training and subjective judgement of the examiner.  </a:t>
            </a:r>
          </a:p>
          <a:p>
            <a:pPr marL="171450" indent="-171450"/>
            <a:r>
              <a:rPr lang="en-US" dirty="0"/>
              <a:t>Increasing the inter-rater agreement for EEG interpretation is one of the advantages of an automated technique. </a:t>
            </a:r>
          </a:p>
          <a:p>
            <a:pPr lvl="1"/>
            <a:endParaRPr lang="en-US" dirty="0"/>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Manual Interpretation of EEGs</a:t>
            </a:r>
          </a:p>
        </p:txBody>
      </p:sp>
      <p:graphicFrame>
        <p:nvGraphicFramePr>
          <p:cNvPr id="2" name="Diagram 1"/>
          <p:cNvGraphicFramePr/>
          <p:nvPr>
            <p:extLst>
              <p:ext uri="{D42A27DB-BD31-4B8C-83A1-F6EECF244321}">
                <p14:modId xmlns:p14="http://schemas.microsoft.com/office/powerpoint/2010/main" val="963241605"/>
              </p:ext>
            </p:extLst>
          </p:nvPr>
        </p:nvGraphicFramePr>
        <p:xfrm>
          <a:off x="194733" y="2658534"/>
          <a:ext cx="8729559" cy="3950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7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3596640" y="703386"/>
            <a:ext cx="5318760" cy="272561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defPPr>
              <a:defRPr lang="en-US"/>
            </a:defPPr>
            <a:lvl1pPr marL="171450" indent="-171450" algn="l">
              <a:spcAft>
                <a:spcPts val="1200"/>
              </a:spcAft>
              <a:buFont typeface="Arial" panose="020B0604020202020204" pitchFamily="34" charset="0"/>
              <a:buChar char="•"/>
              <a:defRPr sz="1800">
                <a:solidFill>
                  <a:schemeClr val="tx1"/>
                </a:solidFill>
                <a:ea typeface="ＭＳ Ｐゴシック" charset="0"/>
                <a:cs typeface="ＭＳ Ｐゴシック" charset="0"/>
              </a:defRPr>
            </a:lvl1pPr>
            <a:lvl2pPr marL="225425" lvl="1" indent="-225425"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71450" lvl="1" indent="-171450"/>
            <a:r>
              <a:rPr lang="en-US" dirty="0"/>
              <a:t>The design cycle for machine learning typically involves an iterative process where everything from data to the evaluation paradigm are tweaked to improve the overall performance and generalization of the system.</a:t>
            </a:r>
          </a:p>
          <a:p>
            <a:pPr lvl="1"/>
            <a:r>
              <a:rPr lang="en-US" dirty="0"/>
              <a:t>Data is usually sorted into training, development test set and evaluation. Evaluations on the development set is used to guide system development. </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Baseline Approaches: Hidden Markov Models</a:t>
            </a:r>
          </a:p>
        </p:txBody>
      </p:sp>
      <p:pic>
        <p:nvPicPr>
          <p:cNvPr id="5" name="Picture 4">
            <a:extLst>
              <a:ext uri="{FF2B5EF4-FFF2-40B4-BE49-F238E27FC236}">
                <a16:creationId xmlns:a16="http://schemas.microsoft.com/office/drawing/2014/main" id="{4C1E9F46-DF29-4521-AF42-7D60DA2101CD}"/>
              </a:ext>
            </a:extLst>
          </p:cNvPr>
          <p:cNvPicPr>
            <a:picLocks noChangeAspect="1"/>
          </p:cNvPicPr>
          <p:nvPr/>
        </p:nvPicPr>
        <p:blipFill>
          <a:blip r:embed="rId3"/>
          <a:stretch>
            <a:fillRect/>
          </a:stretch>
        </p:blipFill>
        <p:spPr bwMode="auto">
          <a:xfrm>
            <a:off x="167640" y="662433"/>
            <a:ext cx="3258607" cy="2766568"/>
          </a:xfrm>
          <a:prstGeom prst="rect">
            <a:avLst/>
          </a:prstGeom>
          <a:noFill/>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92236765-15D2-D04E-BD02-D4DAF7FE6FD6}"/>
              </a:ext>
            </a:extLst>
          </p:cNvPr>
          <p:cNvGrpSpPr/>
          <p:nvPr/>
        </p:nvGrpSpPr>
        <p:grpSpPr>
          <a:xfrm>
            <a:off x="228600" y="4041743"/>
            <a:ext cx="8686800" cy="2592738"/>
            <a:chOff x="228600" y="4041743"/>
            <a:chExt cx="8686800" cy="2592738"/>
          </a:xfrm>
        </p:grpSpPr>
        <p:sp>
          <p:nvSpPr>
            <p:cNvPr id="6" name="Rectangle 3">
              <a:extLst>
                <a:ext uri="{FF2B5EF4-FFF2-40B4-BE49-F238E27FC236}">
                  <a16:creationId xmlns:a16="http://schemas.microsoft.com/office/drawing/2014/main" id="{2C8FB4D4-DCF5-E64F-ABCA-366138374801}"/>
                </a:ext>
              </a:extLst>
            </p:cNvPr>
            <p:cNvSpPr txBox="1">
              <a:spLocks/>
            </p:cNvSpPr>
            <p:nvPr/>
          </p:nvSpPr>
          <p:spPr bwMode="auto">
            <a:xfrm>
              <a:off x="228600" y="4041743"/>
              <a:ext cx="4343400" cy="25927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defPPr>
                <a:defRPr lang="en-US"/>
              </a:defPPr>
              <a:lvl1pPr marL="171450" indent="-171450" algn="l">
                <a:spcAft>
                  <a:spcPts val="1200"/>
                </a:spcAft>
                <a:buFont typeface="Arial" panose="020B0604020202020204" pitchFamily="34" charset="0"/>
                <a:buChar char="•"/>
                <a:defRPr sz="1800">
                  <a:solidFill>
                    <a:schemeClr val="tx1"/>
                  </a:solidFill>
                  <a:ea typeface="ＭＳ Ｐゴシック" charset="0"/>
                  <a:cs typeface="ＭＳ Ｐゴシック" charset="0"/>
                </a:defRPr>
              </a:lvl1pPr>
              <a:lvl2pPr marL="225425" lvl="1" indent="-225425"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71450" lvl="1" indent="-171450"/>
              <a:r>
                <a:rPr lang="en-US" dirty="0"/>
                <a:t>The first step in our machine learning systems consists of converting each channel of the EEG signal to features.</a:t>
              </a:r>
            </a:p>
            <a:p>
              <a:pPr marL="171450" lvl="1" indent="-171450"/>
              <a:r>
                <a:rPr lang="en-US" dirty="0"/>
                <a:t>Common EEG feature extraction methods include temporal, spatial and spectral analysis. In our systems, we use linear frequency cepstral coefficients (LFCCs).</a:t>
              </a:r>
            </a:p>
          </p:txBody>
        </p:sp>
        <p:pic>
          <p:nvPicPr>
            <p:cNvPr id="8" name="Picture 7">
              <a:extLst>
                <a:ext uri="{FF2B5EF4-FFF2-40B4-BE49-F238E27FC236}">
                  <a16:creationId xmlns:a16="http://schemas.microsoft.com/office/drawing/2014/main" id="{9B6F00BA-FEB6-CC4E-8E8C-CFEADAFB3570}"/>
                </a:ext>
              </a:extLst>
            </p:cNvPr>
            <p:cNvPicPr>
              <a:picLocks noChangeAspect="1"/>
            </p:cNvPicPr>
            <p:nvPr/>
          </p:nvPicPr>
          <p:blipFill>
            <a:blip r:embed="rId4"/>
            <a:stretch>
              <a:fillRect/>
            </a:stretch>
          </p:blipFill>
          <p:spPr>
            <a:xfrm>
              <a:off x="4771144" y="4194142"/>
              <a:ext cx="4144256" cy="2247298"/>
            </a:xfrm>
            <a:prstGeom prst="rect">
              <a:avLst/>
            </a:prstGeom>
          </p:spPr>
        </p:pic>
      </p:grpSp>
    </p:spTree>
    <p:extLst>
      <p:ext uri="{BB962C8B-B14F-4D97-AF65-F5344CB8AC3E}">
        <p14:creationId xmlns:p14="http://schemas.microsoft.com/office/powerpoint/2010/main" val="23282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609600"/>
                <a:ext cx="8686800" cy="6543040"/>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defPPr>
                  <a:defRPr lang="en-US"/>
                </a:defPPr>
                <a:lvl1pPr marL="171450" indent="-171450" algn="l">
                  <a:spcAft>
                    <a:spcPts val="1200"/>
                  </a:spcAft>
                  <a:buFont typeface="Arial" panose="020B0604020202020204" pitchFamily="34" charset="0"/>
                  <a:buChar char="•"/>
                  <a:defRPr sz="1800">
                    <a:solidFill>
                      <a:schemeClr val="tx1"/>
                    </a:solidFill>
                    <a:ea typeface="ＭＳ Ｐゴシック" charset="0"/>
                    <a:cs typeface="ＭＳ Ｐゴシック" charset="0"/>
                  </a:defRPr>
                </a:lvl1pPr>
                <a:lvl2pPr marL="171450" lvl="1" indent="-171450"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lvl="1"/>
                <a:r>
                  <a:rPr lang="en-US" dirty="0"/>
                  <a:t>We use linear frequency cepstral coefficients (LFCCs) since a linear frequency scale provides slight advantages over the mel scale for EEGs.</a:t>
                </a:r>
              </a:p>
              <a:p>
                <a:pPr lvl="1"/>
                <a:r>
                  <a:rPr lang="en-US" dirty="0"/>
                  <a:t>The LFCCs are computed using a standard overlapping window approach. Frame and window durations of 0.1 and 0.2 seconds respectively.</a:t>
                </a:r>
              </a:p>
              <a:p>
                <a:pPr lvl="1"/>
                <a:r>
                  <a:rPr lang="en-US" dirty="0"/>
                  <a:t>A novel differential energy term is added to the feature vector, and then first and second derivatives are computed.</a:t>
                </a:r>
              </a:p>
              <a:p>
                <a:pPr lvl="1"/>
                <a:r>
                  <a:rPr lang="en-US" dirty="0"/>
                  <a:t>The cepstral coefficients are derived by computing a discrete cosine transform of the output of an FFT-based filter bank.</a:t>
                </a:r>
              </a:p>
              <a:p>
                <a:pPr lvl="1">
                  <a:spcAft>
                    <a:spcPts val="600"/>
                  </a:spcAft>
                </a:pPr>
                <a:r>
                  <a:rPr lang="en-US" dirty="0"/>
                  <a:t>We discard the zeroth-order cepstral coefficient and replace it with a frequency domain energy term:</a:t>
                </a:r>
              </a:p>
              <a:p>
                <a:pPr marL="0" indent="0" algn="ctr">
                  <a:spcAft>
                    <a:spcPts val="600"/>
                  </a:spcAft>
                  <a:buNone/>
                </a:pPr>
                <a14:m>
                  <m:oMath xmlns:m="http://schemas.openxmlformats.org/officeDocument/2006/math">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𝐸</m:t>
                        </m:r>
                      </m:e>
                      <m:sub>
                        <m:r>
                          <a:rPr lang="en-US">
                            <a:solidFill>
                              <a:srgbClr val="000000"/>
                            </a:solidFill>
                            <a:latin typeface="Cambria Math" panose="02040503050406030204" pitchFamily="18" charset="0"/>
                            <a:cs typeface="Arial" charset="0"/>
                          </a:rPr>
                          <m:t>𝑡</m:t>
                        </m:r>
                      </m:sub>
                    </m:sSub>
                    <m:r>
                      <a:rPr lang="en-US">
                        <a:solidFill>
                          <a:srgbClr val="000000"/>
                        </a:solidFill>
                        <a:latin typeface="Cambria Math" panose="02040503050406030204" pitchFamily="18" charset="0"/>
                        <a:cs typeface="Arial" charset="0"/>
                      </a:rPr>
                      <m:t>=</m:t>
                    </m:r>
                    <m:func>
                      <m:funcPr>
                        <m:ctrlPr>
                          <a:rPr lang="en-US" i="1">
                            <a:solidFill>
                              <a:srgbClr val="000000"/>
                            </a:solidFill>
                            <a:latin typeface="Cambria Math" panose="02040503050406030204" pitchFamily="18" charset="0"/>
                            <a:cs typeface="Arial" charset="0"/>
                          </a:rPr>
                        </m:ctrlPr>
                      </m:funcPr>
                      <m:fName>
                        <m:r>
                          <a:rPr lang="en-US">
                            <a:solidFill>
                              <a:srgbClr val="000000"/>
                            </a:solidFill>
                            <a:latin typeface="Cambria Math" panose="02040503050406030204" pitchFamily="18" charset="0"/>
                            <a:cs typeface="Arial" charset="0"/>
                          </a:rPr>
                          <m:t>𝑙𝑜𝑔</m:t>
                        </m:r>
                      </m:fName>
                      <m:e>
                        <m:r>
                          <a:rPr lang="en-US">
                            <a:solidFill>
                              <a:srgbClr val="000000"/>
                            </a:solidFill>
                            <a:latin typeface="Cambria Math" panose="02040503050406030204" pitchFamily="18" charset="0"/>
                            <a:cs typeface="Arial" charset="0"/>
                          </a:rPr>
                          <m:t>(</m:t>
                        </m:r>
                        <m:f>
                          <m:fPr>
                            <m:ctrlPr>
                              <a:rPr lang="en-US" i="1">
                                <a:solidFill>
                                  <a:srgbClr val="000000"/>
                                </a:solidFill>
                                <a:latin typeface="Cambria Math" panose="02040503050406030204" pitchFamily="18" charset="0"/>
                                <a:cs typeface="Arial" charset="0"/>
                              </a:rPr>
                            </m:ctrlPr>
                          </m:fPr>
                          <m:num>
                            <m:r>
                              <a:rPr lang="en-US">
                                <a:solidFill>
                                  <a:srgbClr val="000000"/>
                                </a:solidFill>
                                <a:latin typeface="Cambria Math" panose="02040503050406030204" pitchFamily="18" charset="0"/>
                                <a:cs typeface="Arial" charset="0"/>
                              </a:rPr>
                              <m:t>1</m:t>
                            </m:r>
                          </m:num>
                          <m:den>
                            <m:r>
                              <a:rPr lang="en-US">
                                <a:solidFill>
                                  <a:srgbClr val="000000"/>
                                </a:solidFill>
                                <a:latin typeface="Cambria Math" panose="02040503050406030204" pitchFamily="18" charset="0"/>
                                <a:cs typeface="Arial" charset="0"/>
                              </a:rPr>
                              <m:t>𝑁</m:t>
                            </m:r>
                          </m:den>
                        </m:f>
                        <m:nary>
                          <m:naryPr>
                            <m:chr m:val="∑"/>
                            <m:limLoc m:val="undOvr"/>
                            <m:ctrlPr>
                              <a:rPr lang="en-US" i="1">
                                <a:solidFill>
                                  <a:srgbClr val="000000"/>
                                </a:solidFill>
                                <a:latin typeface="Cambria Math" panose="02040503050406030204" pitchFamily="18" charset="0"/>
                                <a:cs typeface="Arial" charset="0"/>
                              </a:rPr>
                            </m:ctrlPr>
                          </m:naryPr>
                          <m:sub>
                            <m:r>
                              <a:rPr lang="en-US">
                                <a:solidFill>
                                  <a:srgbClr val="000000"/>
                                </a:solidFill>
                                <a:latin typeface="Cambria Math" panose="02040503050406030204" pitchFamily="18" charset="0"/>
                                <a:cs typeface="Arial" charset="0"/>
                              </a:rPr>
                              <m:t>𝑘</m:t>
                            </m:r>
                            <m:r>
                              <a:rPr lang="en-US">
                                <a:solidFill>
                                  <a:srgbClr val="000000"/>
                                </a:solidFill>
                                <a:latin typeface="Cambria Math" panose="02040503050406030204" pitchFamily="18" charset="0"/>
                                <a:cs typeface="Arial" charset="0"/>
                              </a:rPr>
                              <m:t>=0</m:t>
                            </m:r>
                          </m:sub>
                          <m:sup>
                            <m:r>
                              <a:rPr lang="en-US">
                                <a:solidFill>
                                  <a:srgbClr val="000000"/>
                                </a:solidFill>
                                <a:latin typeface="Cambria Math" panose="02040503050406030204" pitchFamily="18" charset="0"/>
                                <a:cs typeface="Arial" charset="0"/>
                              </a:rPr>
                              <m:t>𝑁</m:t>
                            </m:r>
                            <m:r>
                              <a:rPr lang="en-US">
                                <a:solidFill>
                                  <a:srgbClr val="000000"/>
                                </a:solidFill>
                                <a:latin typeface="Cambria Math" panose="02040503050406030204" pitchFamily="18" charset="0"/>
                                <a:cs typeface="Arial" charset="0"/>
                              </a:rPr>
                              <m:t>−1</m:t>
                            </m:r>
                          </m:sup>
                          <m:e>
                            <m:sSup>
                              <m:sSupPr>
                                <m:ctrlPr>
                                  <a:rPr lang="en-US" i="1">
                                    <a:solidFill>
                                      <a:srgbClr val="000000"/>
                                    </a:solidFill>
                                    <a:latin typeface="Cambria Math" panose="02040503050406030204" pitchFamily="18" charset="0"/>
                                    <a:cs typeface="Arial" charset="0"/>
                                  </a:rPr>
                                </m:ctrlPr>
                              </m:sSupPr>
                              <m:e>
                                <m:d>
                                  <m:dPr>
                                    <m:begChr m:val="|"/>
                                    <m:endChr m:val="|"/>
                                    <m:ctrlPr>
                                      <a:rPr lang="en-US" i="1">
                                        <a:solidFill>
                                          <a:srgbClr val="000000"/>
                                        </a:solidFill>
                                        <a:latin typeface="Cambria Math" panose="02040503050406030204" pitchFamily="18" charset="0"/>
                                        <a:cs typeface="Arial" charset="0"/>
                                      </a:rPr>
                                    </m:ctrlPr>
                                  </m:dPr>
                                  <m:e>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𝑥</m:t>
                                    </m:r>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𝑛</m:t>
                                    </m:r>
                                    <m:r>
                                      <a:rPr lang="en-US">
                                        <a:solidFill>
                                          <a:srgbClr val="000000"/>
                                        </a:solidFill>
                                        <a:latin typeface="Cambria Math" panose="02040503050406030204" pitchFamily="18" charset="0"/>
                                        <a:cs typeface="Arial" charset="0"/>
                                      </a:rPr>
                                      <m:t>)</m:t>
                                    </m:r>
                                  </m:e>
                                </m:d>
                              </m:e>
                              <m:sup>
                                <m:r>
                                  <a:rPr lang="en-US">
                                    <a:solidFill>
                                      <a:srgbClr val="000000"/>
                                    </a:solidFill>
                                    <a:latin typeface="Cambria Math" panose="02040503050406030204" pitchFamily="18" charset="0"/>
                                    <a:cs typeface="Arial" charset="0"/>
                                  </a:rPr>
                                  <m:t>2</m:t>
                                </m:r>
                              </m:sup>
                            </m:sSup>
                          </m:e>
                        </m:nary>
                        <m:r>
                          <a:rPr lang="en-US">
                            <a:solidFill>
                              <a:srgbClr val="000000"/>
                            </a:solidFill>
                            <a:latin typeface="Cambria Math" panose="02040503050406030204" pitchFamily="18" charset="0"/>
                            <a:cs typeface="Arial" charset="0"/>
                          </a:rPr>
                          <m:t>)</m:t>
                        </m:r>
                      </m:e>
                    </m:func>
                  </m:oMath>
                </a14:m>
                <a:r>
                  <a:rPr lang="en-US" dirty="0">
                    <a:solidFill>
                      <a:srgbClr val="000000"/>
                    </a:solidFill>
                    <a:cs typeface="Arial" charset="0"/>
                  </a:rPr>
                  <a:t> .</a:t>
                </a:r>
              </a:p>
              <a:p>
                <a:pPr lvl="1">
                  <a:spcBef>
                    <a:spcPts val="0"/>
                  </a:spcBef>
                  <a:spcAft>
                    <a:spcPts val="600"/>
                  </a:spcAft>
                </a:pPr>
                <a:r>
                  <a:rPr lang="en-US" dirty="0"/>
                  <a:t>We also introduce a new feature, called differential energy, that is based on the long-term differentiation of energy:</a:t>
                </a:r>
              </a:p>
              <a:p>
                <a:pPr marL="0" indent="0" algn="ctr">
                  <a:spcAft>
                    <a:spcPts val="600"/>
                  </a:spcAft>
                  <a:buNone/>
                </a:pPr>
                <a14:m>
                  <m:oMath xmlns:m="http://schemas.openxmlformats.org/officeDocument/2006/math">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𝐸</m:t>
                        </m:r>
                      </m:e>
                      <m:sub>
                        <m:r>
                          <a:rPr lang="en-US">
                            <a:solidFill>
                              <a:srgbClr val="000000"/>
                            </a:solidFill>
                            <a:latin typeface="Cambria Math" panose="02040503050406030204" pitchFamily="18" charset="0"/>
                            <a:cs typeface="Arial" charset="0"/>
                          </a:rPr>
                          <m:t>𝑑</m:t>
                        </m:r>
                      </m:sub>
                    </m:sSub>
                    <m:r>
                      <a:rPr lang="en-US">
                        <a:solidFill>
                          <a:srgbClr val="000000"/>
                        </a:solidFill>
                        <a:latin typeface="Cambria Math" panose="02040503050406030204" pitchFamily="18" charset="0"/>
                        <a:cs typeface="Arial" charset="0"/>
                      </a:rPr>
                      <m:t>=</m:t>
                    </m:r>
                    <m:func>
                      <m:funcPr>
                        <m:ctrlPr>
                          <a:rPr lang="en-US" i="1">
                            <a:solidFill>
                              <a:srgbClr val="000000"/>
                            </a:solidFill>
                            <a:latin typeface="Cambria Math" panose="02040503050406030204" pitchFamily="18" charset="0"/>
                            <a:cs typeface="Arial" charset="0"/>
                          </a:rPr>
                        </m:ctrlPr>
                      </m:funcPr>
                      <m:fName>
                        <m:limLow>
                          <m:limLowPr>
                            <m:ctrlPr>
                              <a:rPr lang="en-US" i="1">
                                <a:solidFill>
                                  <a:srgbClr val="000000"/>
                                </a:solidFill>
                                <a:latin typeface="Cambria Math" panose="02040503050406030204" pitchFamily="18" charset="0"/>
                                <a:cs typeface="Arial" charset="0"/>
                              </a:rPr>
                            </m:ctrlPr>
                          </m:limLowPr>
                          <m:e>
                            <m:r>
                              <a:rPr lang="en-US">
                                <a:solidFill>
                                  <a:srgbClr val="000000"/>
                                </a:solidFill>
                                <a:latin typeface="Cambria Math" panose="02040503050406030204" pitchFamily="18" charset="0"/>
                                <a:cs typeface="Arial" charset="0"/>
                              </a:rPr>
                              <m:t>𝑚𝑎𝑥</m:t>
                            </m:r>
                          </m:e>
                          <m:lim>
                            <m:r>
                              <a:rPr lang="en-US">
                                <a:solidFill>
                                  <a:srgbClr val="000000"/>
                                </a:solidFill>
                                <a:latin typeface="Cambria Math" panose="02040503050406030204" pitchFamily="18" charset="0"/>
                                <a:cs typeface="Arial" charset="0"/>
                              </a:rPr>
                              <m:t>𝑚</m:t>
                            </m:r>
                          </m:lim>
                        </m:limLow>
                      </m:fName>
                      <m:e>
                        <m:d>
                          <m:dPr>
                            <m:ctrlPr>
                              <a:rPr lang="en-US" i="1">
                                <a:solidFill>
                                  <a:srgbClr val="000000"/>
                                </a:solidFill>
                                <a:latin typeface="Cambria Math" panose="02040503050406030204" pitchFamily="18" charset="0"/>
                                <a:cs typeface="Arial" charset="0"/>
                              </a:rPr>
                            </m:ctrlPr>
                          </m:dPr>
                          <m:e>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𝐸</m:t>
                                </m:r>
                              </m:e>
                              <m:sub>
                                <m:r>
                                  <a:rPr lang="en-US">
                                    <a:solidFill>
                                      <a:srgbClr val="000000"/>
                                    </a:solidFill>
                                    <a:latin typeface="Cambria Math" panose="02040503050406030204" pitchFamily="18" charset="0"/>
                                    <a:cs typeface="Arial" charset="0"/>
                                  </a:rPr>
                                  <m:t>𝑓</m:t>
                                </m:r>
                              </m:sub>
                            </m:sSub>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𝑚</m:t>
                            </m:r>
                            <m:r>
                              <a:rPr lang="en-US">
                                <a:solidFill>
                                  <a:srgbClr val="000000"/>
                                </a:solidFill>
                                <a:latin typeface="Cambria Math" panose="02040503050406030204" pitchFamily="18" charset="0"/>
                                <a:cs typeface="Arial" charset="0"/>
                              </a:rPr>
                              <m:t>)</m:t>
                            </m:r>
                          </m:e>
                        </m:d>
                        <m:r>
                          <a:rPr lang="en-US">
                            <a:solidFill>
                              <a:srgbClr val="000000"/>
                            </a:solidFill>
                            <a:latin typeface="Cambria Math" panose="02040503050406030204" pitchFamily="18" charset="0"/>
                            <a:cs typeface="Arial" charset="0"/>
                          </a:rPr>
                          <m:t>−</m:t>
                        </m:r>
                        <m:func>
                          <m:funcPr>
                            <m:ctrlPr>
                              <a:rPr lang="en-US" i="1">
                                <a:solidFill>
                                  <a:srgbClr val="000000"/>
                                </a:solidFill>
                                <a:latin typeface="Cambria Math" panose="02040503050406030204" pitchFamily="18" charset="0"/>
                                <a:cs typeface="Arial" charset="0"/>
                              </a:rPr>
                            </m:ctrlPr>
                          </m:funcPr>
                          <m:fName>
                            <m:limLow>
                              <m:limLowPr>
                                <m:ctrlPr>
                                  <a:rPr lang="en-US" i="1">
                                    <a:solidFill>
                                      <a:srgbClr val="000000"/>
                                    </a:solidFill>
                                    <a:latin typeface="Cambria Math" panose="02040503050406030204" pitchFamily="18" charset="0"/>
                                    <a:cs typeface="Arial" charset="0"/>
                                  </a:rPr>
                                </m:ctrlPr>
                              </m:limLowPr>
                              <m:e>
                                <m:r>
                                  <a:rPr lang="en-US">
                                    <a:solidFill>
                                      <a:srgbClr val="000000"/>
                                    </a:solidFill>
                                    <a:latin typeface="Cambria Math" panose="02040503050406030204" pitchFamily="18" charset="0"/>
                                    <a:cs typeface="Arial" charset="0"/>
                                  </a:rPr>
                                  <m:t>𝑚𝑖𝑛</m:t>
                                </m:r>
                              </m:e>
                              <m:lim>
                                <m:r>
                                  <a:rPr lang="en-US">
                                    <a:solidFill>
                                      <a:srgbClr val="000000"/>
                                    </a:solidFill>
                                    <a:latin typeface="Cambria Math" panose="02040503050406030204" pitchFamily="18" charset="0"/>
                                    <a:cs typeface="Arial" charset="0"/>
                                  </a:rPr>
                                  <m:t>𝑚</m:t>
                                </m:r>
                              </m:lim>
                            </m:limLow>
                          </m:fName>
                          <m:e>
                            <m:d>
                              <m:dPr>
                                <m:ctrlPr>
                                  <a:rPr lang="en-US" i="1">
                                    <a:solidFill>
                                      <a:srgbClr val="000000"/>
                                    </a:solidFill>
                                    <a:latin typeface="Cambria Math" panose="02040503050406030204" pitchFamily="18" charset="0"/>
                                    <a:cs typeface="Arial" charset="0"/>
                                  </a:rPr>
                                </m:ctrlPr>
                              </m:dPr>
                              <m:e>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𝐸</m:t>
                                    </m:r>
                                  </m:e>
                                  <m:sub>
                                    <m:r>
                                      <a:rPr lang="en-US">
                                        <a:solidFill>
                                          <a:srgbClr val="000000"/>
                                        </a:solidFill>
                                        <a:latin typeface="Cambria Math" panose="02040503050406030204" pitchFamily="18" charset="0"/>
                                        <a:cs typeface="Arial" charset="0"/>
                                      </a:rPr>
                                      <m:t>𝑓</m:t>
                                    </m:r>
                                  </m:sub>
                                </m:sSub>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𝑚</m:t>
                                </m:r>
                                <m:r>
                                  <a:rPr lang="en-US">
                                    <a:solidFill>
                                      <a:srgbClr val="000000"/>
                                    </a:solidFill>
                                    <a:latin typeface="Cambria Math" panose="02040503050406030204" pitchFamily="18" charset="0"/>
                                    <a:cs typeface="Arial" charset="0"/>
                                  </a:rPr>
                                  <m:t>)</m:t>
                                </m:r>
                              </m:e>
                            </m:d>
                          </m:e>
                        </m:func>
                      </m:e>
                    </m:func>
                  </m:oMath>
                </a14:m>
                <a:r>
                  <a:rPr lang="en-US" dirty="0">
                    <a:solidFill>
                      <a:srgbClr val="000000"/>
                    </a:solidFill>
                    <a:cs typeface="Arial" charset="0"/>
                  </a:rPr>
                  <a:t> .</a:t>
                </a:r>
              </a:p>
              <a:p>
                <a:pPr lvl="1">
                  <a:spcAft>
                    <a:spcPts val="600"/>
                  </a:spcAft>
                </a:pPr>
                <a:r>
                  <a:rPr lang="en-US" dirty="0"/>
                  <a:t>We use a regression-based derivative:</a:t>
                </a:r>
              </a:p>
              <a:p>
                <a:pPr marL="0" indent="0" algn="ctr">
                  <a:buNone/>
                </a:pPr>
                <a14:m>
                  <m:oMath xmlns:m="http://schemas.openxmlformats.org/officeDocument/2006/math">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𝑑</m:t>
                        </m:r>
                      </m:e>
                      <m:sub>
                        <m:r>
                          <a:rPr lang="en-US">
                            <a:solidFill>
                              <a:srgbClr val="000000"/>
                            </a:solidFill>
                            <a:latin typeface="Cambria Math" panose="02040503050406030204" pitchFamily="18" charset="0"/>
                            <a:cs typeface="Arial" charset="0"/>
                          </a:rPr>
                          <m:t>𝑡</m:t>
                        </m:r>
                      </m:sub>
                    </m:sSub>
                    <m:r>
                      <a:rPr lang="en-US">
                        <a:solidFill>
                          <a:srgbClr val="000000"/>
                        </a:solidFill>
                        <a:latin typeface="Cambria Math" panose="02040503050406030204" pitchFamily="18" charset="0"/>
                        <a:cs typeface="Arial" charset="0"/>
                      </a:rPr>
                      <m:t>=</m:t>
                    </m:r>
                    <m:f>
                      <m:fPr>
                        <m:ctrlPr>
                          <a:rPr lang="en-US" i="1">
                            <a:solidFill>
                              <a:srgbClr val="000000"/>
                            </a:solidFill>
                            <a:latin typeface="Cambria Math" panose="02040503050406030204" pitchFamily="18" charset="0"/>
                            <a:cs typeface="Arial" charset="0"/>
                          </a:rPr>
                        </m:ctrlPr>
                      </m:fPr>
                      <m:num>
                        <m:nary>
                          <m:naryPr>
                            <m:chr m:val="∑"/>
                            <m:limLoc m:val="undOvr"/>
                            <m:ctrlPr>
                              <a:rPr lang="en-US" i="1">
                                <a:solidFill>
                                  <a:srgbClr val="000000"/>
                                </a:solidFill>
                                <a:latin typeface="Cambria Math" panose="02040503050406030204" pitchFamily="18" charset="0"/>
                                <a:cs typeface="Arial" charset="0"/>
                              </a:rPr>
                            </m:ctrlPr>
                          </m:naryPr>
                          <m:sub>
                            <m:r>
                              <a:rPr lang="en-US">
                                <a:solidFill>
                                  <a:srgbClr val="000000"/>
                                </a:solidFill>
                                <a:latin typeface="Cambria Math" panose="02040503050406030204" pitchFamily="18" charset="0"/>
                                <a:cs typeface="Arial" charset="0"/>
                              </a:rPr>
                              <m:t>𝑛</m:t>
                            </m:r>
                            <m:r>
                              <a:rPr lang="en-US">
                                <a:solidFill>
                                  <a:srgbClr val="000000"/>
                                </a:solidFill>
                                <a:latin typeface="Cambria Math" panose="02040503050406030204" pitchFamily="18" charset="0"/>
                                <a:cs typeface="Arial" charset="0"/>
                              </a:rPr>
                              <m:t>=1</m:t>
                            </m:r>
                          </m:sub>
                          <m:sup>
                            <m:r>
                              <a:rPr lang="en-US">
                                <a:solidFill>
                                  <a:srgbClr val="000000"/>
                                </a:solidFill>
                                <a:latin typeface="Cambria Math" panose="02040503050406030204" pitchFamily="18" charset="0"/>
                                <a:cs typeface="Arial" charset="0"/>
                              </a:rPr>
                              <m:t>𝑁</m:t>
                            </m:r>
                          </m:sup>
                          <m:e>
                            <m:r>
                              <a:rPr lang="en-US">
                                <a:solidFill>
                                  <a:srgbClr val="000000"/>
                                </a:solidFill>
                                <a:latin typeface="Cambria Math" panose="02040503050406030204" pitchFamily="18" charset="0"/>
                                <a:cs typeface="Arial" charset="0"/>
                              </a:rPr>
                              <m:t>𝑛</m:t>
                            </m:r>
                            <m:d>
                              <m:dPr>
                                <m:ctrlPr>
                                  <a:rPr lang="en-US" i="1">
                                    <a:solidFill>
                                      <a:srgbClr val="000000"/>
                                    </a:solidFill>
                                    <a:latin typeface="Cambria Math" panose="02040503050406030204" pitchFamily="18" charset="0"/>
                                    <a:cs typeface="Arial" charset="0"/>
                                  </a:rPr>
                                </m:ctrlPr>
                              </m:dPr>
                              <m:e>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𝑐</m:t>
                                    </m:r>
                                  </m:e>
                                  <m:sub>
                                    <m:r>
                                      <a:rPr lang="en-US">
                                        <a:solidFill>
                                          <a:srgbClr val="000000"/>
                                        </a:solidFill>
                                        <a:latin typeface="Cambria Math" panose="02040503050406030204" pitchFamily="18" charset="0"/>
                                        <a:cs typeface="Arial" charset="0"/>
                                      </a:rPr>
                                      <m:t>𝑡</m:t>
                                    </m:r>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𝑛</m:t>
                                    </m:r>
                                  </m:sub>
                                </m:sSub>
                                <m:r>
                                  <a:rPr lang="en-US">
                                    <a:solidFill>
                                      <a:srgbClr val="000000"/>
                                    </a:solidFill>
                                    <a:latin typeface="Cambria Math" panose="02040503050406030204" pitchFamily="18" charset="0"/>
                                    <a:cs typeface="Arial" charset="0"/>
                                  </a:rPr>
                                  <m:t>−</m:t>
                                </m:r>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𝑐</m:t>
                                    </m:r>
                                  </m:e>
                                  <m:sub>
                                    <m:r>
                                      <a:rPr lang="en-US">
                                        <a:solidFill>
                                          <a:srgbClr val="000000"/>
                                        </a:solidFill>
                                        <a:latin typeface="Cambria Math" panose="02040503050406030204" pitchFamily="18" charset="0"/>
                                        <a:cs typeface="Arial" charset="0"/>
                                      </a:rPr>
                                      <m:t>𝑡</m:t>
                                    </m:r>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𝑛</m:t>
                                    </m:r>
                                  </m:sub>
                                </m:sSub>
                              </m:e>
                            </m:d>
                          </m:e>
                        </m:nary>
                      </m:num>
                      <m:den>
                        <m:r>
                          <a:rPr lang="en-US">
                            <a:solidFill>
                              <a:srgbClr val="000000"/>
                            </a:solidFill>
                            <a:latin typeface="Cambria Math" panose="02040503050406030204" pitchFamily="18" charset="0"/>
                            <a:cs typeface="Arial" charset="0"/>
                          </a:rPr>
                          <m:t>2</m:t>
                        </m:r>
                        <m:nary>
                          <m:naryPr>
                            <m:chr m:val="∑"/>
                            <m:limLoc m:val="undOvr"/>
                            <m:ctrlPr>
                              <a:rPr lang="en-US" i="1">
                                <a:solidFill>
                                  <a:srgbClr val="000000"/>
                                </a:solidFill>
                                <a:latin typeface="Cambria Math" panose="02040503050406030204" pitchFamily="18" charset="0"/>
                                <a:cs typeface="Arial" charset="0"/>
                              </a:rPr>
                            </m:ctrlPr>
                          </m:naryPr>
                          <m:sub>
                            <m:r>
                              <a:rPr lang="en-US">
                                <a:solidFill>
                                  <a:srgbClr val="000000"/>
                                </a:solidFill>
                                <a:latin typeface="Cambria Math" panose="02040503050406030204" pitchFamily="18" charset="0"/>
                                <a:cs typeface="Arial" charset="0"/>
                              </a:rPr>
                              <m:t>𝑛</m:t>
                            </m:r>
                            <m:r>
                              <a:rPr lang="en-US">
                                <a:solidFill>
                                  <a:srgbClr val="000000"/>
                                </a:solidFill>
                                <a:latin typeface="Cambria Math" panose="02040503050406030204" pitchFamily="18" charset="0"/>
                                <a:cs typeface="Arial" charset="0"/>
                              </a:rPr>
                              <m:t>=1</m:t>
                            </m:r>
                          </m:sub>
                          <m:sup>
                            <m:r>
                              <a:rPr lang="en-US">
                                <a:solidFill>
                                  <a:srgbClr val="000000"/>
                                </a:solidFill>
                                <a:latin typeface="Cambria Math" panose="02040503050406030204" pitchFamily="18" charset="0"/>
                                <a:cs typeface="Arial" charset="0"/>
                              </a:rPr>
                              <m:t>𝑁</m:t>
                            </m:r>
                          </m:sup>
                          <m:e>
                            <m:sSup>
                              <m:sSupPr>
                                <m:ctrlPr>
                                  <a:rPr lang="en-US" i="1">
                                    <a:solidFill>
                                      <a:srgbClr val="000000"/>
                                    </a:solidFill>
                                    <a:latin typeface="Cambria Math" panose="02040503050406030204" pitchFamily="18" charset="0"/>
                                    <a:cs typeface="Arial" charset="0"/>
                                  </a:rPr>
                                </m:ctrlPr>
                              </m:sSupPr>
                              <m:e>
                                <m:r>
                                  <a:rPr lang="en-US">
                                    <a:solidFill>
                                      <a:srgbClr val="000000"/>
                                    </a:solidFill>
                                    <a:latin typeface="Cambria Math" panose="02040503050406030204" pitchFamily="18" charset="0"/>
                                    <a:cs typeface="Arial" charset="0"/>
                                  </a:rPr>
                                  <m:t>𝑛</m:t>
                                </m:r>
                              </m:e>
                              <m:sup>
                                <m:r>
                                  <a:rPr lang="en-US">
                                    <a:solidFill>
                                      <a:srgbClr val="000000"/>
                                    </a:solidFill>
                                    <a:latin typeface="Cambria Math" panose="02040503050406030204" pitchFamily="18" charset="0"/>
                                    <a:cs typeface="Arial" charset="0"/>
                                  </a:rPr>
                                  <m:t>2</m:t>
                                </m:r>
                              </m:sup>
                            </m:sSup>
                          </m:e>
                        </m:nary>
                      </m:den>
                    </m:f>
                  </m:oMath>
                </a14:m>
                <a:r>
                  <a:rPr lang="en-US" dirty="0">
                    <a:solidFill>
                      <a:srgbClr val="000000"/>
                    </a:solidFill>
                    <a:cs typeface="Arial" charset="0"/>
                  </a:rPr>
                  <a:t>  .</a:t>
                </a:r>
              </a:p>
              <a:p>
                <a:pPr lvl="1"/>
                <a:endParaRPr lang="en-US" dirty="0"/>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609600"/>
                <a:ext cx="8686800" cy="6543040"/>
              </a:xfrm>
              <a:prstGeom prst="rect">
                <a:avLst/>
              </a:prstGeom>
              <a:blipFill>
                <a:blip r:embed="rId3"/>
                <a:stretch>
                  <a:fillRect l="-1544" t="-1212"/>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Linear Frequency Cepstral Coefficients (LFCCs)</a:t>
            </a:r>
          </a:p>
        </p:txBody>
      </p:sp>
    </p:spTree>
    <p:extLst>
      <p:ext uri="{BB962C8B-B14F-4D97-AF65-F5344CB8AC3E}">
        <p14:creationId xmlns:p14="http://schemas.microsoft.com/office/powerpoint/2010/main" val="5938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94253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1200"/>
              </a:spcAft>
              <a:buFont typeface="Arial" charset="0"/>
              <a:buChar char="•"/>
            </a:pPr>
            <a:r>
              <a:rPr lang="en-US" sz="1800" dirty="0">
                <a:solidFill>
                  <a:srgbClr val="000000"/>
                </a:solidFill>
                <a:cs typeface="Arial" charset="0"/>
              </a:rPr>
              <a:t>Our baseline system integrates hidden Markov models (HMMs) for sequential decoding of EEG events with deep learning-based postprocessing that incorporates temporal and spatial context:</a:t>
            </a: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Automatic Analysis of EEGs: Six-Way Classification</a:t>
            </a:r>
          </a:p>
        </p:txBody>
      </p:sp>
      <p:pic>
        <p:nvPicPr>
          <p:cNvPr id="5" name="Picture 4">
            <a:extLst>
              <a:ext uri="{FF2B5EF4-FFF2-40B4-BE49-F238E27FC236}">
                <a16:creationId xmlns:a16="http://schemas.microsoft.com/office/drawing/2014/main" id="{21E5B69D-3495-495B-A395-C09379F99421}"/>
              </a:ext>
            </a:extLst>
          </p:cNvPr>
          <p:cNvPicPr>
            <a:picLocks noChangeAspect="1"/>
          </p:cNvPicPr>
          <p:nvPr/>
        </p:nvPicPr>
        <p:blipFill rotWithShape="1">
          <a:blip r:embed="rId3">
            <a:extLst>
              <a:ext uri="{28A0092B-C50C-407E-A947-70E740481C1C}">
                <a14:useLocalDpi xmlns:a14="http://schemas.microsoft.com/office/drawing/2010/main" val="0"/>
              </a:ext>
            </a:extLst>
          </a:blip>
          <a:srcRect l="11420" t="15768" r="11784" b="15437"/>
          <a:stretch/>
        </p:blipFill>
        <p:spPr bwMode="auto">
          <a:xfrm>
            <a:off x="1093153" y="1645920"/>
            <a:ext cx="6954520" cy="3111554"/>
          </a:xfrm>
          <a:prstGeom prst="rect">
            <a:avLst/>
          </a:prstGeom>
          <a:ln>
            <a:noFill/>
          </a:ln>
          <a:extLst>
            <a:ext uri="{53640926-AAD7-44D8-BBD7-CCE9431645EC}">
              <a14:shadowObscured xmlns:a14="http://schemas.microsoft.com/office/drawing/2010/main"/>
            </a:ext>
          </a:extLst>
        </p:spPr>
      </p:pic>
      <p:sp>
        <p:nvSpPr>
          <p:cNvPr id="6" name="Rectangle 3">
            <a:extLst>
              <a:ext uri="{FF2B5EF4-FFF2-40B4-BE49-F238E27FC236}">
                <a16:creationId xmlns:a16="http://schemas.microsoft.com/office/drawing/2014/main" id="{5F1BEEA9-7E9D-634F-AA11-E78E5EE14000}"/>
              </a:ext>
            </a:extLst>
          </p:cNvPr>
          <p:cNvSpPr txBox="1">
            <a:spLocks/>
          </p:cNvSpPr>
          <p:nvPr/>
        </p:nvSpPr>
        <p:spPr bwMode="auto">
          <a:xfrm>
            <a:off x="228600" y="4958080"/>
            <a:ext cx="8686800" cy="1676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1200"/>
              </a:spcAft>
              <a:buFont typeface="Arial" charset="0"/>
              <a:buChar char="•"/>
            </a:pPr>
            <a:r>
              <a:rPr lang="en-US" sz="1800" dirty="0">
                <a:solidFill>
                  <a:srgbClr val="000000"/>
                </a:solidFill>
                <a:cs typeface="Arial" charset="0"/>
              </a:rPr>
              <a:t>Classifies three patterns of clinical interest: (1) SPSW: spike and/or sharp waves, (2) GPED: generalized periodic epileptiform discharges, and (3) PLED: periodic lateralized epileptiform discharges.</a:t>
            </a:r>
          </a:p>
          <a:p>
            <a:pPr marL="171450" lvl="1" indent="-171450" algn="l">
              <a:spcAft>
                <a:spcPts val="1200"/>
              </a:spcAft>
              <a:buFont typeface="Arial" charset="0"/>
              <a:buChar char="•"/>
            </a:pPr>
            <a:r>
              <a:rPr lang="en-US" sz="1800" dirty="0">
                <a:solidFill>
                  <a:srgbClr val="000000"/>
                </a:solidFill>
                <a:cs typeface="Arial" charset="0"/>
              </a:rPr>
              <a:t>Also classifies three patterns used to model background activity: (1) EYEM: eye movement, (2) ARTF: artifacts, and (3) BCKG: background. </a:t>
            </a: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p:txBody>
      </p:sp>
    </p:spTree>
    <p:extLst>
      <p:ext uri="{BB962C8B-B14F-4D97-AF65-F5344CB8AC3E}">
        <p14:creationId xmlns:p14="http://schemas.microsoft.com/office/powerpoint/2010/main" val="17466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5"/>
                <a:ext cx="8686800" cy="3909255"/>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600"/>
                  </a:spcAft>
                  <a:buFont typeface="Arial" charset="0"/>
                  <a:buChar char="•"/>
                </a:pPr>
                <a:r>
                  <a:rPr lang="en-US" sz="1800" dirty="0">
                    <a:solidFill>
                      <a:srgbClr val="000000"/>
                    </a:solidFill>
                    <a:cs typeface="Arial" charset="0"/>
                  </a:rPr>
                  <a:t>Stacked denoising Autoencoders (</a:t>
                </a:r>
                <a:r>
                  <a:rPr lang="en-US" sz="1800" dirty="0" err="1">
                    <a:solidFill>
                      <a:srgbClr val="000000"/>
                    </a:solidFill>
                    <a:cs typeface="Arial" charset="0"/>
                  </a:rPr>
                  <a:t>SdAs</a:t>
                </a:r>
                <a:r>
                  <a:rPr lang="en-US" sz="1800" dirty="0">
                    <a:solidFill>
                      <a:srgbClr val="000000"/>
                    </a:solidFill>
                    <a:cs typeface="Arial" charset="0"/>
                  </a:rPr>
                  <a:t>) are composed of multiple layers of denoising autoencoders. The input vector to an autoencoder is </a:t>
                </a:r>
                <a14:m>
                  <m:oMath xmlns:m="http://schemas.openxmlformats.org/officeDocument/2006/math">
                    <m:r>
                      <m:rPr>
                        <m:sty m:val="p"/>
                      </m:rPr>
                      <a:rPr lang="en-US" sz="1800">
                        <a:solidFill>
                          <a:srgbClr val="000000"/>
                        </a:solidFill>
                        <a:latin typeface="Cambria Math" panose="02040503050406030204" pitchFamily="18" charset="0"/>
                        <a:cs typeface="Arial" charset="0"/>
                      </a:rPr>
                      <m:t>x</m:t>
                    </m:r>
                    <m:r>
                      <a:rPr lang="en-US" sz="1800">
                        <a:solidFill>
                          <a:srgbClr val="000000"/>
                        </a:solidFill>
                        <a:latin typeface="Cambria Math" panose="02040503050406030204" pitchFamily="18" charset="0"/>
                        <a:cs typeface="Arial" charset="0"/>
                      </a:rPr>
                      <m:t>∈</m:t>
                    </m:r>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[0, 1]</m:t>
                        </m:r>
                      </m:e>
                      <m:sup>
                        <m:r>
                          <m:rPr>
                            <m:sty m:val="p"/>
                          </m:rPr>
                          <a:rPr lang="en-US" sz="1800">
                            <a:solidFill>
                              <a:srgbClr val="000000"/>
                            </a:solidFill>
                            <a:latin typeface="Cambria Math" panose="02040503050406030204" pitchFamily="18" charset="0"/>
                            <a:cs typeface="Arial" charset="0"/>
                          </a:rPr>
                          <m:t>d</m:t>
                        </m:r>
                      </m:sup>
                    </m:sSup>
                  </m:oMath>
                </a14:m>
                <a:r>
                  <a:rPr lang="en-US" sz="1800" dirty="0">
                    <a:solidFill>
                      <a:srgbClr val="000000"/>
                    </a:solidFill>
                    <a:cs typeface="Arial" charset="0"/>
                  </a:rPr>
                  <a:t>. Autoencoder maps the input to a hidden representation</a:t>
                </a:r>
                <a14:m>
                  <m:oMath xmlns:m="http://schemas.openxmlformats.org/officeDocument/2006/math">
                    <m:r>
                      <a:rPr lang="en-US" sz="1800">
                        <a:solidFill>
                          <a:srgbClr val="000000"/>
                        </a:solidFill>
                        <a:latin typeface="Cambria Math" panose="02040503050406030204" pitchFamily="18" charset="0"/>
                        <a:cs typeface="Arial" charset="0"/>
                      </a:rPr>
                      <m:t> </m:t>
                    </m:r>
                    <m:r>
                      <m:rPr>
                        <m:sty m:val="p"/>
                      </m:rPr>
                      <a:rPr lang="en-US" sz="1800">
                        <a:solidFill>
                          <a:srgbClr val="000000"/>
                        </a:solidFill>
                        <a:latin typeface="Cambria Math" panose="02040503050406030204" pitchFamily="18" charset="0"/>
                        <a:cs typeface="Arial" charset="0"/>
                      </a:rPr>
                      <m:t>y</m:t>
                    </m:r>
                    <m:r>
                      <a:rPr lang="en-US" sz="1800">
                        <a:solidFill>
                          <a:srgbClr val="000000"/>
                        </a:solidFill>
                        <a:latin typeface="Cambria Math" panose="02040503050406030204" pitchFamily="18" charset="0"/>
                        <a:cs typeface="Arial" charset="0"/>
                      </a:rPr>
                      <m:t> </m:t>
                    </m:r>
                  </m:oMath>
                </a14:m>
                <a:r>
                  <a:rPr lang="en-US" sz="1800" dirty="0">
                    <a:solidFill>
                      <a:srgbClr val="000000"/>
                    </a:solidFill>
                    <a:cs typeface="Arial" charset="0"/>
                  </a:rPr>
                  <a:t>:</a:t>
                </a:r>
              </a:p>
              <a:p>
                <a:pPr marL="0" lvl="1" indent="0">
                  <a:spcAft>
                    <a:spcPts val="600"/>
                  </a:spcAft>
                </a:pPr>
                <a14:m>
                  <m:oMath xmlns:m="http://schemas.openxmlformats.org/officeDocument/2006/math">
                    <m:r>
                      <a:rPr lang="en-US" sz="1800">
                        <a:solidFill>
                          <a:srgbClr val="000000"/>
                        </a:solidFill>
                        <a:latin typeface="Cambria Math" panose="02040503050406030204" pitchFamily="18" charset="0"/>
                        <a:cs typeface="Arial" charset="0"/>
                      </a:rPr>
                      <m:t>𝑦</m:t>
                    </m:r>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𝑓</m:t>
                        </m:r>
                      </m:e>
                      <m:sub>
                        <m:r>
                          <a:rPr lang="en-US" sz="1800">
                            <a:solidFill>
                              <a:srgbClr val="000000"/>
                            </a:solidFill>
                            <a:latin typeface="Cambria Math" panose="02040503050406030204" pitchFamily="18" charset="0"/>
                            <a:cs typeface="Arial" charset="0"/>
                          </a:rPr>
                          <m:t>𝜃</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𝑥</m:t>
                        </m:r>
                      </m:e>
                    </m:d>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𝑠</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𝑊𝑥</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𝑏</m:t>
                    </m:r>
                    <m:r>
                      <a:rPr lang="en-US" sz="1800">
                        <a:solidFill>
                          <a:srgbClr val="000000"/>
                        </a:solidFill>
                        <a:latin typeface="Cambria Math" panose="02040503050406030204" pitchFamily="18" charset="0"/>
                        <a:cs typeface="Arial" charset="0"/>
                      </a:rPr>
                      <m:t>)</m:t>
                    </m:r>
                  </m:oMath>
                </a14:m>
                <a:r>
                  <a:rPr lang="en-US" sz="1800" dirty="0">
                    <a:solidFill>
                      <a:srgbClr val="000000"/>
                    </a:solidFill>
                    <a:cs typeface="Arial" charset="0"/>
                  </a:rPr>
                  <a:t> .</a:t>
                </a:r>
              </a:p>
              <a:p>
                <a:pPr marL="171450" lvl="1" indent="-171450" algn="l">
                  <a:spcAft>
                    <a:spcPts val="0"/>
                  </a:spcAft>
                  <a:buFont typeface="Arial" charset="0"/>
                  <a:buChar char="•"/>
                </a:pPr>
                <a:r>
                  <a:rPr lang="en-US" sz="1800" dirty="0">
                    <a:solidFill>
                      <a:srgbClr val="000000"/>
                    </a:solidFill>
                    <a:cs typeface="Arial" charset="0"/>
                  </a:rPr>
                  <a:t>A decoder maps this latent representation </a:t>
                </a:r>
                <a14:m>
                  <m:oMath xmlns:m="http://schemas.openxmlformats.org/officeDocument/2006/math">
                    <m:r>
                      <a:rPr lang="en-US" sz="1800">
                        <a:solidFill>
                          <a:srgbClr val="000000"/>
                        </a:solidFill>
                        <a:latin typeface="Cambria Math" panose="02040503050406030204" pitchFamily="18" charset="0"/>
                        <a:cs typeface="Arial" charset="0"/>
                      </a:rPr>
                      <m:t>𝑦</m:t>
                    </m:r>
                  </m:oMath>
                </a14:m>
                <a:r>
                  <a:rPr lang="en-US" sz="1800" dirty="0">
                    <a:solidFill>
                      <a:srgbClr val="000000"/>
                    </a:solidFill>
                    <a:cs typeface="Arial" charset="0"/>
                  </a:rPr>
                  <a:t> to a reconstruction </a:t>
                </a:r>
                <a14:m>
                  <m:oMath xmlns:m="http://schemas.openxmlformats.org/officeDocument/2006/math">
                    <m:r>
                      <a:rPr lang="en-US" sz="1800">
                        <a:solidFill>
                          <a:srgbClr val="000000"/>
                        </a:solidFill>
                        <a:latin typeface="Cambria Math" panose="02040503050406030204" pitchFamily="18" charset="0"/>
                        <a:cs typeface="Arial" charset="0"/>
                      </a:rPr>
                      <m:t>𝑧</m:t>
                    </m:r>
                  </m:oMath>
                </a14:m>
                <a:r>
                  <a:rPr lang="en-US" sz="1800" dirty="0">
                    <a:solidFill>
                      <a:srgbClr val="000000"/>
                    </a:solidFill>
                    <a:cs typeface="Arial" charset="0"/>
                  </a:rPr>
                  <a:t> of the same shape as </a:t>
                </a:r>
                <a14:m>
                  <m:oMath xmlns:m="http://schemas.openxmlformats.org/officeDocument/2006/math">
                    <m:r>
                      <a:rPr lang="en-US" sz="1800">
                        <a:solidFill>
                          <a:srgbClr val="000000"/>
                        </a:solidFill>
                        <a:latin typeface="Cambria Math" panose="02040503050406030204" pitchFamily="18" charset="0"/>
                        <a:cs typeface="Arial" charset="0"/>
                      </a:rPr>
                      <m:t>𝑥</m:t>
                    </m:r>
                  </m:oMath>
                </a14:m>
                <a:r>
                  <a:rPr lang="en-US" sz="1800" dirty="0">
                    <a:solidFill>
                      <a:srgbClr val="000000"/>
                    </a:solidFill>
                    <a:cs typeface="Arial" charset="0"/>
                  </a:rPr>
                  <a:t>:</a:t>
                </a:r>
              </a:p>
              <a:p>
                <a:pPr marL="0" lvl="1" indent="0">
                  <a:spcAft>
                    <a:spcPts val="600"/>
                  </a:spcAft>
                </a:pPr>
                <a14:m>
                  <m:oMath xmlns:m="http://schemas.openxmlformats.org/officeDocument/2006/math">
                    <m:r>
                      <a:rPr lang="en-US" sz="1800">
                        <a:solidFill>
                          <a:srgbClr val="000000"/>
                        </a:solidFill>
                        <a:latin typeface="Cambria Math" panose="02040503050406030204" pitchFamily="18" charset="0"/>
                        <a:cs typeface="Arial" charset="0"/>
                      </a:rPr>
                      <m:t>𝑧</m:t>
                    </m:r>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𝑔</m:t>
                        </m:r>
                      </m:e>
                      <m:sub>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𝑦</m:t>
                        </m:r>
                      </m:e>
                    </m:d>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𝑠</m:t>
                    </m:r>
                    <m:d>
                      <m:dPr>
                        <m:ctrlPr>
                          <a:rPr lang="en-US" sz="1800" i="1">
                            <a:solidFill>
                              <a:srgbClr val="000000"/>
                            </a:solidFill>
                            <a:latin typeface="Cambria Math" panose="02040503050406030204" pitchFamily="18" charset="0"/>
                            <a:cs typeface="Arial" charset="0"/>
                          </a:rPr>
                        </m:ctrlPr>
                      </m:dPr>
                      <m:e>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𝑊</m:t>
                            </m:r>
                          </m:e>
                          <m:sup>
                            <m:r>
                              <a:rPr lang="en-US" sz="1800">
                                <a:solidFill>
                                  <a:srgbClr val="000000"/>
                                </a:solidFill>
                                <a:latin typeface="Cambria Math" panose="02040503050406030204" pitchFamily="18" charset="0"/>
                                <a:cs typeface="Arial" charset="0"/>
                              </a:rPr>
                              <m:t>′</m:t>
                            </m:r>
                          </m:sup>
                        </m:sSup>
                        <m:r>
                          <a:rPr lang="en-US" sz="1800">
                            <a:solidFill>
                              <a:srgbClr val="000000"/>
                            </a:solidFill>
                            <a:latin typeface="Cambria Math" panose="02040503050406030204" pitchFamily="18" charset="0"/>
                            <a:cs typeface="Arial" charset="0"/>
                          </a:rPr>
                          <m:t>𝑦</m:t>
                        </m:r>
                        <m:r>
                          <a:rPr lang="en-US" sz="1800">
                            <a:solidFill>
                              <a:srgbClr val="000000"/>
                            </a:solidFill>
                            <a:latin typeface="Cambria Math" panose="02040503050406030204" pitchFamily="18" charset="0"/>
                            <a:cs typeface="Arial" charset="0"/>
                          </a:rPr>
                          <m:t>+</m:t>
                        </m:r>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𝑏</m:t>
                            </m:r>
                          </m:e>
                          <m:sup>
                            <m:r>
                              <a:rPr lang="en-US" sz="1800">
                                <a:solidFill>
                                  <a:srgbClr val="000000"/>
                                </a:solidFill>
                                <a:latin typeface="Cambria Math" panose="02040503050406030204" pitchFamily="18" charset="0"/>
                                <a:cs typeface="Arial" charset="0"/>
                              </a:rPr>
                              <m:t>′</m:t>
                            </m:r>
                          </m:sup>
                        </m:sSup>
                      </m:e>
                    </m:d>
                  </m:oMath>
                </a14:m>
                <a:r>
                  <a:rPr lang="en-US" sz="1800" dirty="0">
                    <a:solidFill>
                      <a:srgbClr val="000000"/>
                    </a:solidFill>
                    <a:cs typeface="Arial" charset="0"/>
                  </a:rPr>
                  <a:t> .</a:t>
                </a:r>
              </a:p>
              <a:p>
                <a:pPr marL="171450" lvl="1" indent="-171450" algn="l">
                  <a:spcAft>
                    <a:spcPts val="0"/>
                  </a:spcAft>
                  <a:buFont typeface="Arial" charset="0"/>
                  <a:buChar char="•"/>
                </a:pPr>
                <a:r>
                  <a:rPr lang="en-US" sz="1800" dirty="0">
                    <a:solidFill>
                      <a:srgbClr val="000000"/>
                    </a:solidFill>
                    <a:cs typeface="Arial" charset="0"/>
                  </a:rPr>
                  <a:t>The parameters of this model are optimized to minimize the average reconstruction error using a loss function, </a:t>
                </a:r>
                <a14:m>
                  <m:oMath xmlns:m="http://schemas.openxmlformats.org/officeDocument/2006/math">
                    <m:r>
                      <a:rPr lang="en-US" sz="1800">
                        <a:solidFill>
                          <a:srgbClr val="000000"/>
                        </a:solidFill>
                        <a:latin typeface="Cambria Math" panose="02040503050406030204" pitchFamily="18" charset="0"/>
                        <a:cs typeface="Arial" charset="0"/>
                      </a:rPr>
                      <m:t>𝐿</m:t>
                    </m:r>
                  </m:oMath>
                </a14:m>
                <a:r>
                  <a:rPr lang="en-US" sz="1800" dirty="0">
                    <a:solidFill>
                      <a:srgbClr val="000000"/>
                    </a:solidFill>
                    <a:cs typeface="Arial" charset="0"/>
                  </a:rPr>
                  <a:t>, such as reconstruction cross-entropy: </a:t>
                </a:r>
              </a:p>
              <a:p>
                <a:pPr marL="0" lvl="1" indent="0">
                  <a:spcAft>
                    <a:spcPts val="600"/>
                  </a:spcAft>
                </a:pP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𝜃</m:t>
                        </m:r>
                      </m:e>
                      <m:sup>
                        <m:r>
                          <a:rPr lang="en-US" sz="1800">
                            <a:solidFill>
                              <a:srgbClr val="000000"/>
                            </a:solidFill>
                            <a:latin typeface="Cambria Math" panose="02040503050406030204" pitchFamily="18" charset="0"/>
                            <a:cs typeface="Arial" charset="0"/>
                          </a:rPr>
                          <m:t>∗</m:t>
                        </m:r>
                      </m:sup>
                    </m:sSup>
                    <m:r>
                      <a:rPr lang="en-US" sz="1800">
                        <a:solidFill>
                          <a:srgbClr val="000000"/>
                        </a:solidFill>
                        <a:latin typeface="Cambria Math" panose="02040503050406030204" pitchFamily="18" charset="0"/>
                        <a:cs typeface="Arial" charset="0"/>
                      </a:rPr>
                      <m:t>,</m:t>
                    </m:r>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e>
                      <m:sup>
                        <m:r>
                          <a:rPr lang="en-US" sz="1800">
                            <a:solidFill>
                              <a:srgbClr val="000000"/>
                            </a:solidFill>
                            <a:latin typeface="Cambria Math" panose="02040503050406030204" pitchFamily="18" charset="0"/>
                            <a:cs typeface="Arial" charset="0"/>
                          </a:rPr>
                          <m:t>∗</m:t>
                        </m:r>
                      </m:sup>
                    </m:sSup>
                    <m:r>
                      <a:rPr lang="en-US" sz="1800">
                        <a:solidFill>
                          <a:srgbClr val="000000"/>
                        </a:solidFill>
                        <a:latin typeface="Cambria Math" panose="02040503050406030204" pitchFamily="18" charset="0"/>
                        <a:cs typeface="Arial" charset="0"/>
                      </a:rPr>
                      <m:t>=</m:t>
                    </m:r>
                    <m:func>
                      <m:funcPr>
                        <m:ctrlPr>
                          <a:rPr lang="en-US" sz="1800" i="1">
                            <a:solidFill>
                              <a:srgbClr val="000000"/>
                            </a:solidFill>
                            <a:latin typeface="Cambria Math" panose="02040503050406030204" pitchFamily="18" charset="0"/>
                            <a:cs typeface="Arial" charset="0"/>
                          </a:rPr>
                        </m:ctrlPr>
                      </m:funcPr>
                      <m:fName>
                        <m:limLow>
                          <m:limLowPr>
                            <m:ctrlPr>
                              <a:rPr lang="en-US" sz="1800" i="1">
                                <a:solidFill>
                                  <a:srgbClr val="000000"/>
                                </a:solidFill>
                                <a:latin typeface="Cambria Math" panose="02040503050406030204" pitchFamily="18" charset="0"/>
                                <a:cs typeface="Arial" charset="0"/>
                              </a:rPr>
                            </m:ctrlPr>
                          </m:limLowPr>
                          <m:e>
                            <m:r>
                              <a:rPr lang="en-US" sz="1800">
                                <a:solidFill>
                                  <a:srgbClr val="000000"/>
                                </a:solidFill>
                                <a:latin typeface="Cambria Math" panose="02040503050406030204" pitchFamily="18" charset="0"/>
                                <a:cs typeface="Arial" charset="0"/>
                              </a:rPr>
                              <m:t>𝑎𝑟𝑔</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𝑚𝑖𝑛</m:t>
                            </m:r>
                          </m:e>
                          <m:lim>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lim>
                        </m:limLow>
                      </m:fName>
                      <m:e>
                        <m:f>
                          <m:fPr>
                            <m:ctrlPr>
                              <a:rPr lang="en-US" sz="1800" i="1">
                                <a:solidFill>
                                  <a:srgbClr val="000000"/>
                                </a:solidFill>
                                <a:latin typeface="Cambria Math" panose="02040503050406030204" pitchFamily="18" charset="0"/>
                                <a:cs typeface="Arial" charset="0"/>
                              </a:rPr>
                            </m:ctrlPr>
                          </m:fPr>
                          <m:num>
                            <m:r>
                              <a:rPr lang="en-US" sz="1800">
                                <a:solidFill>
                                  <a:srgbClr val="000000"/>
                                </a:solidFill>
                                <a:latin typeface="Cambria Math" panose="02040503050406030204" pitchFamily="18" charset="0"/>
                                <a:cs typeface="Arial" charset="0"/>
                              </a:rPr>
                              <m:t>1</m:t>
                            </m:r>
                          </m:num>
                          <m:den>
                            <m:r>
                              <a:rPr lang="en-US" sz="1800">
                                <a:solidFill>
                                  <a:srgbClr val="000000"/>
                                </a:solidFill>
                                <a:latin typeface="Cambria Math" panose="02040503050406030204" pitchFamily="18" charset="0"/>
                                <a:cs typeface="Arial" charset="0"/>
                              </a:rPr>
                              <m:t>𝑛</m:t>
                            </m:r>
                          </m:den>
                        </m:f>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𝑛</m:t>
                            </m:r>
                          </m:sup>
                          <m:e>
                            <m:r>
                              <a:rPr lang="en-US" sz="1800">
                                <a:solidFill>
                                  <a:srgbClr val="000000"/>
                                </a:solidFill>
                                <a:latin typeface="Cambria Math" panose="02040503050406030204" pitchFamily="18" charset="0"/>
                                <a:cs typeface="Arial" charset="0"/>
                              </a:rPr>
                              <m:t>𝐿</m:t>
                            </m:r>
                            <m:r>
                              <a:rPr lang="en-US" sz="1800">
                                <a:solidFill>
                                  <a:srgbClr val="000000"/>
                                </a:solidFill>
                                <a:latin typeface="Cambria Math" panose="02040503050406030204" pitchFamily="18" charset="0"/>
                                <a:cs typeface="Arial" charset="0"/>
                              </a:rPr>
                              <m:t>(</m:t>
                            </m:r>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𝑥</m:t>
                                </m:r>
                              </m:e>
                              <m:sup>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𝑖</m:t>
                                    </m:r>
                                  </m:e>
                                </m:d>
                              </m:sup>
                            </m:sSup>
                            <m:r>
                              <a:rPr lang="en-US" sz="1800">
                                <a:solidFill>
                                  <a:srgbClr val="000000"/>
                                </a:solidFill>
                                <a:latin typeface="Cambria Math" panose="02040503050406030204" pitchFamily="18" charset="0"/>
                                <a:cs typeface="Arial" charset="0"/>
                              </a:rPr>
                              <m:t>, </m:t>
                            </m:r>
                          </m:e>
                        </m:nary>
                      </m:e>
                    </m:func>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𝑔</m:t>
                        </m:r>
                      </m:e>
                      <m:sub>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sub>
                    </m:sSub>
                    <m:d>
                      <m:dPr>
                        <m:ctrlPr>
                          <a:rPr lang="en-US" sz="1800" i="1">
                            <a:solidFill>
                              <a:srgbClr val="000000"/>
                            </a:solidFill>
                            <a:latin typeface="Cambria Math" panose="02040503050406030204" pitchFamily="18" charset="0"/>
                            <a:cs typeface="Arial" charset="0"/>
                          </a:rPr>
                        </m:ctrlPr>
                      </m:dPr>
                      <m:e>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𝑓</m:t>
                            </m:r>
                          </m:e>
                          <m:sub>
                            <m:r>
                              <a:rPr lang="en-US" sz="1800">
                                <a:solidFill>
                                  <a:srgbClr val="000000"/>
                                </a:solidFill>
                                <a:latin typeface="Cambria Math" panose="02040503050406030204" pitchFamily="18" charset="0"/>
                                <a:cs typeface="Arial" charset="0"/>
                              </a:rPr>
                              <m:t>𝜃</m:t>
                            </m:r>
                          </m:sub>
                        </m:sSub>
                        <m:d>
                          <m:dPr>
                            <m:ctrlPr>
                              <a:rPr lang="en-US" sz="1800" i="1">
                                <a:solidFill>
                                  <a:srgbClr val="000000"/>
                                </a:solidFill>
                                <a:latin typeface="Cambria Math" panose="02040503050406030204" pitchFamily="18" charset="0"/>
                                <a:cs typeface="Arial" charset="0"/>
                              </a:rPr>
                            </m:ctrlPr>
                          </m:dPr>
                          <m:e>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𝑥</m:t>
                                </m:r>
                              </m:e>
                              <m:sup>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𝑖</m:t>
                                    </m:r>
                                  </m:e>
                                </m:d>
                              </m:sup>
                            </m:sSup>
                          </m:e>
                        </m:d>
                      </m:e>
                    </m:d>
                    <m:r>
                      <a:rPr lang="en-US" sz="1800">
                        <a:solidFill>
                          <a:srgbClr val="000000"/>
                        </a:solidFill>
                        <a:latin typeface="Cambria Math" panose="02040503050406030204" pitchFamily="18" charset="0"/>
                        <a:cs typeface="Arial" charset="0"/>
                      </a:rPr>
                      <m:t>)</m:t>
                    </m:r>
                  </m:oMath>
                </a14:m>
                <a:r>
                  <a:rPr lang="en-US" sz="1800" dirty="0">
                    <a:solidFill>
                      <a:srgbClr val="000000"/>
                    </a:solidFill>
                    <a:cs typeface="Arial" charset="0"/>
                  </a:rPr>
                  <a:t> .</a:t>
                </a:r>
              </a:p>
              <a:p>
                <a:pPr marL="171450" lvl="1" indent="-171450" algn="l">
                  <a:spcAft>
                    <a:spcPts val="0"/>
                  </a:spcAft>
                  <a:buFont typeface="Arial" charset="0"/>
                  <a:buChar char="•"/>
                </a:pPr>
                <a:r>
                  <a:rPr lang="en-US" sz="1800" dirty="0">
                    <a:solidFill>
                      <a:srgbClr val="000000"/>
                    </a:solidFill>
                    <a:cs typeface="Arial" charset="0"/>
                  </a:rPr>
                  <a:t>An overview of the second pass of processing:</a:t>
                </a:r>
              </a:p>
              <a:p>
                <a:pPr lvl="1" algn="just" defTabSz="914400" fontAlgn="base">
                  <a:spcBef>
                    <a:spcPct val="0"/>
                  </a:spcBef>
                  <a:spcAft>
                    <a:spcPts val="1200"/>
                  </a:spcAft>
                  <a:buFont typeface="Arial" charset="0"/>
                  <a:buChar char="•"/>
                </a:pPr>
                <a:endParaRPr lang="en-US" sz="1800" b="1" dirty="0">
                  <a:solidFill>
                    <a:srgbClr val="000000"/>
                  </a:solidFill>
                  <a:cs typeface="Arial" charset="0"/>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5"/>
                <a:ext cx="8686800" cy="3909255"/>
              </a:xfrm>
              <a:prstGeom prst="rect">
                <a:avLst/>
              </a:prstGeom>
              <a:blipFill>
                <a:blip r:embed="rId3"/>
                <a:stretch>
                  <a:fillRect l="-1544" t="-2025" r="-1123" b="-4984"/>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Temporal and Spatial Context Analysis With Deep Learning</a:t>
            </a:r>
          </a:p>
        </p:txBody>
      </p:sp>
      <p:pic>
        <p:nvPicPr>
          <p:cNvPr id="4" name="Picture 3">
            <a:extLst>
              <a:ext uri="{FF2B5EF4-FFF2-40B4-BE49-F238E27FC236}">
                <a16:creationId xmlns:a16="http://schemas.microsoft.com/office/drawing/2014/main" id="{C69811BF-60B0-4707-BCD3-81E643F02F86}"/>
              </a:ext>
            </a:extLst>
          </p:cNvPr>
          <p:cNvPicPr/>
          <p:nvPr/>
        </p:nvPicPr>
        <p:blipFill rotWithShape="1">
          <a:blip r:embed="rId4"/>
          <a:srcRect l="38194" t="30272" r="38372" b="38593"/>
          <a:stretch/>
        </p:blipFill>
        <p:spPr bwMode="auto">
          <a:xfrm>
            <a:off x="6416292" y="4642234"/>
            <a:ext cx="2248306" cy="1336731"/>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19F94B4-8F35-45B7-AAF1-3EC4BD6D6E3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49634" y="4858825"/>
            <a:ext cx="5406390" cy="800100"/>
          </a:xfrm>
          <a:prstGeom prst="rect">
            <a:avLst/>
          </a:prstGeom>
        </p:spPr>
      </p:pic>
    </p:spTree>
    <p:extLst>
      <p:ext uri="{BB962C8B-B14F-4D97-AF65-F5344CB8AC3E}">
        <p14:creationId xmlns:p14="http://schemas.microsoft.com/office/powerpoint/2010/main" val="27532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6"/>
                <a:ext cx="8763000" cy="6246054"/>
              </a:xfrm>
              <a:prstGeom prst="rect">
                <a:avLst/>
              </a:prstGeom>
              <a:noFill/>
              <a:ln>
                <a:noFill/>
              </a:ln>
              <a:extLst>
                <a:ext uri="{FAA26D3D-D897-4be2-8F04-BA451C77F1D7}">
                  <ma14:placeholderFlag xmlns="" xmlns:ma14="http://schemas.microsoft.com/office/mac/drawingml/2011/main"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indent="-171450" algn="l">
                  <a:spcAft>
                    <a:spcPts val="1200"/>
                  </a:spcAft>
                  <a:buFont typeface="Arial" panose="020B0604020202020204" pitchFamily="34" charset="0"/>
                  <a:buChar char="•"/>
                </a:pPr>
                <a:r>
                  <a:rPr lang="en-US" sz="1800" dirty="0">
                    <a:solidFill>
                      <a:srgbClr val="000000"/>
                    </a:solidFill>
                    <a:cs typeface="Arial" charset="0"/>
                  </a:rPr>
                  <a:t>Neurologists generally impose certain restrictions on events when interpreting an EEG. For example, PLEDs and GPEDs don’t happen in the same session. </a:t>
                </a:r>
              </a:p>
              <a:p>
                <a:pPr marL="171450" indent="-171450" algn="l">
                  <a:spcAft>
                    <a:spcPts val="600"/>
                  </a:spcAft>
                  <a:buFont typeface="Arial" panose="020B0604020202020204" pitchFamily="34" charset="0"/>
                  <a:buChar char="•"/>
                </a:pPr>
                <a:r>
                  <a:rPr lang="en-US" sz="1800" dirty="0">
                    <a:solidFill>
                      <a:srgbClr val="000000"/>
                    </a:solidFill>
                    <a:cs typeface="Arial" charset="0"/>
                  </a:rPr>
                  <a:t>The third stage imposes some contextual restrictions : </a:t>
                </a:r>
              </a:p>
              <a:p>
                <a:pPr marL="917575" lvl="2" indent="0" algn="l"/>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𝑔𝑝𝑟𝑖𝑜𝑟</m:t>
                        </m:r>
                      </m:sub>
                    </m:sSub>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𝐿</m:t>
                            </m:r>
                          </m:sup>
                          <m:e>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𝜖</m:t>
                                </m:r>
                              </m:e>
                              <m:sub>
                                <m:r>
                                  <a:rPr lang="en-US" sz="1800">
                                    <a:solidFill>
                                      <a:srgbClr val="000000"/>
                                    </a:solidFill>
                                    <a:latin typeface="Cambria Math" panose="02040503050406030204" pitchFamily="18" charset="0"/>
                                    <a:cs typeface="Arial" charset="0"/>
                                  </a:rPr>
                                  <m:t>𝑝𝑟𝑖𝑜𝑟</m:t>
                                </m:r>
                              </m:sub>
                            </m:sSub>
                            <m:r>
                              <a:rPr lang="en-US" sz="1800">
                                <a:solidFill>
                                  <a:srgbClr val="000000"/>
                                </a:solidFill>
                                <a:latin typeface="Cambria Math" panose="02040503050406030204" pitchFamily="18" charset="0"/>
                                <a:cs typeface="Arial" charset="0"/>
                              </a:rPr>
                              <m:t>𝑀</m:t>
                            </m:r>
                          </m:e>
                        </m:nary>
                      </m:num>
                      <m:den>
                        <m:r>
                          <a:rPr lang="en-US" sz="1800">
                            <a:solidFill>
                              <a:srgbClr val="000000"/>
                            </a:solidFill>
                            <a:latin typeface="Cambria Math" panose="02040503050406030204" pitchFamily="18" charset="0"/>
                            <a:cs typeface="Arial" charset="0"/>
                          </a:rPr>
                          <m:t>𝐿</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𝑀</m:t>
                        </m:r>
                      </m:den>
                    </m:f>
                  </m:oMath>
                </a14:m>
                <a:r>
                  <a:rPr lang="en-US" sz="1800" dirty="0">
                    <a:solidFill>
                      <a:srgbClr val="000000"/>
                    </a:solidFill>
                    <a:cs typeface="Arial" charset="0"/>
                  </a:rPr>
                  <a:t> ,</a:t>
                </a:r>
              </a:p>
              <a:p>
                <a:pPr marL="917575" lvl="2" indent="0" algn="l"/>
                <a14:m>
                  <m:oMath xmlns:m="http://schemas.openxmlformats.org/officeDocument/2006/math">
                    <m:r>
                      <a:rPr lang="en-US" sz="1800">
                        <a:solidFill>
                          <a:srgbClr val="000000"/>
                        </a:solidFill>
                        <a:latin typeface="Cambria Math" panose="02040503050406030204" pitchFamily="18" charset="0"/>
                        <a:cs typeface="Arial" charset="0"/>
                      </a:rPr>
                      <m:t>𝑅𝑃𝑃</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𝛽</m:t>
                            </m:r>
                          </m:e>
                          <m:sub>
                            <m:r>
                              <a:rPr lang="en-US" sz="1800">
                                <a:solidFill>
                                  <a:srgbClr val="000000"/>
                                </a:solidFill>
                                <a:latin typeface="Cambria Math" panose="02040503050406030204" pitchFamily="18" charset="0"/>
                                <a:cs typeface="Arial" charset="0"/>
                              </a:rPr>
                              <m:t>𝑅</m:t>
                            </m:r>
                          </m:sub>
                        </m:sSub>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𝑁</m:t>
                            </m:r>
                          </m:sup>
                          <m:e>
                            <m:func>
                              <m:funcPr>
                                <m:ctrlPr>
                                  <a:rPr lang="en-US" sz="1800" i="1">
                                    <a:solidFill>
                                      <a:srgbClr val="000000"/>
                                    </a:solidFill>
                                    <a:latin typeface="Cambria Math" panose="02040503050406030204" pitchFamily="18" charset="0"/>
                                    <a:cs typeface="Arial" charset="0"/>
                                  </a:rPr>
                                </m:ctrlPr>
                              </m:funcPr>
                              <m:fName>
                                <m:r>
                                  <a:rPr lang="en-US" sz="1800">
                                    <a:solidFill>
                                      <a:srgbClr val="000000"/>
                                    </a:solidFill>
                                    <a:latin typeface="Cambria Math" panose="02040503050406030204" pitchFamily="18" charset="0"/>
                                    <a:cs typeface="Arial" charset="0"/>
                                  </a:rPr>
                                  <m:t>𝑒𝑥𝑝</m:t>
                                </m:r>
                              </m:fName>
                              <m:e>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𝜆</m:t>
                                    </m:r>
                                  </m:e>
                                </m:d>
                              </m:e>
                            </m:func>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𝛼</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𝑔𝑝𝑟𝑖𝑜𝑟</m:t>
                                </m:r>
                              </m:sub>
                            </m:sSub>
                          </m:e>
                        </m:nary>
                      </m:num>
                      <m:den>
                        <m:r>
                          <a:rPr lang="en-US" sz="1800">
                            <a:solidFill>
                              <a:srgbClr val="000000"/>
                            </a:solidFill>
                            <a:latin typeface="Cambria Math" panose="02040503050406030204" pitchFamily="18" charset="0"/>
                            <a:cs typeface="Arial" charset="0"/>
                          </a:rPr>
                          <m:t>1+</m:t>
                        </m:r>
                        <m:r>
                          <a:rPr lang="en-US" sz="1800">
                            <a:solidFill>
                              <a:srgbClr val="000000"/>
                            </a:solidFill>
                            <a:latin typeface="Cambria Math" panose="02040503050406030204" pitchFamily="18" charset="0"/>
                            <a:cs typeface="Arial" charset="0"/>
                          </a:rPr>
                          <m:t>𝛼</m:t>
                        </m:r>
                      </m:den>
                    </m:f>
                  </m:oMath>
                </a14:m>
                <a:r>
                  <a:rPr lang="en-US" sz="1800" dirty="0">
                    <a:solidFill>
                      <a:srgbClr val="000000"/>
                    </a:solidFill>
                    <a:cs typeface="Arial" charset="0"/>
                  </a:rPr>
                  <a:t>	,</a:t>
                </a:r>
              </a:p>
              <a:p>
                <a:pPr marL="917575" lvl="2" indent="0" algn="l"/>
                <a14:m>
                  <m:oMath xmlns:m="http://schemas.openxmlformats.org/officeDocument/2006/math">
                    <m:r>
                      <a:rPr lang="en-US" sz="1800">
                        <a:solidFill>
                          <a:srgbClr val="000000"/>
                        </a:solidFill>
                        <a:latin typeface="Cambria Math" panose="02040503050406030204" pitchFamily="18" charset="0"/>
                        <a:cs typeface="Arial" charset="0"/>
                      </a:rPr>
                      <m:t>𝐿𝑃𝑃</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𝛽</m:t>
                            </m:r>
                          </m:e>
                          <m:sub>
                            <m:r>
                              <a:rPr lang="en-US" sz="1800">
                                <a:solidFill>
                                  <a:srgbClr val="000000"/>
                                </a:solidFill>
                                <a:latin typeface="Cambria Math" panose="02040503050406030204" pitchFamily="18" charset="0"/>
                                <a:cs typeface="Arial" charset="0"/>
                              </a:rPr>
                              <m:t>𝐿</m:t>
                            </m:r>
                          </m:sub>
                        </m:sSub>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𝑁</m:t>
                            </m:r>
                          </m:sup>
                          <m:e>
                            <m:func>
                              <m:funcPr>
                                <m:ctrlPr>
                                  <a:rPr lang="en-US" sz="1800" i="1">
                                    <a:solidFill>
                                      <a:srgbClr val="000000"/>
                                    </a:solidFill>
                                    <a:latin typeface="Cambria Math" panose="02040503050406030204" pitchFamily="18" charset="0"/>
                                    <a:cs typeface="Arial" charset="0"/>
                                  </a:rPr>
                                </m:ctrlPr>
                              </m:funcPr>
                              <m:fName>
                                <m:r>
                                  <a:rPr lang="en-US" sz="1800">
                                    <a:solidFill>
                                      <a:srgbClr val="000000"/>
                                    </a:solidFill>
                                    <a:latin typeface="Cambria Math" panose="02040503050406030204" pitchFamily="18" charset="0"/>
                                    <a:cs typeface="Arial" charset="0"/>
                                  </a:rPr>
                                  <m:t>𝑒𝑥𝑝</m:t>
                                </m:r>
                              </m:fName>
                              <m:e>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𝜆</m:t>
                                    </m:r>
                                  </m:e>
                                </m:d>
                              </m:e>
                            </m:func>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𝛼</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𝑔𝑝𝑟𝑖𝑜𝑟</m:t>
                                </m:r>
                              </m:sub>
                            </m:sSub>
                          </m:e>
                        </m:nary>
                      </m:num>
                      <m:den>
                        <m:r>
                          <a:rPr lang="en-US" sz="1800">
                            <a:solidFill>
                              <a:srgbClr val="000000"/>
                            </a:solidFill>
                            <a:latin typeface="Cambria Math" panose="02040503050406030204" pitchFamily="18" charset="0"/>
                            <a:cs typeface="Arial" charset="0"/>
                          </a:rPr>
                          <m:t>1+</m:t>
                        </m:r>
                        <m:r>
                          <a:rPr lang="en-US" sz="1800">
                            <a:solidFill>
                              <a:srgbClr val="000000"/>
                            </a:solidFill>
                            <a:latin typeface="Cambria Math" panose="02040503050406030204" pitchFamily="18" charset="0"/>
                            <a:cs typeface="Arial" charset="0"/>
                          </a:rPr>
                          <m:t>𝛼</m:t>
                        </m:r>
                      </m:den>
                    </m:f>
                  </m:oMath>
                </a14:m>
                <a:r>
                  <a:rPr lang="en-US" sz="1800" dirty="0">
                    <a:solidFill>
                      <a:srgbClr val="000000"/>
                    </a:solidFill>
                    <a:cs typeface="Arial" charset="0"/>
                  </a:rPr>
                  <a:t> 	,</a:t>
                </a:r>
              </a:p>
              <a:p>
                <a:pPr marL="917575" lvl="2" indent="0" algn="l">
                  <a:spcAft>
                    <a:spcPts val="1200"/>
                  </a:spcAft>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𝐶</m:t>
                            </m:r>
                          </m:e>
                          <m:sub>
                            <m:r>
                              <a:rPr lang="en-US" sz="1800">
                                <a:solidFill>
                                  <a:srgbClr val="000000"/>
                                </a:solidFill>
                                <a:latin typeface="Cambria Math" panose="02040503050406030204" pitchFamily="18" charset="0"/>
                                <a:cs typeface="Arial" charset="0"/>
                              </a:rPr>
                              <m:t>𝑘</m:t>
                            </m:r>
                          </m:sub>
                        </m:sSub>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𝐿𝑅</m:t>
                        </m:r>
                      </m:sub>
                    </m:sSub>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𝛽</m:t>
                        </m:r>
                      </m:e>
                      <m:sub>
                        <m:r>
                          <a:rPr lang="en-US" sz="1800">
                            <a:solidFill>
                              <a:srgbClr val="000000"/>
                            </a:solidFill>
                            <a:latin typeface="Cambria Math" panose="02040503050406030204" pitchFamily="18" charset="0"/>
                            <a:cs typeface="Arial" charset="0"/>
                          </a:rPr>
                          <m:t>𝐶</m:t>
                        </m:r>
                      </m:sub>
                    </m:sSub>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𝐶</m:t>
                            </m:r>
                          </m:e>
                          <m:sub>
                            <m:r>
                              <a:rPr lang="en-US" sz="1800">
                                <a:solidFill>
                                  <a:srgbClr val="000000"/>
                                </a:solidFill>
                                <a:latin typeface="Cambria Math" panose="02040503050406030204" pitchFamily="18" charset="0"/>
                                <a:cs typeface="Arial" charset="0"/>
                              </a:rPr>
                              <m:t>𝑘</m:t>
                            </m:r>
                          </m:sub>
                        </m:sSub>
                      </m:sub>
                    </m:sSub>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m:t>
                        </m:r>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𝑘</m:t>
                            </m:r>
                          </m:sup>
                          <m:e>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𝑗</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𝑘</m:t>
                                </m:r>
                              </m:sup>
                              <m:e>
                                <m:r>
                                  <a:rPr lang="en-US" sz="1800">
                                    <a:solidFill>
                                      <a:srgbClr val="000000"/>
                                    </a:solidFill>
                                    <a:latin typeface="Cambria Math" panose="02040503050406030204" pitchFamily="18" charset="0"/>
                                    <a:cs typeface="Arial" charset="0"/>
                                  </a:rPr>
                                  <m:t>𝐿𝑃𝑃</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𝑖</m:t>
                                    </m:r>
                                  </m:e>
                                </m:d>
                                <m:r>
                                  <a:rPr lang="en-US" sz="1800">
                                    <a:solidFill>
                                      <a:srgbClr val="000000"/>
                                    </a:solidFill>
                                    <a:latin typeface="Cambria Math" panose="02040503050406030204" pitchFamily="18" charset="0"/>
                                    <a:cs typeface="Arial" charset="0"/>
                                  </a:rPr>
                                  <m:t>𝑅𝑃𝑃</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𝑗</m:t>
                                    </m:r>
                                  </m:e>
                                </m:d>
                                <m:r>
                                  <a:rPr lang="en-US" sz="1800">
                                    <a:solidFill>
                                      <a:srgbClr val="000000"/>
                                    </a:solidFill>
                                    <a:latin typeface="Cambria Math" panose="02040503050406030204" pitchFamily="18" charset="0"/>
                                    <a:cs typeface="Arial" charset="0"/>
                                  </a:rPr>
                                  <m:t>𝑃𝑟𝑜𝑏</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𝑘</m:t>
                                    </m:r>
                                  </m:e>
                                </m:d>
                                <m:r>
                                  <a:rPr lang="en-US" sz="1800">
                                    <a:solidFill>
                                      <a:srgbClr val="000000"/>
                                    </a:solidFill>
                                    <a:latin typeface="Cambria Math" panose="02040503050406030204" pitchFamily="18" charset="0"/>
                                    <a:cs typeface="Arial" charset="0"/>
                                  </a:rPr>
                                  <m:t>𝑃𝑟𝑜𝑏</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𝑗</m:t>
                                </m:r>
                                <m:r>
                                  <a:rPr lang="en-US" sz="1800">
                                    <a:solidFill>
                                      <a:srgbClr val="000000"/>
                                    </a:solidFill>
                                    <a:latin typeface="Cambria Math" panose="02040503050406030204" pitchFamily="18" charset="0"/>
                                    <a:cs typeface="Arial" charset="0"/>
                                  </a:rPr>
                                  <m:t>))</m:t>
                                </m:r>
                              </m:e>
                            </m:nary>
                          </m:e>
                        </m:nary>
                      </m:e>
                      <m:sup>
                        <m:f>
                          <m:fPr>
                            <m:ctrlPr>
                              <a:rPr lang="en-US" sz="1800" i="1">
                                <a:solidFill>
                                  <a:srgbClr val="000000"/>
                                </a:solidFill>
                                <a:latin typeface="Cambria Math" panose="02040503050406030204" pitchFamily="18" charset="0"/>
                                <a:cs typeface="Arial" charset="0"/>
                              </a:rPr>
                            </m:ctrlPr>
                          </m:fPr>
                          <m:num>
                            <m:r>
                              <a:rPr lang="en-US" sz="1800">
                                <a:solidFill>
                                  <a:srgbClr val="000000"/>
                                </a:solidFill>
                                <a:latin typeface="Cambria Math" panose="02040503050406030204" pitchFamily="18" charset="0"/>
                                <a:cs typeface="Arial" charset="0"/>
                              </a:rPr>
                              <m:t>𝛾</m:t>
                            </m:r>
                          </m:num>
                          <m:den>
                            <m:r>
                              <a:rPr lang="en-US" sz="1800">
                                <a:solidFill>
                                  <a:srgbClr val="000000"/>
                                </a:solidFill>
                                <a:latin typeface="Cambria Math" panose="02040503050406030204" pitchFamily="18" charset="0"/>
                                <a:cs typeface="Arial" charset="0"/>
                              </a:rPr>
                              <m:t>𝑛</m:t>
                            </m:r>
                          </m:den>
                        </m:f>
                      </m:sup>
                    </m:sSup>
                  </m:oMath>
                </a14:m>
                <a:r>
                  <a:rPr lang="en-US" sz="1800" dirty="0">
                    <a:solidFill>
                      <a:srgbClr val="000000"/>
                    </a:solidFill>
                    <a:cs typeface="Arial" charset="0"/>
                  </a:rPr>
                  <a:t> .</a:t>
                </a:r>
              </a:p>
              <a:p>
                <a:pPr marL="171450" lvl="1" indent="0" algn="l">
                  <a:spcBef>
                    <a:spcPts val="0"/>
                  </a:spcBef>
                  <a:spcAft>
                    <a:spcPts val="600"/>
                  </a:spcAft>
                </a:pPr>
                <a:r>
                  <a:rPr lang="en-US" sz="1800" dirty="0">
                    <a:solidFill>
                      <a:srgbClr val="000000"/>
                    </a:solidFill>
                    <a:cs typeface="Arial" charset="0"/>
                  </a:rPr>
                  <a:t>where:</a:t>
                </a:r>
              </a:p>
              <a:p>
                <a:pPr marL="517525" lvl="1" indent="-173038" algn="l">
                  <a:spcBef>
                    <a:spcPts val="0"/>
                  </a:spcBef>
                  <a:spcAft>
                    <a:spcPts val="300"/>
                  </a:spcAft>
                  <a:buFont typeface="Wingdings" pitchFamily="2" charset="2"/>
                  <a:buChar char="§"/>
                </a:pPr>
                <a14:m>
                  <m:oMath xmlns:m="http://schemas.openxmlformats.org/officeDocument/2006/math">
                    <m:r>
                      <a:rPr lang="en-US" sz="1400" b="0" i="1">
                        <a:solidFill>
                          <a:srgbClr val="000000"/>
                        </a:solidFill>
                        <a:latin typeface="Cambria Math" panose="02040503050406030204" pitchFamily="18" charset="0"/>
                        <a:cs typeface="Arial" charset="0"/>
                      </a:rPr>
                      <m:t>𝑘</m:t>
                    </m:r>
                  </m:oMath>
                </a14:m>
                <a:r>
                  <a:rPr lang="en-US" sz="1400" dirty="0">
                    <a:solidFill>
                      <a:srgbClr val="000000"/>
                    </a:solidFill>
                    <a:cs typeface="Arial" charset="0"/>
                  </a:rPr>
                  <a:t> is the total number of classes (in this study</a:t>
                </a:r>
                <a14:m>
                  <m:oMath xmlns:m="http://schemas.openxmlformats.org/officeDocument/2006/math">
                    <m:r>
                      <a:rPr lang="en-US" sz="1400">
                        <a:solidFill>
                          <a:srgbClr val="000000"/>
                        </a:solidFill>
                        <a:latin typeface="Cambria Math" panose="02040503050406030204" pitchFamily="18" charset="0"/>
                        <a:cs typeface="Arial" charset="0"/>
                      </a:rPr>
                      <m:t> </m:t>
                    </m:r>
                    <m:r>
                      <a:rPr lang="en-US" sz="1400" b="0" i="1">
                        <a:solidFill>
                          <a:srgbClr val="000000"/>
                        </a:solidFill>
                        <a:latin typeface="Cambria Math" panose="02040503050406030204" pitchFamily="18" charset="0"/>
                        <a:cs typeface="Arial" charset="0"/>
                      </a:rPr>
                      <m:t>𝑘</m:t>
                    </m:r>
                    <m:r>
                      <a:rPr lang="en-US" sz="1400" b="0" i="1">
                        <a:solidFill>
                          <a:srgbClr val="000000"/>
                        </a:solidFill>
                        <a:latin typeface="Cambria Math" panose="02040503050406030204" pitchFamily="18" charset="0"/>
                        <a:cs typeface="Arial" charset="0"/>
                      </a:rPr>
                      <m:t>=6</m:t>
                    </m:r>
                  </m:oMath>
                </a14:m>
                <a:r>
                  <a:rPr lang="en-US" sz="1400" dirty="0">
                    <a:solidFill>
                      <a:srgbClr val="000000"/>
                    </a:solidFill>
                    <a:cs typeface="Arial" charset="0"/>
                  </a:rPr>
                  <a:t>), </a:t>
                </a:r>
                <a14:m>
                  <m:oMath xmlns:m="http://schemas.openxmlformats.org/officeDocument/2006/math">
                    <m:r>
                      <a:rPr lang="en-US" sz="1400" b="0" i="1" smtClean="0">
                        <a:solidFill>
                          <a:srgbClr val="000000"/>
                        </a:solidFill>
                        <a:latin typeface="Cambria Math" panose="02040503050406030204" pitchFamily="18" charset="0"/>
                        <a:cs typeface="Arial" charset="0"/>
                      </a:rPr>
                      <m:t>𝐿</m:t>
                    </m:r>
                    <m:r>
                      <a:rPr lang="en-US" sz="1400" smtClean="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number of epochs in a file, </a:t>
                </a:r>
                <a14:m>
                  <m:oMath xmlns:m="http://schemas.openxmlformats.org/officeDocument/2006/math">
                    <m:r>
                      <a:rPr lang="en-US" sz="1400" b="0" i="1">
                        <a:solidFill>
                          <a:srgbClr val="000000"/>
                        </a:solidFill>
                        <a:latin typeface="Cambria Math" panose="02040503050406030204" pitchFamily="18" charset="0"/>
                        <a:cs typeface="Arial" charset="0"/>
                      </a:rPr>
                      <m:t>𝑀</m:t>
                    </m:r>
                  </m:oMath>
                </a14:m>
                <a:r>
                  <a:rPr lang="en-US" sz="1400" dirty="0">
                    <a:solidFill>
                      <a:srgbClr val="000000"/>
                    </a:solidFill>
                    <a:cs typeface="Arial" charset="0"/>
                  </a:rPr>
                  <a:t> is the weight,</a:t>
                </a:r>
              </a:p>
              <a:p>
                <a:pPr marL="517525" lvl="1" indent="-173038" algn="l">
                  <a:spcBef>
                    <a:spcPts val="0"/>
                  </a:spcBef>
                  <a:spcAft>
                    <a:spcPts val="300"/>
                  </a:spcAft>
                  <a:buFont typeface="Wingdings" pitchFamily="2" charset="2"/>
                  <a:buChar char="§"/>
                </a:pP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𝜖</m:t>
                        </m:r>
                      </m:e>
                      <m:sub>
                        <m:r>
                          <a:rPr lang="en-US" sz="1400">
                            <a:solidFill>
                              <a:srgbClr val="000000"/>
                            </a:solidFill>
                            <a:latin typeface="Cambria Math" panose="02040503050406030204" pitchFamily="18" charset="0"/>
                            <a:cs typeface="Arial" charset="0"/>
                          </a:rPr>
                          <m:t>𝑝𝑟𝑖𝑜𝑟</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prior probability for an epoch (a vector of length </a:t>
                </a:r>
                <a14:m>
                  <m:oMath xmlns:m="http://schemas.openxmlformats.org/officeDocument/2006/math">
                    <m:r>
                      <a:rPr lang="en-US" sz="1400" b="0" i="1">
                        <a:solidFill>
                          <a:srgbClr val="000000"/>
                        </a:solidFill>
                        <a:latin typeface="Cambria Math" panose="02040503050406030204" pitchFamily="18" charset="0"/>
                        <a:cs typeface="Arial" charset="0"/>
                      </a:rPr>
                      <m:t>𝑘</m:t>
                    </m:r>
                  </m:oMath>
                </a14:m>
                <a:r>
                  <a:rPr lang="en-US" sz="1400" dirty="0">
                    <a:solidFill>
                      <a:srgbClr val="000000"/>
                    </a:solidFill>
                    <a:cs typeface="Arial" charset="0"/>
                  </a:rPr>
                  <a:t>),</a:t>
                </a:r>
              </a:p>
              <a:p>
                <a:pPr marL="517525" lvl="1" indent="-173038" algn="l">
                  <a:spcBef>
                    <a:spcPts val="0"/>
                  </a:spcBef>
                  <a:spcAft>
                    <a:spcPts val="300"/>
                  </a:spcAft>
                  <a:buFont typeface="Wingdings" pitchFamily="2" charset="2"/>
                  <a:buChar char="§"/>
                </a:pPr>
                <a14:m>
                  <m:oMath xmlns:m="http://schemas.openxmlformats.org/officeDocument/2006/math">
                    <m:r>
                      <a:rPr lang="en-US" sz="1400" b="0" i="1">
                        <a:solidFill>
                          <a:srgbClr val="000000"/>
                        </a:solidFill>
                        <a:latin typeface="Cambria Math" panose="02040503050406030204" pitchFamily="18" charset="0"/>
                        <a:cs typeface="Arial" charset="0"/>
                      </a:rPr>
                      <m:t>𝐿𝑃𝑃</m:t>
                    </m:r>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and </a:t>
                </a:r>
                <a14:m>
                  <m:oMath xmlns:m="http://schemas.openxmlformats.org/officeDocument/2006/math">
                    <m:r>
                      <a:rPr lang="en-US" sz="1400" b="0" i="1">
                        <a:solidFill>
                          <a:srgbClr val="000000"/>
                        </a:solidFill>
                        <a:latin typeface="Cambria Math" panose="02040503050406030204" pitchFamily="18" charset="0"/>
                        <a:cs typeface="Arial" charset="0"/>
                      </a:rPr>
                      <m:t>𝑅𝑃𝑃</m:t>
                    </m:r>
                  </m:oMath>
                </a14:m>
                <a:r>
                  <a:rPr lang="en-US" sz="1400" dirty="0">
                    <a:solidFill>
                      <a:srgbClr val="000000"/>
                    </a:solidFill>
                    <a:cs typeface="Arial" charset="0"/>
                  </a:rPr>
                  <a:t> are left and right context probabilities, respectively,</a:t>
                </a:r>
              </a:p>
              <a:p>
                <a:pPr marL="517525" lvl="1" indent="-173038" algn="l">
                  <a:spcBef>
                    <a:spcPts val="0"/>
                  </a:spcBef>
                  <a:spcAft>
                    <a:spcPts val="300"/>
                  </a:spcAft>
                  <a:buFont typeface="Wingdings" pitchFamily="2" charset="2"/>
                  <a:buChar char="§"/>
                </a:pPr>
                <a14:m>
                  <m:oMath xmlns:m="http://schemas.openxmlformats.org/officeDocument/2006/math">
                    <m:r>
                      <a:rPr lang="en-US" sz="1400" b="0" i="1">
                        <a:solidFill>
                          <a:srgbClr val="000000"/>
                        </a:solidFill>
                        <a:latin typeface="Cambria Math" panose="02040503050406030204" pitchFamily="18" charset="0"/>
                        <a:cs typeface="Arial" charset="0"/>
                      </a:rPr>
                      <m:t>𝜆</m:t>
                    </m:r>
                  </m:oMath>
                </a14:m>
                <a:r>
                  <a:rPr lang="en-US" sz="1400" dirty="0">
                    <a:solidFill>
                      <a:srgbClr val="000000"/>
                    </a:solidFill>
                    <a:cs typeface="Arial" charset="0"/>
                  </a:rPr>
                  <a:t> is the decaying weight for the window, </a:t>
                </a:r>
                <a14:m>
                  <m:oMath xmlns:m="http://schemas.openxmlformats.org/officeDocument/2006/math">
                    <m:r>
                      <a:rPr lang="en-US" sz="1400">
                        <a:solidFill>
                          <a:srgbClr val="000000"/>
                        </a:solidFill>
                        <a:latin typeface="Cambria Math" panose="02040503050406030204" pitchFamily="18" charset="0"/>
                        <a:cs typeface="Arial" charset="0"/>
                      </a:rPr>
                      <m:t>𝛼</m:t>
                    </m:r>
                  </m:oMath>
                </a14:m>
                <a:r>
                  <a:rPr lang="en-US" sz="1400" dirty="0">
                    <a:solidFill>
                      <a:srgbClr val="000000"/>
                    </a:solidFill>
                    <a:cs typeface="Arial" charset="0"/>
                  </a:rPr>
                  <a:t> is the weight associated with </a:t>
                </a: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𝑃</m:t>
                        </m:r>
                      </m:e>
                      <m:sub>
                        <m:r>
                          <a:rPr lang="en-US" sz="1400">
                            <a:solidFill>
                              <a:srgbClr val="000000"/>
                            </a:solidFill>
                            <a:latin typeface="Cambria Math" panose="02040503050406030204" pitchFamily="18" charset="0"/>
                            <a:cs typeface="Arial" charset="0"/>
                          </a:rPr>
                          <m:t>𝑔𝑝𝑟𝑖𝑜𝑟</m:t>
                        </m:r>
                      </m:sub>
                    </m:sSub>
                  </m:oMath>
                </a14:m>
                <a:r>
                  <a:rPr lang="en-US" sz="1400" dirty="0">
                    <a:solidFill>
                      <a:srgbClr val="000000"/>
                    </a:solidFill>
                    <a:cs typeface="Arial" charset="0"/>
                  </a:rPr>
                  <a:t>,</a:t>
                </a:r>
              </a:p>
              <a:p>
                <a:pPr marL="517525" lvl="1" indent="-173038" algn="l">
                  <a:spcBef>
                    <a:spcPts val="0"/>
                  </a:spcBef>
                  <a:spcAft>
                    <a:spcPts val="300"/>
                  </a:spcAft>
                  <a:buFont typeface="Wingdings" pitchFamily="2" charset="2"/>
                  <a:buChar char="§"/>
                </a:pP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𝛽</m:t>
                        </m:r>
                      </m:e>
                      <m:sub>
                        <m:r>
                          <a:rPr lang="en-US" sz="1400">
                            <a:solidFill>
                              <a:srgbClr val="000000"/>
                            </a:solidFill>
                            <a:latin typeface="Cambria Math" panose="02040503050406030204" pitchFamily="18" charset="0"/>
                            <a:cs typeface="Arial" charset="0"/>
                          </a:rPr>
                          <m:t>𝑅</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and </a:t>
                </a: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𝛽</m:t>
                        </m:r>
                      </m:e>
                      <m:sub>
                        <m:r>
                          <a:rPr lang="en-US" sz="1400">
                            <a:solidFill>
                              <a:srgbClr val="000000"/>
                            </a:solidFill>
                            <a:latin typeface="Cambria Math" panose="02040503050406030204" pitchFamily="18" charset="0"/>
                            <a:cs typeface="Arial" charset="0"/>
                          </a:rPr>
                          <m:t>𝐿</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are normalization factors,</a:t>
                </a:r>
              </a:p>
              <a:p>
                <a:pPr marL="517525" lvl="1" indent="-173038" algn="l">
                  <a:spcBef>
                    <a:spcPts val="0"/>
                  </a:spcBef>
                  <a:spcAft>
                    <a:spcPts val="300"/>
                  </a:spcAft>
                  <a:buFont typeface="Wingdings" pitchFamily="2" charset="2"/>
                  <a:buChar char="§"/>
                </a:pP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𝑃</m:t>
                        </m:r>
                      </m:e>
                      <m:sub>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𝐶</m:t>
                            </m:r>
                          </m:e>
                          <m:sub>
                            <m:r>
                              <a:rPr lang="en-US" sz="1400">
                                <a:solidFill>
                                  <a:srgbClr val="000000"/>
                                </a:solidFill>
                                <a:latin typeface="Cambria Math" panose="02040503050406030204" pitchFamily="18" charset="0"/>
                                <a:cs typeface="Arial" charset="0"/>
                              </a:rPr>
                              <m:t>𝑘</m:t>
                            </m:r>
                          </m:sub>
                        </m:sSub>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prior probability, </a:t>
                </a: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𝑃</m:t>
                        </m:r>
                      </m:e>
                      <m:sub>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𝐶</m:t>
                            </m:r>
                          </m:e>
                          <m:sub>
                            <m:r>
                              <a:rPr lang="en-US" sz="1400">
                                <a:solidFill>
                                  <a:srgbClr val="000000"/>
                                </a:solidFill>
                                <a:latin typeface="Cambria Math" panose="02040503050406030204" pitchFamily="18" charset="0"/>
                                <a:cs typeface="Arial" charset="0"/>
                              </a:rPr>
                              <m:t>𝑘</m:t>
                            </m:r>
                          </m:sub>
                        </m:sSub>
                        <m:r>
                          <a:rPr lang="en-US" sz="1400">
                            <a:solidFill>
                              <a:srgbClr val="000000"/>
                            </a:solidFill>
                            <a:latin typeface="Cambria Math" panose="02040503050406030204" pitchFamily="18" charset="0"/>
                            <a:cs typeface="Arial" charset="0"/>
                          </a:rPr>
                          <m:t>|</m:t>
                        </m:r>
                        <m:r>
                          <a:rPr lang="en-US" sz="1400">
                            <a:solidFill>
                              <a:srgbClr val="000000"/>
                            </a:solidFill>
                            <a:latin typeface="Cambria Math" panose="02040503050406030204" pitchFamily="18" charset="0"/>
                            <a:cs typeface="Arial" charset="0"/>
                          </a:rPr>
                          <m:t>𝐿𝑅</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posterior probability of epoch </a:t>
                </a:r>
                <a14:m>
                  <m:oMath xmlns:m="http://schemas.openxmlformats.org/officeDocument/2006/math">
                    <m:r>
                      <a:rPr lang="en-US" sz="1400" b="0" i="1">
                        <a:solidFill>
                          <a:srgbClr val="000000"/>
                        </a:solidFill>
                        <a:latin typeface="Cambria Math" panose="02040503050406030204" pitchFamily="18" charset="0"/>
                        <a:cs typeface="Arial" charset="0"/>
                      </a:rPr>
                      <m:t>𝐶</m:t>
                    </m:r>
                  </m:oMath>
                </a14:m>
                <a:r>
                  <a:rPr lang="en-US" sz="1400" dirty="0">
                    <a:solidFill>
                      <a:srgbClr val="000000"/>
                    </a:solidFill>
                    <a:cs typeface="Arial" charset="0"/>
                  </a:rPr>
                  <a:t> for class </a:t>
                </a:r>
                <a14:m>
                  <m:oMath xmlns:m="http://schemas.openxmlformats.org/officeDocument/2006/math">
                    <m:r>
                      <a:rPr lang="en-US" sz="1400" b="0" i="1">
                        <a:solidFill>
                          <a:srgbClr val="000000"/>
                        </a:solidFill>
                        <a:latin typeface="Cambria Math" panose="02040503050406030204" pitchFamily="18" charset="0"/>
                        <a:cs typeface="Arial" charset="0"/>
                      </a:rPr>
                      <m:t>𝑘</m:t>
                    </m:r>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given the left and right contexts,</a:t>
                </a:r>
              </a:p>
              <a:p>
                <a:pPr marL="517525" lvl="1" indent="-173038" algn="l">
                  <a:spcBef>
                    <a:spcPts val="0"/>
                  </a:spcBef>
                  <a:spcAft>
                    <a:spcPts val="0"/>
                  </a:spcAft>
                  <a:buFont typeface="Wingdings" pitchFamily="2" charset="2"/>
                  <a:buChar char="§"/>
                </a:pPr>
                <a14:m>
                  <m:oMath xmlns:m="http://schemas.openxmlformats.org/officeDocument/2006/math">
                    <m:r>
                      <a:rPr lang="en-US" sz="1400">
                        <a:solidFill>
                          <a:srgbClr val="000000"/>
                        </a:solidFill>
                        <a:latin typeface="Cambria Math" panose="02040503050406030204" pitchFamily="18" charset="0"/>
                        <a:cs typeface="Arial" charset="0"/>
                      </a:rPr>
                      <m:t>𝛾</m:t>
                    </m:r>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grammar weight, </a:t>
                </a:r>
                <a14:m>
                  <m:oMath xmlns:m="http://schemas.openxmlformats.org/officeDocument/2006/math">
                    <m:r>
                      <a:rPr lang="en-US" sz="1400" b="0" i="1">
                        <a:solidFill>
                          <a:srgbClr val="000000"/>
                        </a:solidFill>
                        <a:latin typeface="Cambria Math" panose="02040503050406030204" pitchFamily="18" charset="0"/>
                        <a:cs typeface="Arial" charset="0"/>
                      </a:rPr>
                      <m:t>𝑛</m:t>
                    </m:r>
                  </m:oMath>
                </a14:m>
                <a:r>
                  <a:rPr lang="en-US" sz="1400" dirty="0">
                    <a:solidFill>
                      <a:srgbClr val="000000"/>
                    </a:solidFill>
                    <a:cs typeface="Arial" charset="0"/>
                  </a:rPr>
                  <a:t> is the iteration number (starting from 1), </a:t>
                </a: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𝛽</m:t>
                        </m:r>
                      </m:e>
                      <m:sub>
                        <m:r>
                          <a:rPr lang="en-US" sz="1400">
                            <a:solidFill>
                              <a:srgbClr val="000000"/>
                            </a:solidFill>
                            <a:latin typeface="Cambria Math" panose="02040503050406030204" pitchFamily="18" charset="0"/>
                            <a:cs typeface="Arial" charset="0"/>
                          </a:rPr>
                          <m:t>𝐶</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normalization factor. </a:t>
                </a: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6"/>
                <a:ext cx="8763000" cy="6246054"/>
              </a:xfrm>
              <a:prstGeom prst="rect">
                <a:avLst/>
              </a:prstGeom>
              <a:blipFill>
                <a:blip r:embed="rId3"/>
                <a:stretch>
                  <a:fillRect l="-1531" t="-1268" r="-2018"/>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Statistical Language Modeling</a:t>
            </a:r>
          </a:p>
        </p:txBody>
      </p:sp>
    </p:spTree>
    <p:extLst>
      <p:ext uri="{BB962C8B-B14F-4D97-AF65-F5344CB8AC3E}">
        <p14:creationId xmlns:p14="http://schemas.microsoft.com/office/powerpoint/2010/main" val="2699002349"/>
      </p:ext>
    </p:extLst>
  </p:cSld>
  <p:clrMapOvr>
    <a:masterClrMapping/>
  </p:clrMapOvr>
</p:sld>
</file>

<file path=ppt/theme/theme1.xml><?xml version="1.0" encoding="utf-8"?>
<a:theme xmlns:a="http://schemas.openxmlformats.org/drawingml/2006/main" name="00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09_Referen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1_Abstra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2_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3_HM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4_C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5_R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6_Big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07_Resul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08_Future_Wo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7F4F6E9609FFA48A49AF397541005F7" ma:contentTypeVersion="0" ma:contentTypeDescription="Create a new document." ma:contentTypeScope="" ma:versionID="71e1f5a5d6e167bf45b4a3cc2448dd25">
  <xsd:schema xmlns:xsd="http://www.w3.org/2001/XMLSchema" xmlns:xs="http://www.w3.org/2001/XMLSchema" xmlns:p="http://schemas.microsoft.com/office/2006/metadata/properties" xmlns:ns2="db53dd2b-c220-43db-af5d-d622701bb54a" targetNamespace="http://schemas.microsoft.com/office/2006/metadata/properties" ma:root="true" ma:fieldsID="633f7f0f02d115620620fbe9eca188d5" ns2:_="">
    <xsd:import namespace="db53dd2b-c220-43db-af5d-d622701bb5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3dd2b-c220-43db-af5d-d622701bb5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b53dd2b-c220-43db-af5d-d622701bb54a">362JJHU2A77U-217-11</_dlc_DocId>
    <_dlc_DocIdUrl xmlns="db53dd2b-c220-43db-af5d-d622701bb54a">
      <Url>https://sharepoint.extranet.darpa.mil/sites/mto/RE-NET/_layouts/DocIdRedir.aspx?ID=362JJHU2A77U-217-11</Url>
      <Description>362JJHU2A77U-217-11</Description>
    </_dlc_DocIdUrl>
  </documentManagement>
</p:properties>
</file>

<file path=customXml/itemProps1.xml><?xml version="1.0" encoding="utf-8"?>
<ds:datastoreItem xmlns:ds="http://schemas.openxmlformats.org/officeDocument/2006/customXml" ds:itemID="{AC87C763-257E-4657-91A5-990E7EAC2243}">
  <ds:schemaRefs>
    <ds:schemaRef ds:uri="http://schemas.microsoft.com/sharepoint/events"/>
  </ds:schemaRefs>
</ds:datastoreItem>
</file>

<file path=customXml/itemProps2.xml><?xml version="1.0" encoding="utf-8"?>
<ds:datastoreItem xmlns:ds="http://schemas.openxmlformats.org/officeDocument/2006/customXml" ds:itemID="{3D40FACB-A1F1-4F65-945C-A942486CC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3dd2b-c220-43db-af5d-d622701bb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1922F5-A7A0-47A9-93DF-ED33B1EAEAF5}">
  <ds:schemaRefs>
    <ds:schemaRef ds:uri="http://schemas.microsoft.com/sharepoint/v3/contenttype/forms"/>
  </ds:schemaRefs>
</ds:datastoreItem>
</file>

<file path=customXml/itemProps4.xml><?xml version="1.0" encoding="utf-8"?>
<ds:datastoreItem xmlns:ds="http://schemas.openxmlformats.org/officeDocument/2006/customXml" ds:itemID="{3E55ADFE-E94E-44E2-BD29-2EE2DC70F612}">
  <ds:schemaRefs>
    <ds:schemaRef ds:uri="db53dd2b-c220-43db-af5d-d622701bb54a"/>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52031</TotalTime>
  <Words>6292</Words>
  <Application>Microsoft Macintosh PowerPoint</Application>
  <PresentationFormat>On-screen Show (4:3)</PresentationFormat>
  <Paragraphs>651</Paragraphs>
  <Slides>32</Slides>
  <Notes>26</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32</vt:i4>
      </vt:variant>
    </vt:vector>
  </HeadingPairs>
  <TitlesOfParts>
    <vt:vector size="48" baseType="lpstr">
      <vt:lpstr>Arial</vt:lpstr>
      <vt:lpstr>Calibri</vt:lpstr>
      <vt:lpstr>Cambria Math</vt:lpstr>
      <vt:lpstr>Times New Roman</vt:lpstr>
      <vt:lpstr>Wingdings</vt:lpstr>
      <vt:lpstr>00_Title</vt:lpstr>
      <vt:lpstr>01_Abstract</vt:lpstr>
      <vt:lpstr>02_Introduction</vt:lpstr>
      <vt:lpstr>03_HMM</vt:lpstr>
      <vt:lpstr>04_CNN</vt:lpstr>
      <vt:lpstr>05_RNN</vt:lpstr>
      <vt:lpstr>06_BigData</vt:lpstr>
      <vt:lpstr>07_Results</vt:lpstr>
      <vt:lpstr>08_Future_Work</vt:lpstr>
      <vt:lpstr>09_References</vt:lpstr>
      <vt:lpstr>3_Master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Questions To Be Addressed</vt:lpstr>
      <vt:lpstr>PowerPoint Presentation</vt:lpstr>
      <vt:lpstr>PowerPoint Presentation</vt:lpstr>
      <vt:lpstr>Publications (1st Author)</vt:lpstr>
      <vt:lpstr>Publications (1st Author)</vt:lpstr>
      <vt:lpstr>Publications (Co-Author)</vt:lpstr>
    </vt:vector>
  </TitlesOfParts>
  <Company>DARPA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Microsystems Technology Office DIRO Review</dc:title>
  <dc:subject>141213 Future Warfighting</dc:subject>
  <dc:creator>Zach Lemnios / John Zolper</dc:creator>
  <dc:description>2004 Winter DIRO Review</dc:description>
  <cp:lastModifiedBy>Joseph Picone</cp:lastModifiedBy>
  <cp:revision>1795</cp:revision>
  <cp:lastPrinted>2013-11-22T15:20:59Z</cp:lastPrinted>
  <dcterms:created xsi:type="dcterms:W3CDTF">2011-05-04T16:12:59Z</dcterms:created>
  <dcterms:modified xsi:type="dcterms:W3CDTF">2020-04-24T12:18:14Z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lect?">
    <vt:lpwstr>No</vt:lpwstr>
  </property>
  <property fmtid="{D5CDD505-2E9C-101B-9397-08002B2CF9AE}" pid="3" name="_dlc_DocIdItemGuid">
    <vt:lpwstr>fc3bbbf8-1f9e-4ebf-9db4-d3f2bb791bc0</vt:lpwstr>
  </property>
  <property fmtid="{D5CDD505-2E9C-101B-9397-08002B2CF9AE}" pid="4" name="ContentTypeId">
    <vt:lpwstr>0x01010057F4F6E9609FFA48A49AF397541005F7</vt:lpwstr>
  </property>
</Properties>
</file>