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  <p:sldMasterId id="2147484034" r:id="rId2"/>
    <p:sldMasterId id="2147484036" r:id="rId3"/>
  </p:sldMasterIdLst>
  <p:notesMasterIdLst>
    <p:notesMasterId r:id="rId62"/>
  </p:notesMasterIdLst>
  <p:sldIdLst>
    <p:sldId id="333" r:id="rId4"/>
    <p:sldId id="256" r:id="rId5"/>
    <p:sldId id="274" r:id="rId6"/>
    <p:sldId id="307" r:id="rId7"/>
    <p:sldId id="257" r:id="rId8"/>
    <p:sldId id="276" r:id="rId9"/>
    <p:sldId id="289" r:id="rId10"/>
    <p:sldId id="266" r:id="rId11"/>
    <p:sldId id="258" r:id="rId12"/>
    <p:sldId id="277" r:id="rId13"/>
    <p:sldId id="267" r:id="rId14"/>
    <p:sldId id="268" r:id="rId15"/>
    <p:sldId id="269" r:id="rId16"/>
    <p:sldId id="278" r:id="rId17"/>
    <p:sldId id="319" r:id="rId18"/>
    <p:sldId id="308" r:id="rId19"/>
    <p:sldId id="279" r:id="rId20"/>
    <p:sldId id="275" r:id="rId21"/>
    <p:sldId id="284" r:id="rId22"/>
    <p:sldId id="285" r:id="rId23"/>
    <p:sldId id="287" r:id="rId24"/>
    <p:sldId id="295" r:id="rId25"/>
    <p:sldId id="296" r:id="rId26"/>
    <p:sldId id="297" r:id="rId27"/>
    <p:sldId id="301" r:id="rId28"/>
    <p:sldId id="299" r:id="rId29"/>
    <p:sldId id="298" r:id="rId30"/>
    <p:sldId id="303" r:id="rId31"/>
    <p:sldId id="302" r:id="rId32"/>
    <p:sldId id="305" r:id="rId33"/>
    <p:sldId id="280" r:id="rId34"/>
    <p:sldId id="281" r:id="rId35"/>
    <p:sldId id="290" r:id="rId36"/>
    <p:sldId id="282" r:id="rId37"/>
    <p:sldId id="291" r:id="rId38"/>
    <p:sldId id="288" r:id="rId39"/>
    <p:sldId id="309" r:id="rId40"/>
    <p:sldId id="283" r:id="rId41"/>
    <p:sldId id="306" r:id="rId42"/>
    <p:sldId id="318" r:id="rId43"/>
    <p:sldId id="317" r:id="rId44"/>
    <p:sldId id="316" r:id="rId45"/>
    <p:sldId id="323" r:id="rId46"/>
    <p:sldId id="320" r:id="rId47"/>
    <p:sldId id="311" r:id="rId48"/>
    <p:sldId id="260" r:id="rId49"/>
    <p:sldId id="261" r:id="rId50"/>
    <p:sldId id="322" r:id="rId51"/>
    <p:sldId id="259" r:id="rId52"/>
    <p:sldId id="292" r:id="rId53"/>
    <p:sldId id="310" r:id="rId54"/>
    <p:sldId id="262" r:id="rId55"/>
    <p:sldId id="263" r:id="rId56"/>
    <p:sldId id="286" r:id="rId57"/>
    <p:sldId id="293" r:id="rId58"/>
    <p:sldId id="315" r:id="rId59"/>
    <p:sldId id="294" r:id="rId60"/>
    <p:sldId id="39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3.emf"/><Relationship Id="rId1" Type="http://schemas.openxmlformats.org/officeDocument/2006/relationships/image" Target="../media/image23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34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5" Type="http://schemas.openxmlformats.org/officeDocument/2006/relationships/image" Target="../media/image38.emf"/><Relationship Id="rId4" Type="http://schemas.openxmlformats.org/officeDocument/2006/relationships/image" Target="../media/image36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image" Target="../media/image5.emf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5.emf"/><Relationship Id="rId4" Type="http://schemas.openxmlformats.org/officeDocument/2006/relationships/image" Target="../media/image13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21.emf"/><Relationship Id="rId6" Type="http://schemas.openxmlformats.org/officeDocument/2006/relationships/image" Target="../media/image48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6.emf"/><Relationship Id="rId6" Type="http://schemas.openxmlformats.org/officeDocument/2006/relationships/image" Target="../media/image52.emf"/><Relationship Id="rId5" Type="http://schemas.openxmlformats.org/officeDocument/2006/relationships/image" Target="../media/image5.emf"/><Relationship Id="rId4" Type="http://schemas.openxmlformats.org/officeDocument/2006/relationships/image" Target="../media/image5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6.emf"/><Relationship Id="rId2" Type="http://schemas.openxmlformats.org/officeDocument/2006/relationships/image" Target="../media/image55.emf"/><Relationship Id="rId1" Type="http://schemas.openxmlformats.org/officeDocument/2006/relationships/image" Target="../media/image19.emf"/><Relationship Id="rId6" Type="http://schemas.openxmlformats.org/officeDocument/2006/relationships/image" Target="../media/image5.emf"/><Relationship Id="rId5" Type="http://schemas.openxmlformats.org/officeDocument/2006/relationships/image" Target="../media/image47.emf"/><Relationship Id="rId4" Type="http://schemas.openxmlformats.org/officeDocument/2006/relationships/image" Target="../media/image56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emf"/><Relationship Id="rId2" Type="http://schemas.openxmlformats.org/officeDocument/2006/relationships/image" Target="../media/image58.emf"/><Relationship Id="rId1" Type="http://schemas.openxmlformats.org/officeDocument/2006/relationships/image" Target="../media/image57.emf"/><Relationship Id="rId6" Type="http://schemas.openxmlformats.org/officeDocument/2006/relationships/image" Target="../media/image59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image" Target="../media/image60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image" Target="../media/image89.emf"/><Relationship Id="rId4" Type="http://schemas.openxmlformats.org/officeDocument/2006/relationships/image" Target="../media/image92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image" Target="../media/image96.emf"/><Relationship Id="rId1" Type="http://schemas.openxmlformats.org/officeDocument/2006/relationships/image" Target="../media/image95.emf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emf"/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7B72D-D3AA-FF42-A79B-7F70DABC8C3D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7E164-3F76-FE4B-8E93-EB8744A4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0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http://www.iro.umontreal.ca/~bengioy/papers/ftml.pdf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53042-5A96-4DBC-B738-B843823BA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9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8527: Lecture 36,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0332"/>
            <a:ext cx="7935886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1188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towardsdatascience.com/generating-images-with-autoencoders-77fd3a8dd368" TargetMode="External"/><Relationship Id="rId7" Type="http://schemas.openxmlformats.org/officeDocument/2006/relationships/hyperlink" Target="https://www.tensorflow.org/tutorials/generative/dcgan" TargetMode="External"/><Relationship Id="rId2" Type="http://schemas.openxmlformats.org/officeDocument/2006/relationships/hyperlink" Target="https://piotrmirowski.files.wordpress.com/2014/03/piotrmirowski_2014_reviewautoencoders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achinelearningmastery.com/what-are-generative-adversarial-networks-gans/" TargetMode="External"/><Relationship Id="rId5" Type="http://schemas.openxmlformats.org/officeDocument/2006/relationships/hyperlink" Target="https://jaan.io/what-is-variational-autoencoder-vae-tutorial/" TargetMode="External"/><Relationship Id="rId4" Type="http://schemas.openxmlformats.org/officeDocument/2006/relationships/hyperlink" Target="http://ufldl.stanford.edu/tutorial/unsupervised/Autoencoders/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22.emf"/><Relationship Id="rId4" Type="http://schemas.openxmlformats.org/officeDocument/2006/relationships/image" Target="../media/image19.e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e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6.e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oleObject" Target="../embeddings/oleObject44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3.e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34.e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3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36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3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36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58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45.e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42.emf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9.e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41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6.e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5.e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3.png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9.emf"/><Relationship Id="rId11" Type="http://schemas.openxmlformats.org/officeDocument/2006/relationships/oleObject" Target="../embeddings/oleObject80.bin"/><Relationship Id="rId5" Type="http://schemas.openxmlformats.org/officeDocument/2006/relationships/oleObject" Target="../embeddings/oleObject77.bin"/><Relationship Id="rId15" Type="http://schemas.openxmlformats.org/officeDocument/2006/relationships/image" Target="../media/image52.emf"/><Relationship Id="rId10" Type="http://schemas.openxmlformats.org/officeDocument/2006/relationships/image" Target="../media/image51.emf"/><Relationship Id="rId4" Type="http://schemas.openxmlformats.org/officeDocument/2006/relationships/image" Target="../media/image6.emf"/><Relationship Id="rId9" Type="http://schemas.openxmlformats.org/officeDocument/2006/relationships/oleObject" Target="../embeddings/oleObject79.bin"/><Relationship Id="rId14" Type="http://schemas.openxmlformats.org/officeDocument/2006/relationships/oleObject" Target="../embeddings/oleObject8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88.bin"/><Relationship Id="rId3" Type="http://schemas.openxmlformats.org/officeDocument/2006/relationships/oleObject" Target="../embeddings/oleObject83.bin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47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87.bin"/><Relationship Id="rId5" Type="http://schemas.openxmlformats.org/officeDocument/2006/relationships/oleObject" Target="../embeddings/oleObject84.bin"/><Relationship Id="rId15" Type="http://schemas.openxmlformats.org/officeDocument/2006/relationships/oleObject" Target="../embeddings/oleObject89.bin"/><Relationship Id="rId10" Type="http://schemas.openxmlformats.org/officeDocument/2006/relationships/image" Target="../media/image56.emf"/><Relationship Id="rId4" Type="http://schemas.openxmlformats.org/officeDocument/2006/relationships/image" Target="../media/image19.emf"/><Relationship Id="rId9" Type="http://schemas.openxmlformats.org/officeDocument/2006/relationships/oleObject" Target="../embeddings/oleObject86.bin"/><Relationship Id="rId1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oleObject" Target="../embeddings/oleObject95.bin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.e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8.e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23.emf"/><Relationship Id="rId4" Type="http://schemas.openxmlformats.org/officeDocument/2006/relationships/image" Target="../media/image57.e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59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98.bin"/><Relationship Id="rId4" Type="http://schemas.openxmlformats.org/officeDocument/2006/relationships/image" Target="../media/image6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66.emf"/><Relationship Id="rId4" Type="http://schemas.openxmlformats.org/officeDocument/2006/relationships/image" Target="../media/image5.emf"/><Relationship Id="rId9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2" Type="http://schemas.openxmlformats.org/officeDocument/2006/relationships/hyperlink" Target="https://github.com/piotrmirows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iotr.mirowski@computer.org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92.emf"/><Relationship Id="rId4" Type="http://schemas.openxmlformats.org/officeDocument/2006/relationships/image" Target="../media/image89.emf"/><Relationship Id="rId9" Type="http://schemas.openxmlformats.org/officeDocument/2006/relationships/oleObject" Target="../embeddings/oleObject111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oleObject" Target="../embeddings/oleObject116.bin"/><Relationship Id="rId18" Type="http://schemas.openxmlformats.org/officeDocument/2006/relationships/image" Target="../media/image101.emf"/><Relationship Id="rId3" Type="http://schemas.openxmlformats.org/officeDocument/2006/relationships/image" Target="../media/image102.emf"/><Relationship Id="rId7" Type="http://schemas.openxmlformats.org/officeDocument/2006/relationships/oleObject" Target="../embeddings/oleObject113.bin"/><Relationship Id="rId12" Type="http://schemas.openxmlformats.org/officeDocument/2006/relationships/image" Target="../media/image98.emf"/><Relationship Id="rId1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0.emf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5.emf"/><Relationship Id="rId11" Type="http://schemas.openxmlformats.org/officeDocument/2006/relationships/oleObject" Target="../embeddings/oleObject115.bin"/><Relationship Id="rId5" Type="http://schemas.openxmlformats.org/officeDocument/2006/relationships/oleObject" Target="../embeddings/oleObject112.bin"/><Relationship Id="rId15" Type="http://schemas.openxmlformats.org/officeDocument/2006/relationships/oleObject" Target="../embeddings/oleObject117.bin"/><Relationship Id="rId10" Type="http://schemas.openxmlformats.org/officeDocument/2006/relationships/image" Target="../media/image97.emf"/><Relationship Id="rId4" Type="http://schemas.openxmlformats.org/officeDocument/2006/relationships/image" Target="../media/image103.emf"/><Relationship Id="rId9" Type="http://schemas.openxmlformats.org/officeDocument/2006/relationships/oleObject" Target="../embeddings/oleObject114.bin"/><Relationship Id="rId14" Type="http://schemas.openxmlformats.org/officeDocument/2006/relationships/image" Target="../media/image9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machinelearningmastery.com/what-are-generative-adversarial-networks-ga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3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1.emf"/><Relationship Id="rId4" Type="http://schemas.openxmlformats.org/officeDocument/2006/relationships/image" Target="../media/image14.emf"/><Relationship Id="rId9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09575" y="552450"/>
            <a:ext cx="846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Lecture 37: </a:t>
            </a:r>
            <a:r>
              <a:rPr lang="en-US" sz="2400" b="1" dirty="0">
                <a:solidFill>
                  <a:srgbClr val="333399"/>
                </a:solidFill>
                <a:latin typeface="Arial" charset="0"/>
              </a:rPr>
              <a:t>Alternative Training Strategies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1338" y="1358900"/>
            <a:ext cx="4030661" cy="4089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Objectives:</a:t>
            </a:r>
          </a:p>
          <a:p>
            <a:pPr marL="179388" defTabSz="914400" eaLnBrk="0" fontAlgn="base" hangingPunct="0">
              <a:spcBef>
                <a:spcPct val="0"/>
              </a:spcBef>
              <a:defRPr/>
            </a:pPr>
            <a:r>
              <a:rPr lang="en-US" b="1" kern="0" dirty="0">
                <a:solidFill>
                  <a:srgbClr val="000000"/>
                </a:solidFill>
              </a:rPr>
              <a:t>Autoencoders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Generative Adversarial Networks</a:t>
            </a: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Resources: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Autoencoders (Mirowski)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hlinkClick r:id="rId3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Autoencoder (Stewart)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4"/>
              </a:rPr>
              <a:t>Autoencoders (Stanford UFDL)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5"/>
              </a:rPr>
              <a:t>Autoencoders (</a:t>
            </a:r>
            <a:r>
              <a:rPr lang="en-US" b="1" kern="0" dirty="0" err="1">
                <a:solidFill>
                  <a:srgbClr val="000000"/>
                </a:solidFill>
                <a:latin typeface="Arial"/>
                <a:hlinkClick r:id="rId5"/>
              </a:rPr>
              <a:t>Altosaar</a:t>
            </a:r>
            <a:r>
              <a:rPr lang="en-US" b="1" kern="0" dirty="0">
                <a:solidFill>
                  <a:srgbClr val="000000"/>
                </a:solidFill>
                <a:latin typeface="Arial"/>
                <a:hlinkClick r:id="rId5"/>
              </a:rPr>
              <a:t>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6"/>
              </a:rPr>
              <a:t>Generative Adversarial Networks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7"/>
              </a:rPr>
              <a:t>Deep Convolutional GANs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8C422-3E92-774A-AC61-D63CF9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76" y="1258955"/>
            <a:ext cx="3925175" cy="2266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D2234-9BE9-0C43-812F-4FBD041401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82" y="3806672"/>
            <a:ext cx="3669769" cy="2456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exploit unlabeled data?</a:t>
            </a:r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" name="Equation" r:id="rId3" imgW="939800" imgH="266700" progId="Equation.3">
                  <p:embed/>
                </p:oleObj>
              </mc:Choice>
              <mc:Fallback>
                <p:oleObj name="Equation" r:id="rId3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" name="Equation" r:id="rId7" imgW="114300" imgH="177800" progId="Equation.3">
                  <p:embed/>
                </p:oleObj>
              </mc:Choice>
              <mc:Fallback>
                <p:oleObj name="Equation" r:id="rId7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1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We want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 represent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the dataset.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should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be a compact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representation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of 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low-dimensional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and/or sparse.</a:t>
            </a: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1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2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decomposition of the </a:t>
            </a:r>
            <a:r>
              <a:rPr lang="en-US" b="1" dirty="0">
                <a:solidFill>
                  <a:schemeClr val="tx2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Principal Component Analysis and Singular Value Decomposition</a:t>
            </a:r>
          </a:p>
          <a:p>
            <a:pPr lvl="1"/>
            <a:r>
              <a:rPr lang="en-US" dirty="0"/>
              <a:t>Independent Component Analysis </a:t>
            </a:r>
            <a:r>
              <a:rPr lang="en-US" sz="1200" dirty="0">
                <a:solidFill>
                  <a:srgbClr val="A6A6A6"/>
                </a:solidFill>
              </a:rPr>
              <a:t>[Bell &amp; </a:t>
            </a:r>
            <a:r>
              <a:rPr lang="en-US" sz="1200" dirty="0" err="1">
                <a:solidFill>
                  <a:srgbClr val="A6A6A6"/>
                </a:solidFill>
              </a:rPr>
              <a:t>Sejnowski</a:t>
            </a:r>
            <a:r>
              <a:rPr lang="en-US" sz="1200" dirty="0">
                <a:solidFill>
                  <a:srgbClr val="A6A6A6"/>
                </a:solidFill>
              </a:rPr>
              <a:t>, 1995]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coding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Olshausen</a:t>
            </a:r>
            <a:r>
              <a:rPr lang="en-US" sz="1200" dirty="0">
                <a:solidFill>
                  <a:srgbClr val="A6A6A6"/>
                </a:solidFill>
              </a:rPr>
              <a:t> &amp; Field, 1997]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Fitting a distribution to the </a:t>
            </a:r>
            <a:r>
              <a:rPr lang="en-US" b="1" dirty="0">
                <a:solidFill>
                  <a:srgbClr val="2F5897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Mixtures of Gaussians</a:t>
            </a:r>
          </a:p>
          <a:p>
            <a:pPr lvl="1"/>
            <a:r>
              <a:rPr lang="en-US" dirty="0"/>
              <a:t>Use of </a:t>
            </a:r>
            <a:r>
              <a:rPr lang="en-US" b="1" dirty="0"/>
              <a:t>Expectation-Maximization algorithm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Dempster</a:t>
            </a:r>
            <a:r>
              <a:rPr lang="en-US" sz="1200" dirty="0">
                <a:solidFill>
                  <a:srgbClr val="A6A6A6"/>
                </a:solidFill>
              </a:rPr>
              <a:t> et al, 1977]</a:t>
            </a:r>
            <a:endParaRPr lang="en-US" b="1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For text or discrete data:</a:t>
            </a:r>
          </a:p>
          <a:p>
            <a:pPr lvl="1"/>
            <a:r>
              <a:rPr lang="en-US" dirty="0"/>
              <a:t>Latent Semantic Indexing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Probabilistic Latent Semantic Indexing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[Hofmann et al, 1999]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et al, 2003]</a:t>
            </a:r>
            <a:endParaRPr lang="en-US" dirty="0"/>
          </a:p>
          <a:p>
            <a:pPr lvl="1"/>
            <a:r>
              <a:rPr lang="en-US" b="1" dirty="0"/>
              <a:t>Semantic Hashing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this tutorial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Study a fundamental building block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deep learning,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auto-encoder</a:t>
            </a: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6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7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= input</a:t>
            </a: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8" name="Equation" r:id="rId7" imgW="406400" imgH="152400" progId="Equation.3">
                  <p:embed/>
                </p:oleObj>
              </mc:Choice>
              <mc:Fallback>
                <p:oleObj name="Equation" r:id="rId7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“Bottleneck” code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low-dimensional,</a:t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chemeClr val="tx2"/>
                </a:solidFill>
                <a:latin typeface="Century Gothic"/>
              </a:rPr>
              <a:t>= input</a:t>
            </a: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4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“energy”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5" name="Equation" r:id="rId5" imgW="952500" imgH="266700" progId="Equation.3">
                  <p:embed/>
                </p:oleObj>
              </mc:Choice>
              <mc:Fallback>
                <p:oleObj name="Equation" r:id="rId5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6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7" name="Equation" r:id="rId9" imgW="965200" imgH="266700" progId="Equation.3">
                  <p:embed/>
                </p:oleObj>
              </mc:Choice>
              <mc:Fallback>
                <p:oleObj name="Equation" r:id="rId9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“energy”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8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9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2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" name="Equation" r:id="rId9" imgW="152400" imgH="152400" progId="Equation.3">
                  <p:embed/>
                </p:oleObj>
              </mc:Choice>
              <mc:Fallback>
                <p:oleObj name="Equation" r:id="rId9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5" name="Equation" r:id="rId11" imgW="952500" imgH="266700" progId="Equation.3">
                  <p:embed/>
                </p:oleObj>
              </mc:Choice>
              <mc:Fallback>
                <p:oleObj name="Equation" r:id="rId11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6" name="Equation" r:id="rId13" imgW="965200" imgH="266700" progId="Equation.3">
                  <p:embed/>
                </p:oleObj>
              </mc:Choice>
              <mc:Fallback>
                <p:oleObj name="Equation" r:id="rId13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Review of </a:t>
            </a:r>
            <a:br>
              <a:rPr lang="en-US" dirty="0"/>
            </a:br>
            <a:r>
              <a:rPr lang="en-US" dirty="0"/>
              <a:t>auto-encoders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Piotr Mirowski</a:t>
            </a:r>
            <a:r>
              <a:rPr lang="en-US" dirty="0"/>
              <a:t>, Microsoft Bing London</a:t>
            </a:r>
            <a:br>
              <a:rPr lang="en-US" dirty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 dirty="0"/>
              <a:t>)</a:t>
            </a:r>
          </a:p>
          <a:p>
            <a:r>
              <a:rPr lang="en-US" dirty="0"/>
              <a:t>Computational Intelligence </a:t>
            </a:r>
            <a:r>
              <a:rPr lang="en-US" b="1" dirty="0" err="1"/>
              <a:t>Unconference</a:t>
            </a:r>
            <a:r>
              <a:rPr lang="en-US" dirty="0"/>
              <a:t>, 26 July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54" name="Equation" r:id="rId4" imgW="165100" imgH="152400" progId="Equation.3">
                    <p:embed/>
                  </p:oleObj>
                </mc:Choice>
                <mc:Fallback>
                  <p:oleObj name="Equation" r:id="rId4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55" name="Equation" r:id="rId6" imgW="152400" imgH="152400" progId="Equation.3">
                    <p:embed/>
                  </p:oleObj>
                </mc:Choice>
                <mc:Fallback>
                  <p:oleObj name="Equation" r:id="rId6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/>
              <a:t>loss function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1" name="Equation" r:id="rId3" imgW="4152900" imgH="304800" progId="Equation.3">
                  <p:embed/>
                </p:oleObj>
              </mc:Choice>
              <mc:Fallback>
                <p:oleObj name="Equation" r:id="rId3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2" name="Equation" r:id="rId5" imgW="4178300" imgH="457200" progId="Equation.3">
                  <p:embed/>
                </p:oleObj>
              </mc:Choice>
              <mc:Fallback>
                <p:oleObj name="Equation" r:id="rId5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one sample </a:t>
            </a:r>
            <a:r>
              <a:rPr lang="en-US" sz="2000" i="1" dirty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all </a:t>
            </a:r>
            <a:r>
              <a:rPr lang="en-US" sz="2000" i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How do we get the 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>
                <a:solidFill>
                  <a:srgbClr val="758085"/>
                </a:solidFill>
              </a:rPr>
              <a:t> </a:t>
            </a:r>
            <a:r>
              <a:rPr lang="en-US" dirty="0"/>
              <a:t>in auto-encoders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5" name="Equation" r:id="rId3" imgW="1498600" imgH="266700" progId="Equation.3">
                  <p:embed/>
                </p:oleObj>
              </mc:Choice>
              <mc:Fallback>
                <p:oleObj name="Equation" r:id="rId3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6" name="Equation" r:id="rId5" imgW="1562100" imgH="279400" progId="Equation.3">
                  <p:embed/>
                </p:oleObj>
              </mc:Choice>
              <mc:Fallback>
                <p:oleObj name="Equation" r:id="rId5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>
                <a:solidFill>
                  <a:srgbClr val="A6A6A6"/>
                </a:solidFill>
                <a:latin typeface="Century Gothic"/>
              </a:rPr>
            </a:br>
            <a:r>
              <a:rPr lang="en-US" sz="2000" dirty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/>
              <a:t>: stochastic gradient descent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6" name="Equation" r:id="rId3" imgW="1968500" imgH="304800" progId="Equation.3">
                  <p:embed/>
                </p:oleObj>
              </mc:Choice>
              <mc:Fallback>
                <p:oleObj name="Equation" r:id="rId3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" name="Equation" r:id="rId5" imgW="2247900" imgH="292100" progId="Equation.3">
                  <p:embed/>
                </p:oleObj>
              </mc:Choice>
              <mc:Fallback>
                <p:oleObj name="Equation" r:id="rId5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>
                <a:solidFill>
                  <a:srgbClr val="A6A6A6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2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3" name="Equation" r:id="rId5" imgW="838200" imgH="254000" progId="Equation.3">
                  <p:embed/>
                </p:oleObj>
              </mc:Choice>
              <mc:Fallback>
                <p:oleObj name="Equation" r:id="rId5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4" name="Equation" r:id="rId7" imgW="546100" imgH="342900" progId="Equation.3">
                  <p:embed/>
                </p:oleObj>
              </mc:Choice>
              <mc:Fallback>
                <p:oleObj name="Equation" r:id="rId7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5" name="Equation" r:id="rId9" imgW="1168400" imgH="647700" progId="Equation.3">
                  <p:embed/>
                </p:oleObj>
              </mc:Choice>
              <mc:Fallback>
                <p:oleObj name="Equation" r:id="rId9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6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7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 </a:t>
            </a:r>
            <a:r>
              <a:rPr lang="en-US" dirty="0" err="1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2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3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z)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(-z));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z;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sum(zDiff.^2);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sum(xDiff.^2);</a:t>
            </a: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3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4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5" name="Equation" r:id="rId7" imgW="1219200" imgH="406400" progId="Equation.3">
                  <p:embed/>
                </p:oleObj>
              </mc:Choice>
              <mc:Fallback>
                <p:oleObj name="Equation" r:id="rId7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6" name="Equation" r:id="rId9" imgW="1257300" imgH="850900" progId="Equation.3">
                  <p:embed/>
                </p:oleObj>
              </mc:Choice>
              <mc:Fallback>
                <p:oleObj name="Equation" r:id="rId9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7" name="Equation" r:id="rId11" imgW="1117600" imgH="431800" progId="Equation.3">
                  <p:embed/>
                </p:oleObj>
              </mc:Choice>
              <mc:Fallback>
                <p:oleObj name="Equation" r:id="rId11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8" name="Equation" r:id="rId13" imgW="1295400" imgH="406400" progId="Equation.3">
                  <p:embed/>
                </p:oleObj>
              </mc:Choice>
              <mc:Fallback>
                <p:oleObj name="Equation" r:id="rId13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8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codes</a:t>
            </a:r>
            <a:br>
              <a:rPr lang="en-US" sz="1100" dirty="0">
                <a:solidFill>
                  <a:srgbClr val="228B22"/>
                </a:solidFill>
                <a:latin typeface="Courier"/>
              </a:rPr>
            </a:br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))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);</a:t>
            </a: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the encoder's outputs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the decoder prediction</a:t>
            </a:r>
          </a:p>
          <a:p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9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inference</a:t>
            </a:r>
            <a:br>
              <a:rPr lang="en-US" dirty="0"/>
            </a:br>
            <a:r>
              <a:rPr lang="en-US" dirty="0"/>
              <a:t>in the auto-encoder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>
                <a:latin typeface="Courier"/>
                <a:cs typeface="Courier"/>
              </a:rPr>
              <a:t> [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Layer_Infer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Module_Encode_FProp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>
                <a:latin typeface="Courier"/>
                <a:cs typeface="Courier"/>
              </a:rPr>
              <a:t>[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Module_Decode_FProp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Loss_Gaussian</a:t>
            </a:r>
            <a:r>
              <a:rPr lang="en-US" sz="1100" dirty="0">
                <a:latin typeface="Courier"/>
                <a:cs typeface="Courier"/>
              </a:rPr>
              <a:t>(x,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latin typeface="Courier"/>
                <a:cs typeface="Courier"/>
              </a:rPr>
              <a:t>while (true)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x_star</a:t>
            </a:r>
            <a:r>
              <a:rPr lang="en-US" sz="1100" b="1" dirty="0">
                <a:latin typeface="Courier"/>
                <a:cs typeface="Courier"/>
              </a:rPr>
              <a:t> - x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Module_Decode_BackProp_Codes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+ </a:t>
            </a:r>
            <a:r>
              <a:rPr lang="en-US" sz="1100" dirty="0" err="1">
                <a:latin typeface="Courier"/>
                <a:cs typeface="Courier"/>
              </a:rPr>
              <a:t>params.alpha_c</a:t>
            </a:r>
            <a:r>
              <a:rPr lang="en-US" sz="1100" dirty="0">
                <a:latin typeface="Courier"/>
                <a:cs typeface="Courier"/>
              </a:rPr>
              <a:t> * (</a:t>
            </a:r>
            <a:r>
              <a:rPr lang="en-US" sz="1100" b="1" dirty="0" err="1">
                <a:latin typeface="Courier"/>
                <a:cs typeface="Courier"/>
              </a:rPr>
              <a:t>z_star</a:t>
            </a:r>
            <a:r>
              <a:rPr lang="en-US" sz="1100" b="1" dirty="0">
                <a:latin typeface="Courier"/>
                <a:cs typeface="Courier"/>
              </a:rPr>
              <a:t> - </a:t>
            </a:r>
            <a:r>
              <a:rPr lang="en-US" sz="1100" b="1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- </a:t>
            </a:r>
            <a:r>
              <a:rPr lang="pl-PL" sz="1100" dirty="0" err="1">
                <a:latin typeface="Courier"/>
                <a:cs typeface="Courier"/>
              </a:rPr>
              <a:t>params.eta_z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dirty="0" err="1">
                <a:latin typeface="Courier"/>
                <a:cs typeface="Courier"/>
              </a:rPr>
              <a:t>dL_dz</a:t>
            </a:r>
            <a:r>
              <a:rPr lang="pl-PL" sz="1100" dirty="0">
                <a:latin typeface="Courier"/>
                <a:cs typeface="Courier"/>
              </a:rPr>
              <a:t>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[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a_star</a:t>
            </a:r>
            <a:r>
              <a:rPr lang="pl-PL" sz="1100" dirty="0">
                <a:latin typeface="Courier"/>
                <a:cs typeface="Courier"/>
              </a:rPr>
              <a:t>] = </a:t>
            </a:r>
            <a:r>
              <a:rPr lang="pl-PL" sz="1100" b="1" dirty="0" err="1">
                <a:latin typeface="Courier"/>
                <a:cs typeface="Courier"/>
              </a:rPr>
              <a:t>Module_Decode_FProp</a:t>
            </a:r>
            <a:r>
              <a:rPr lang="pl-PL" sz="1100" dirty="0">
                <a:latin typeface="Courier"/>
                <a:cs typeface="Courier"/>
              </a:rPr>
              <a:t>(model,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loss_star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(x, 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) + ...</a:t>
            </a:r>
          </a:p>
          <a:p>
            <a:r>
              <a:rPr lang="pl-PL" sz="1100" dirty="0">
                <a:latin typeface="Courier"/>
                <a:cs typeface="Courier"/>
              </a:rPr>
              <a:t>    </a:t>
            </a:r>
            <a:r>
              <a:rPr lang="pl-PL" sz="1100" dirty="0" err="1">
                <a:latin typeface="Courier"/>
                <a:cs typeface="Courier"/>
              </a:rPr>
              <a:t>params.alpha_c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z_hat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b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>
                <a:latin typeface="Courier"/>
                <a:cs typeface="Courier"/>
              </a:rPr>
              <a:t>  [...]</a:t>
            </a:r>
          </a:p>
          <a:p>
            <a:r>
              <a:rPr lang="pl-PL" sz="1100" dirty="0">
                <a:latin typeface="Courier"/>
                <a:cs typeface="Courier"/>
              </a:rPr>
              <a:t>end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prediction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br>
                <a:rPr lang="en-US" sz="1100" b="1" dirty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energy</a:t>
              </a: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25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26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27" name="Equation" r:id="rId7" imgW="1219200" imgH="406400" progId="Equation.3">
                    <p:embed/>
                  </p:oleObj>
                </mc:Choice>
                <mc:Fallback>
                  <p:oleObj name="Equation" r:id="rId7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28" name="Equation" r:id="rId9" imgW="1257300" imgH="850900" progId="Equation.3">
                    <p:embed/>
                  </p:oleObj>
                </mc:Choice>
                <mc:Fallback>
                  <p:oleObj name="Equation" r:id="rId9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29" name="Equation" r:id="rId11" imgW="1295400" imgH="406400" progId="Equation.3">
                    <p:embed/>
                  </p:oleObj>
                </mc:Choice>
                <mc:Fallback>
                  <p:oleObj name="Equation" r:id="rId11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9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0" name="Equation" r:id="rId5" imgW="190500" imgH="190500" progId="Equation.3">
                  <p:embed/>
                </p:oleObj>
              </mc:Choice>
              <mc:Fallback>
                <p:oleObj name="Equation" r:id="rId5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1" name="Equation" r:id="rId7" imgW="1384300" imgH="393700" progId="Equation.3">
                  <p:embed/>
                </p:oleObj>
              </mc:Choice>
              <mc:Fallback>
                <p:oleObj name="Equation" r:id="rId7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2" name="Equation" r:id="rId9" imgW="1384300" imgH="711200" progId="Equation.3">
                  <p:embed/>
                </p:oleObj>
              </mc:Choice>
              <mc:Fallback>
                <p:oleObj name="Equation" r:id="rId9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3" name="Equation" r:id="rId11" imgW="914400" imgH="406400" progId="Equation.3">
                  <p:embed/>
                </p:oleObj>
              </mc:Choice>
              <mc:Fallback>
                <p:oleObj name="Equation" r:id="rId11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4" name="Equation" r:id="rId13" imgW="1346200" imgH="406400" progId="Equation.3">
                  <p:embed/>
                </p:oleObj>
              </mc:Choice>
              <mc:Fallback>
                <p:oleObj name="Equation" r:id="rId13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5" name="Equation" r:id="rId15" imgW="800100" imgH="419100" progId="Equation.3">
                  <p:embed/>
                </p:oleObj>
              </mc:Choice>
              <mc:Fallback>
                <p:oleObj name="Equation" r:id="rId15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6" name="Equation" r:id="rId17" imgW="1282700" imgH="419100" progId="Equation.3">
                  <p:embed/>
                </p:oleObj>
              </mc:Choice>
              <mc:Fallback>
                <p:oleObj name="Equation" r:id="rId17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weights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2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matrix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bias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codes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3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encoder matrix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Gradient of the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tricks about</a:t>
            </a:r>
            <a:br>
              <a:rPr lang="en-US" dirty="0"/>
            </a:br>
            <a:r>
              <a:rPr lang="en-US" dirty="0"/>
              <a:t>classical SGD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 (L1-norm or L2-norm)</a:t>
            </a:r>
            <a:br>
              <a:rPr lang="en-US" dirty="0"/>
            </a:br>
            <a:r>
              <a:rPr lang="en-US" dirty="0"/>
              <a:t>of the parameters?</a:t>
            </a:r>
          </a:p>
          <a:p>
            <a:r>
              <a:rPr lang="en-US" dirty="0"/>
              <a:t>Learning rate?</a:t>
            </a:r>
          </a:p>
          <a:p>
            <a:r>
              <a:rPr lang="en-US" dirty="0"/>
              <a:t>Learning rate decay?</a:t>
            </a:r>
          </a:p>
          <a:p>
            <a:r>
              <a:rPr lang="en-US" dirty="0"/>
              <a:t>Momentum term on the parameters?</a:t>
            </a:r>
          </a:p>
          <a:p>
            <a:r>
              <a:rPr lang="en-US" dirty="0"/>
              <a:t>Choice of the learning </a:t>
            </a:r>
            <a:r>
              <a:rPr lang="en-US" dirty="0" err="1"/>
              <a:t>hyperparameters</a:t>
            </a:r>
            <a:endParaRPr lang="en-US" dirty="0"/>
          </a:p>
          <a:p>
            <a:pPr lvl="1"/>
            <a:r>
              <a:rPr lang="en-US" dirty="0"/>
              <a:t>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2" name="Equation" r:id="rId3" imgW="596900" imgH="304800" progId="Equation.3">
                  <p:embed/>
                </p:oleObj>
              </mc:Choice>
              <mc:Fallback>
                <p:oleObj name="Equation" r:id="rId3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3" name="Equation" r:id="rId5" imgW="939800" imgH="266700" progId="Equation.3">
                  <p:embed/>
                </p:oleObj>
              </mc:Choice>
              <mc:Fallback>
                <p:oleObj name="Equation" r:id="rId5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" name="Equation" r:id="rId7" imgW="406400" imgH="241300" progId="Equation.3">
                  <p:embed/>
                </p:oleObj>
              </mc:Choice>
              <mc:Fallback>
                <p:oleObj name="Equation" r:id="rId7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5" name="Equation" r:id="rId9" imgW="165100" imgH="152400" progId="Equation.3">
                  <p:embed/>
                </p:oleObj>
              </mc:Choice>
              <mc:Fallback>
                <p:oleObj name="Equation" r:id="rId9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6" name="Equation" r:id="rId11" imgW="152400" imgH="152400" progId="Equation.3">
                  <p:embed/>
                </p:oleObj>
              </mc:Choice>
              <mc:Fallback>
                <p:oleObj name="Equation" r:id="rId11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7" name="Equation" r:id="rId13" imgW="1663700" imgH="558800" progId="Equation.3">
                  <p:embed/>
                </p:oleObj>
              </mc:Choice>
              <mc:Fallback>
                <p:oleObj name="Equation" r:id="rId13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8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9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0" name="Equation" r:id="rId7" imgW="825500" imgH="241300" progId="Equation.3">
                  <p:embed/>
                </p:oleObj>
              </mc:Choice>
              <mc:Fallback>
                <p:oleObj name="Equation" r:id="rId7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" name="Equation" r:id="rId9" imgW="977900" imgH="317500" progId="Equation.3">
                  <p:embed/>
                </p:oleObj>
              </mc:Choice>
              <mc:Fallback>
                <p:oleObj name="Equation" r:id="rId9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2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3" name="Equation" r:id="rId14" imgW="1663700" imgH="609600" progId="Equation.3">
                  <p:embed/>
                </p:oleObj>
              </mc:Choice>
              <mc:Fallback>
                <p:oleObj name="Equation" r:id="rId14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br>
              <a:rPr lang="en-US" dirty="0"/>
            </a:br>
            <a:r>
              <a:rPr lang="en-US" dirty="0"/>
              <a:t>sparse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/>
              <a:t>At runtime, assuming a trained model W,</a:t>
            </a:r>
            <a:br>
              <a:rPr lang="en-US" dirty="0"/>
            </a:br>
            <a:r>
              <a:rPr lang="en-US" b="1" dirty="0"/>
              <a:t>inferring the code Z</a:t>
            </a:r>
            <a:r>
              <a:rPr lang="en-US" dirty="0"/>
              <a:t> given an input sample X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expensive</a:t>
            </a:r>
          </a:p>
          <a:p>
            <a:r>
              <a:rPr lang="en-US" dirty="0"/>
              <a:t>Need a </a:t>
            </a:r>
            <a:r>
              <a:rPr lang="en-US" b="1" dirty="0"/>
              <a:t>tweak</a:t>
            </a:r>
            <a:r>
              <a:rPr lang="en-US" dirty="0"/>
              <a:t> on the </a:t>
            </a:r>
            <a:r>
              <a:rPr lang="en-US" b="1" dirty="0"/>
              <a:t>model weights 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normalize the columns of W to unit length</a:t>
            </a:r>
            <a:br>
              <a:rPr lang="en-US" dirty="0"/>
            </a:br>
            <a:r>
              <a:rPr lang="en-US" dirty="0"/>
              <a:t>after each learning step</a:t>
            </a:r>
          </a:p>
          <a:p>
            <a:r>
              <a:rPr lang="en-US" dirty="0"/>
              <a:t>Otherwise:</a:t>
            </a:r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2" name="Equation" r:id="rId3" imgW="825500" imgH="215900" progId="Equation.3">
                  <p:embed/>
                </p:oleObj>
              </mc:Choice>
              <mc:Fallback>
                <p:oleObj name="Equation" r:id="rId3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weights go to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1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2" name="Equation" r:id="rId5" imgW="1028700" imgH="279400" progId="Equation.3">
                  <p:embed/>
                </p:oleObj>
              </mc:Choice>
              <mc:Fallback>
                <p:oleObj name="Equation" r:id="rId5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3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4" name="Equation" r:id="rId9" imgW="1028700" imgH="266700" progId="Equation.3">
                  <p:embed/>
                </p:oleObj>
              </mc:Choice>
              <mc:Fallback>
                <p:oleObj name="Equation" r:id="rId9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5" name="Equation" r:id="rId11" imgW="406400" imgH="241300" progId="Equation.3">
                  <p:embed/>
                </p:oleObj>
              </mc:Choice>
              <mc:Fallback>
                <p:oleObj name="Equation" r:id="rId11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6" name="Equation" r:id="rId13" imgW="165100" imgH="152400" progId="Equation.3">
                  <p:embed/>
                </p:oleObj>
              </mc:Choice>
              <mc:Fallback>
                <p:oleObj name="Equation" r:id="rId1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7" name="Equation" r:id="rId15" imgW="152400" imgH="152400" progId="Equation.3">
                  <p:embed/>
                </p:oleObj>
              </mc:Choice>
              <mc:Fallback>
                <p:oleObj name="Equation" r:id="rId1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8" name="Equation" r:id="rId3" imgW="812800" imgH="254000" progId="Equation.3">
                  <p:embed/>
                </p:oleObj>
              </mc:Choice>
              <mc:Fallback>
                <p:oleObj name="Equation" r:id="rId3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9" name="Equation" r:id="rId5" imgW="1117600" imgH="266700" progId="Equation.3">
                  <p:embed/>
                </p:oleObj>
              </mc:Choice>
              <mc:Fallback>
                <p:oleObj name="Equation" r:id="rId5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0" name="Equation" r:id="rId7" imgW="152400" imgH="152400" progId="Equation.3">
                  <p:embed/>
                </p:oleObj>
              </mc:Choice>
              <mc:Fallback>
                <p:oleObj name="Equation" r:id="rId7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1" name="Equation" r:id="rId9" imgW="520700" imgH="342900" progId="Equation.3">
                  <p:embed/>
                </p:oleObj>
              </mc:Choice>
              <mc:Fallback>
                <p:oleObj name="Equation" r:id="rId9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2" name="Equation" r:id="rId11" imgW="546100" imgH="342900" progId="Equation.3">
                  <p:embed/>
                </p:oleObj>
              </mc:Choice>
              <mc:Fallback>
                <p:oleObj name="Equation" r:id="rId11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3" name="Equation" r:id="rId13" imgW="1270000" imgH="330200" progId="Equation.3">
                  <p:embed/>
                </p:oleObj>
              </mc:Choice>
              <mc:Fallback>
                <p:oleObj name="Equation" r:id="rId13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4" name="Equation" r:id="rId15" imgW="165100" imgH="152400" progId="Equation.3">
                  <p:embed/>
                </p:oleObj>
              </mc:Choice>
              <mc:Fallback>
                <p:oleObj name="Equation" r:id="rId1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Encoder matrix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</a:t>
            </a:r>
            <a:r>
              <a:rPr lang="en-US" sz="2000" b="1" dirty="0">
                <a:latin typeface="+mj-lt"/>
              </a:rPr>
              <a:t>symmetric</a:t>
            </a:r>
            <a:r>
              <a:rPr lang="en-US" sz="2000" dirty="0">
                <a:latin typeface="+mj-lt"/>
              </a:rPr>
              <a:t> to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decoder matrix </a:t>
            </a:r>
            <a:r>
              <a:rPr lang="en-US" sz="2000" b="1" dirty="0">
                <a:latin typeface="+mj-lt"/>
              </a:rPr>
              <a:t>W</a:t>
            </a:r>
            <a:r>
              <a:rPr lang="en-US" sz="2000" i="1" baseline="30000" dirty="0"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Sparse Decomposition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4" name="Equation" r:id="rId3" imgW="952500" imgH="266700" progId="Equation.3">
                  <p:embed/>
                </p:oleObj>
              </mc:Choice>
              <mc:Fallback>
                <p:oleObj name="Equation" r:id="rId3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5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Century Gothic"/>
              </a:rPr>
              <a:t>Once the encoder g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is properly trained,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the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>
                <a:latin typeface="Century Gothic"/>
              </a:rPr>
              <a:t> can be</a:t>
            </a:r>
            <a:br>
              <a:rPr lang="en-US" sz="2000" dirty="0">
                <a:latin typeface="Century Gothic"/>
              </a:rPr>
            </a:br>
            <a:r>
              <a:rPr lang="en-US" sz="2000" b="1" dirty="0">
                <a:latin typeface="Century Gothic"/>
              </a:rPr>
              <a:t>directly predicted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from </a:t>
            </a:r>
            <a:r>
              <a:rPr lang="en-US" sz="2000" dirty="0">
                <a:solidFill>
                  <a:schemeClr val="tx2"/>
                </a:solidFill>
                <a:latin typeface="Century Gothic"/>
              </a:rPr>
              <a:t>input 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6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62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63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64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65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 handwritten digits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/>
              <a:t>Database of 70k</a:t>
            </a:r>
            <a:br>
              <a:rPr lang="en-US" dirty="0"/>
            </a:br>
            <a:r>
              <a:rPr lang="en-US" dirty="0"/>
              <a:t>handwritten digits</a:t>
            </a:r>
          </a:p>
          <a:p>
            <a:pPr lvl="1"/>
            <a:r>
              <a:rPr lang="en-US" dirty="0"/>
              <a:t>Training set: 60k</a:t>
            </a:r>
          </a:p>
          <a:p>
            <a:pPr lvl="1"/>
            <a:r>
              <a:rPr lang="en-US" dirty="0"/>
              <a:t>Test set: 10k</a:t>
            </a:r>
          </a:p>
          <a:p>
            <a:r>
              <a:rPr lang="en-US" dirty="0"/>
              <a:t>28 x 28 pixels</a:t>
            </a:r>
          </a:p>
          <a:p>
            <a:r>
              <a:rPr lang="en-US" dirty="0"/>
              <a:t>Best performing classifiers:</a:t>
            </a:r>
          </a:p>
          <a:p>
            <a:pPr lvl="1"/>
            <a:r>
              <a:rPr lang="en-US" dirty="0"/>
              <a:t>Linear classifier: 12% error</a:t>
            </a:r>
          </a:p>
          <a:p>
            <a:pPr lvl="1"/>
            <a:r>
              <a:rPr lang="en-US" dirty="0"/>
              <a:t>Gaussian SVM 1.4% error</a:t>
            </a:r>
          </a:p>
          <a:p>
            <a:pPr lvl="1"/>
            <a:r>
              <a:rPr lang="en-US" dirty="0" err="1"/>
              <a:t>ConvNets</a:t>
            </a:r>
            <a:r>
              <a:rPr lang="en-US" dirty="0"/>
              <a:t> &lt;1% error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/]</a:t>
            </a: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78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79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0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1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of size 192 x 784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192</a:t>
            </a:r>
            <a:r>
              <a:rPr lang="en-US" dirty="0">
                <a:latin typeface="+mj-lt"/>
              </a:rPr>
              <a:t> sparse bases of 28 x 28 pixels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of size 10 x 192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10</a:t>
            </a:r>
            <a:r>
              <a:rPr lang="en-US" dirty="0">
                <a:latin typeface="+mj-lt"/>
              </a:rPr>
              <a:t> sparse bases of 192 units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bases learned on layer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back-projecting layer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representations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“converges” in one pass over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Hashing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br>
              <a:rPr lang="en-US" dirty="0"/>
            </a:br>
            <a:r>
              <a:rPr lang="en-US" dirty="0"/>
              <a:t>of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/>
              <a:t>Add classifier module to the codes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tx2"/>
                </a:solidFill>
              </a:rPr>
              <a:t>input </a:t>
            </a:r>
            <a:r>
              <a:rPr lang="en-US" i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has a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back-propagate the prediction error 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to the </a:t>
            </a:r>
            <a:r>
              <a:rPr lang="en-US" b="1" dirty="0">
                <a:solidFill>
                  <a:schemeClr val="accent5"/>
                </a:solidFill>
              </a:rPr>
              <a:t>code </a:t>
            </a:r>
            <a:r>
              <a:rPr lang="en-US" i="1" dirty="0">
                <a:solidFill>
                  <a:schemeClr val="accent5"/>
                </a:solidFill>
              </a:rPr>
              <a:t>Z</a:t>
            </a:r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i="1" dirty="0">
                <a:solidFill>
                  <a:schemeClr val="accent5"/>
                </a:solidFill>
              </a:rPr>
              <a:t>t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Stack the encoders</a:t>
            </a:r>
          </a:p>
          <a:p>
            <a:r>
              <a:rPr lang="en-US" dirty="0"/>
              <a:t>Train layer-wise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of auto-encoders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Performance on document retrieval task: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Reuters-21k</a:t>
            </a:r>
            <a:r>
              <a:rPr lang="en-US" dirty="0">
                <a:latin typeface="+mj-lt"/>
              </a:rPr>
              <a:t> dataset (9.6k training, 4k test),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vocabulary 2k words, 10-class classification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unsupervised techniques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traditional technique: word TF-IDF + SVM </a:t>
            </a: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Input word/phrase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“Deep learning methods aim at</a:t>
            </a:r>
            <a:br>
              <a:rPr lang="en-US" sz="2000" dirty="0"/>
            </a:br>
            <a:r>
              <a:rPr lang="en-US" sz="2000" b="1" dirty="0"/>
              <a:t>learning feature hierarchies</a:t>
            </a:r>
            <a:br>
              <a:rPr lang="en-US" sz="2000" dirty="0"/>
            </a:br>
            <a:r>
              <a:rPr lang="en-US" sz="2000" dirty="0"/>
              <a:t>with features from higher levels</a:t>
            </a:r>
            <a:br>
              <a:rPr lang="en-US" sz="2000" dirty="0"/>
            </a:br>
            <a:r>
              <a:rPr lang="en-US" sz="2000" dirty="0"/>
              <a:t>of the hierarchy formed by the</a:t>
            </a:r>
            <a:br>
              <a:rPr lang="en-US" sz="2000" dirty="0"/>
            </a:br>
            <a:r>
              <a:rPr lang="en-US" sz="2000" dirty="0"/>
              <a:t>composition of lower level features.</a:t>
            </a:r>
            <a:br>
              <a:rPr lang="en-US" sz="2000" dirty="0"/>
            </a:br>
            <a:r>
              <a:rPr lang="en-US" sz="2000" b="1" dirty="0"/>
              <a:t>Automatically learning features</a:t>
            </a:r>
            <a:br>
              <a:rPr lang="en-US" sz="2000" b="1" dirty="0"/>
            </a:br>
            <a:r>
              <a:rPr lang="en-US" sz="2000" dirty="0"/>
              <a:t>at multiple levels of abstraction</a:t>
            </a:r>
            <a:br>
              <a:rPr lang="en-US" sz="2000" dirty="0"/>
            </a:br>
            <a:r>
              <a:rPr lang="en-US" sz="2000" dirty="0"/>
              <a:t>allows a system </a:t>
            </a:r>
            <a:br>
              <a:rPr lang="en-US" sz="2000" dirty="0"/>
            </a:br>
            <a:r>
              <a:rPr lang="en-US" sz="2000" dirty="0"/>
              <a:t>to learn </a:t>
            </a:r>
            <a:r>
              <a:rPr lang="en-US" sz="2000" b="1" dirty="0"/>
              <a:t>complex functions</a:t>
            </a:r>
            <a:r>
              <a:rPr lang="en-US" sz="2000" dirty="0"/>
              <a:t> mapping the input to the output directly from data, </a:t>
            </a:r>
            <a:br>
              <a:rPr lang="en-US" sz="2000" dirty="0"/>
            </a:br>
            <a:r>
              <a:rPr lang="en-US" sz="2000" dirty="0"/>
              <a:t>without depending completely </a:t>
            </a:r>
            <a:br>
              <a:rPr lang="en-US" sz="2000" dirty="0"/>
            </a:br>
            <a:r>
              <a:rPr lang="en-US" sz="2000" dirty="0"/>
              <a:t>on human-crafted features.”</a:t>
            </a:r>
            <a:br>
              <a:rPr lang="en-US" sz="2000" dirty="0"/>
            </a:br>
            <a:r>
              <a:rPr lang="en-US" sz="2000" dirty="0"/>
              <a:t>— </a:t>
            </a:r>
            <a:r>
              <a:rPr lang="en-US" sz="2000" dirty="0" err="1"/>
              <a:t>Yoshua</a:t>
            </a:r>
            <a:r>
              <a:rPr lang="en-US" sz="2000" dirty="0"/>
              <a:t> </a:t>
            </a:r>
            <a:r>
              <a:rPr lang="en-US" sz="2000" dirty="0" err="1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accent2"/>
                </a:solidFill>
                <a:latin typeface="+mj-lt"/>
              </a:rPr>
              <a:t>Semantic hashing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>
                <a:solidFill>
                  <a:schemeClr val="tx2"/>
                </a:solidFill>
                <a:latin typeface="+mj-lt"/>
              </a:rPr>
            </a:br>
            <a:r>
              <a:rPr lang="en-GB" b="1" dirty="0">
                <a:solidFill>
                  <a:schemeClr val="tx2"/>
                </a:solidFill>
                <a:latin typeface="+mj-lt"/>
              </a:rPr>
              <a:t>Semantic Model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Century Gothic"/>
              </a:rPr>
              <a:t>Results on a web ranking task (16k queries)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Normalized discounted cumulative 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covered</a:t>
            </a:r>
            <a:br>
              <a:rPr lang="en-US" dirty="0"/>
            </a:br>
            <a:r>
              <a:rPr lang="en-US" dirty="0"/>
              <a:t>in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Other variations of auto-encoders</a:t>
            </a:r>
          </a:p>
          <a:p>
            <a:pPr lvl="1"/>
            <a:r>
              <a:rPr lang="en-US" b="1" dirty="0"/>
              <a:t>Restricted Boltzmann Machines</a:t>
            </a:r>
            <a:r>
              <a:rPr lang="en-US" dirty="0"/>
              <a:t> (work in Geoff Hinton’s lab)</a:t>
            </a:r>
          </a:p>
          <a:p>
            <a:pPr lvl="1"/>
            <a:r>
              <a:rPr lang="en-US" b="1" dirty="0" err="1"/>
              <a:t>Denoising</a:t>
            </a:r>
            <a:r>
              <a:rPr lang="en-US" b="1" dirty="0"/>
              <a:t> Auto-Encoders</a:t>
            </a:r>
            <a:br>
              <a:rPr lang="en-US" dirty="0"/>
            </a:br>
            <a:r>
              <a:rPr lang="en-US" dirty="0"/>
              <a:t>(work in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Bengio’s</a:t>
            </a:r>
            <a:r>
              <a:rPr lang="en-US" dirty="0"/>
              <a:t> lab)</a:t>
            </a:r>
          </a:p>
          <a:p>
            <a:r>
              <a:rPr lang="en-US" dirty="0"/>
              <a:t>Invariance to shifts in</a:t>
            </a:r>
            <a:br>
              <a:rPr lang="en-US" dirty="0"/>
            </a:br>
            <a:r>
              <a:rPr lang="en-US" dirty="0"/>
              <a:t>input and feature space</a:t>
            </a:r>
          </a:p>
          <a:p>
            <a:pPr lvl="1"/>
            <a:r>
              <a:rPr lang="en-US" b="1" dirty="0"/>
              <a:t>Convolutional</a:t>
            </a:r>
            <a:r>
              <a:rPr lang="en-US" dirty="0"/>
              <a:t> kernels</a:t>
            </a:r>
          </a:p>
          <a:p>
            <a:pPr lvl="1"/>
            <a:r>
              <a:rPr lang="en-US" dirty="0"/>
              <a:t>Sliding </a:t>
            </a:r>
            <a:r>
              <a:rPr lang="en-US" b="1" dirty="0"/>
              <a:t>windows</a:t>
            </a:r>
            <a:r>
              <a:rPr lang="en-US" dirty="0"/>
              <a:t> over input</a:t>
            </a:r>
          </a:p>
          <a:p>
            <a:pPr lvl="1"/>
            <a:r>
              <a:rPr lang="en-US" b="1" dirty="0"/>
              <a:t>Max-pooling</a:t>
            </a:r>
            <a:r>
              <a:rPr lang="en-US" dirty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Tutorial code:</a:t>
            </a:r>
            <a:br>
              <a:rPr lang="en-US" dirty="0"/>
            </a:br>
            <a:r>
              <a:rPr lang="en-US" dirty="0">
                <a:hlinkClick r:id="rId2"/>
              </a:rPr>
              <a:t>https://github.com/piotrmirowski</a:t>
            </a:r>
            <a:br>
              <a:rPr lang="en-US" dirty="0"/>
            </a:br>
            <a:r>
              <a:rPr lang="en-US" dirty="0">
                <a:hlinkClick r:id="rId3"/>
              </a:rPr>
              <a:t>http://piotrmirowski.wordpress.com</a:t>
            </a:r>
            <a:endParaRPr lang="en-US" dirty="0"/>
          </a:p>
          <a:p>
            <a:r>
              <a:rPr lang="en-US" dirty="0"/>
              <a:t>Contact:</a:t>
            </a:r>
            <a:br>
              <a:rPr lang="en-US" dirty="0"/>
            </a:br>
            <a:r>
              <a:rPr lang="en-US" dirty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 (FB)</a:t>
            </a:r>
            <a:br>
              <a:rPr lang="en-US" dirty="0"/>
            </a:b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Auto-encoders and Expectation-Maximization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7" name="Equation" r:id="rId3" imgW="3695700" imgH="457200" progId="Equation.3">
                  <p:embed/>
                </p:oleObj>
              </mc:Choice>
              <mc:Fallback>
                <p:oleObj name="Equation" r:id="rId3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8" name="Equation" r:id="rId5" imgW="2438400" imgH="736600" progId="Equation.3">
                  <p:embed/>
                </p:oleObj>
              </mc:Choice>
              <mc:Fallback>
                <p:oleObj name="Equation" r:id="rId5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9" name="Equation" r:id="rId7" imgW="3378200" imgH="444500" progId="Equation.3">
                  <p:embed/>
                </p:oleObj>
              </mc:Choice>
              <mc:Fallback>
                <p:oleObj name="Equation" r:id="rId7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of inputs and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Input data likelihood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Maximum A Posteriori</a:t>
            </a:r>
            <a:r>
              <a:rPr lang="en-US" dirty="0">
                <a:latin typeface="+mj-lt"/>
              </a:rPr>
              <a:t>: take minimal energy code </a:t>
            </a:r>
            <a:r>
              <a:rPr lang="en-US" b="1" dirty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0" name="Equation" r:id="rId9" imgW="2997200" imgH="431800" progId="Equation.3">
                  <p:embed/>
                </p:oleObj>
              </mc:Choice>
              <mc:Fallback>
                <p:oleObj name="Equation" r:id="rId9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and invariant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2006]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2" name="Equation" r:id="rId5" imgW="177800" imgH="203200" progId="Equation.3">
                  <p:embed/>
                </p:oleObj>
              </mc:Choice>
              <mc:Fallback>
                <p:oleObj name="Equation" r:id="rId5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3" name="Equation" r:id="rId7" imgW="673100" imgH="241300" progId="Equation.3">
                  <p:embed/>
                </p:oleObj>
              </mc:Choice>
              <mc:Fallback>
                <p:oleObj name="Equation" r:id="rId7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4" name="Equation" r:id="rId9" imgW="1016000" imgH="241300" progId="Equation.3">
                  <p:embed/>
                </p:oleObj>
              </mc:Choice>
              <mc:Fallback>
                <p:oleObj name="Equation" r:id="rId9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5" name="Equation" r:id="rId11" imgW="1054100" imgH="241300" progId="Equation.3">
                  <p:embed/>
                </p:oleObj>
              </mc:Choice>
              <mc:Fallback>
                <p:oleObj name="Equation" r:id="rId11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" name="Equation" r:id="rId13" imgW="190500" imgH="203200" progId="Equation.3">
                  <p:embed/>
                </p:oleObj>
              </mc:Choice>
              <mc:Fallback>
                <p:oleObj name="Equation" r:id="rId13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" name="Equation" r:id="rId15" imgW="190500" imgH="203200" progId="Equation.3">
                  <p:embed/>
                </p:oleObj>
              </mc:Choice>
              <mc:Fallback>
                <p:oleObj name="Equation" r:id="rId15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8" name="Equation" r:id="rId17" imgW="203200" imgH="203200" progId="Equation.3">
                  <p:embed/>
                </p:oleObj>
              </mc:Choice>
              <mc:Fallback>
                <p:oleObj name="Equation" r:id="rId17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 err="1">
                <a:solidFill>
                  <a:srgbClr val="008000"/>
                </a:solidFill>
                <a:latin typeface="+mj-lt"/>
              </a:rPr>
              <a:t>labelled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samples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9989" y="92413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Generative Adversarial Networks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Rectangle 3155"/>
          <p:cNvSpPr>
            <a:spLocks noChangeArrowheads="1"/>
          </p:cNvSpPr>
          <p:nvPr/>
        </p:nvSpPr>
        <p:spPr bwMode="auto">
          <a:xfrm>
            <a:off x="284886" y="6098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3155"/>
          <p:cNvSpPr>
            <a:spLocks noChangeArrowheads="1"/>
          </p:cNvSpPr>
          <p:nvPr/>
        </p:nvSpPr>
        <p:spPr bwMode="auto">
          <a:xfrm>
            <a:off x="437286" y="7622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800" y="609803"/>
            <a:ext cx="7498400" cy="60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365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" name="Equation" r:id="rId5" imgW="139700" imgH="152400" progId="Equation.3">
                  <p:embed/>
                </p:oleObj>
              </mc:Choice>
              <mc:Fallback>
                <p:oleObj name="Equation" r:id="rId5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" name="Equation" r:id="rId7" imgW="571500" imgH="304800" progId="Equation.3">
                  <p:embed/>
                </p:oleObj>
              </mc:Choice>
              <mc:Fallback>
                <p:oleObj name="Equation" r:id="rId7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" name="Equation" r:id="rId9" imgW="939800" imgH="266700" progId="Equation.3">
                  <p:embed/>
                </p:oleObj>
              </mc:Choice>
              <mc:Fallback>
                <p:oleObj name="Equation" r:id="rId9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" name="Equation" r:id="rId3" imgW="508000" imgH="342900" progId="Equation.3">
                  <p:embed/>
                </p:oleObj>
              </mc:Choice>
              <mc:Fallback>
                <p:oleObj name="Equation" r:id="rId3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" name="Equation" r:id="rId5" imgW="825500" imgH="215900" progId="Equation.3">
                  <p:embed/>
                </p:oleObj>
              </mc:Choice>
              <mc:Fallback>
                <p:oleObj name="Equation" r:id="rId5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" name="Equation" r:id="rId9" imgW="139700" imgH="152400" progId="Equation.3">
                  <p:embed/>
                </p:oleObj>
              </mc:Choice>
              <mc:Fallback>
                <p:oleObj name="Equation" r:id="rId9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4603</TotalTime>
  <Words>3749</Words>
  <Application>Microsoft Macintosh PowerPoint</Application>
  <PresentationFormat>On-screen Show (4:3)</PresentationFormat>
  <Paragraphs>574</Paragraphs>
  <Slides>58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Century Gothic</vt:lpstr>
      <vt:lpstr>Courier</vt:lpstr>
      <vt:lpstr>Courier New</vt:lpstr>
      <vt:lpstr>Palatino Linotype</vt:lpstr>
      <vt:lpstr>Times New Roman</vt:lpstr>
      <vt:lpstr>Executive</vt:lpstr>
      <vt:lpstr>1_isip_default</vt:lpstr>
      <vt:lpstr>lecture_title</vt:lpstr>
      <vt:lpstr>Equation</vt:lpstr>
      <vt:lpstr>PowerPoint Presentation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  <vt:lpstr>PowerPoint Presentation</vt:lpstr>
    </vt:vector>
  </TitlesOfParts>
  <Company>Bell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128</cp:revision>
  <dcterms:created xsi:type="dcterms:W3CDTF">2014-03-22T18:18:35Z</dcterms:created>
  <dcterms:modified xsi:type="dcterms:W3CDTF">2021-04-14T13:59:50Z</dcterms:modified>
</cp:coreProperties>
</file>