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5" r:id="rId1"/>
    <p:sldMasterId id="2147483694" r:id="rId2"/>
    <p:sldMasterId id="2147483698" r:id="rId3"/>
  </p:sldMasterIdLst>
  <p:notesMasterIdLst>
    <p:notesMasterId r:id="rId50"/>
  </p:notesMasterIdLst>
  <p:handoutMasterIdLst>
    <p:handoutMasterId r:id="rId51"/>
  </p:handoutMasterIdLst>
  <p:sldIdLst>
    <p:sldId id="356" r:id="rId4"/>
    <p:sldId id="507" r:id="rId5"/>
    <p:sldId id="510" r:id="rId6"/>
    <p:sldId id="511" r:id="rId7"/>
    <p:sldId id="512" r:id="rId8"/>
    <p:sldId id="513" r:id="rId9"/>
    <p:sldId id="514" r:id="rId10"/>
    <p:sldId id="515" r:id="rId11"/>
    <p:sldId id="516" r:id="rId12"/>
    <p:sldId id="517" r:id="rId13"/>
    <p:sldId id="518" r:id="rId14"/>
    <p:sldId id="519" r:id="rId15"/>
    <p:sldId id="520" r:id="rId16"/>
    <p:sldId id="521" r:id="rId17"/>
    <p:sldId id="522" r:id="rId18"/>
    <p:sldId id="523" r:id="rId19"/>
    <p:sldId id="524" r:id="rId20"/>
    <p:sldId id="525" r:id="rId21"/>
    <p:sldId id="526" r:id="rId22"/>
    <p:sldId id="527" r:id="rId23"/>
    <p:sldId id="528" r:id="rId24"/>
    <p:sldId id="529" r:id="rId25"/>
    <p:sldId id="530" r:id="rId26"/>
    <p:sldId id="531" r:id="rId27"/>
    <p:sldId id="532" r:id="rId28"/>
    <p:sldId id="533" r:id="rId29"/>
    <p:sldId id="534" r:id="rId30"/>
    <p:sldId id="535" r:id="rId31"/>
    <p:sldId id="536" r:id="rId32"/>
    <p:sldId id="537" r:id="rId33"/>
    <p:sldId id="538" r:id="rId34"/>
    <p:sldId id="539" r:id="rId35"/>
    <p:sldId id="540" r:id="rId36"/>
    <p:sldId id="541" r:id="rId37"/>
    <p:sldId id="542" r:id="rId38"/>
    <p:sldId id="543" r:id="rId39"/>
    <p:sldId id="544" r:id="rId40"/>
    <p:sldId id="545" r:id="rId41"/>
    <p:sldId id="546" r:id="rId42"/>
    <p:sldId id="547" r:id="rId43"/>
    <p:sldId id="548" r:id="rId44"/>
    <p:sldId id="549" r:id="rId45"/>
    <p:sldId id="550" r:id="rId46"/>
    <p:sldId id="551" r:id="rId47"/>
    <p:sldId id="552" r:id="rId48"/>
    <p:sldId id="506" r:id="rId49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16">
          <p15:clr>
            <a:srgbClr val="A4A3A4"/>
          </p15:clr>
        </p15:guide>
        <p15:guide id="2" pos="2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76" autoAdjust="0"/>
    <p:restoredTop sz="95102" autoAdjust="0"/>
  </p:normalViewPr>
  <p:slideViewPr>
    <p:cSldViewPr snapToGrid="0">
      <p:cViewPr varScale="1">
        <p:scale>
          <a:sx n="117" d="100"/>
          <a:sy n="117" d="100"/>
        </p:scale>
        <p:origin x="2392" y="176"/>
      </p:cViewPr>
      <p:guideLst>
        <p:guide orient="horz" pos="3816"/>
        <p:guide pos="2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18" y="-102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Relationship Id="rId4" Type="http://schemas.openxmlformats.org/officeDocument/2006/relationships/image" Target="../media/image2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29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7" Type="http://schemas.openxmlformats.org/officeDocument/2006/relationships/image" Target="../media/image44.emf"/><Relationship Id="rId2" Type="http://schemas.openxmlformats.org/officeDocument/2006/relationships/image" Target="../media/image39.emf"/><Relationship Id="rId1" Type="http://schemas.openxmlformats.org/officeDocument/2006/relationships/image" Target="../media/image38.emf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3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image" Target="../media/image46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image" Target="../media/image49.e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image" Target="../media/image5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image" Target="../media/image54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8.emf"/><Relationship Id="rId1" Type="http://schemas.openxmlformats.org/officeDocument/2006/relationships/image" Target="../media/image57.emf"/><Relationship Id="rId4" Type="http://schemas.openxmlformats.org/officeDocument/2006/relationships/image" Target="../media/image59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emf"/><Relationship Id="rId1" Type="http://schemas.openxmlformats.org/officeDocument/2006/relationships/image" Target="../media/image62.e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image" Target="../media/image65.emf"/><Relationship Id="rId4" Type="http://schemas.openxmlformats.org/officeDocument/2006/relationships/image" Target="../media/image68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Relationship Id="rId4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Relationship Id="rId4" Type="http://schemas.openxmlformats.org/officeDocument/2006/relationships/image" Target="../media/image2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66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08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250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222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569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The 1 norm penalizes non-zero weights,</a:t>
            </a:r>
            <a:r>
              <a:rPr lang="en-US" baseline="0" dirty="0"/>
              <a:t> </a:t>
            </a:r>
            <a:r>
              <a:rPr lang="en-US" baseline="0" dirty="0" err="1"/>
              <a:t>e.g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148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382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Put</a:t>
            </a:r>
            <a:r>
              <a:rPr lang="en-US" baseline="0" dirty="0"/>
              <a:t> another way, </a:t>
            </a:r>
            <a:r>
              <a:rPr lang="en-US" dirty="0"/>
              <a:t>the right hand side says,</a:t>
            </a:r>
            <a:r>
              <a:rPr lang="en-US" baseline="0" dirty="0"/>
              <a:t> take the value of the function at x1, take the value of the function at x2 and then “linearly” average them based on t.  This represents a line segment between f(x1) and f(x2)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653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810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3999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if they’re magnitude</a:t>
            </a:r>
            <a:r>
              <a:rPr lang="en-US" baseline="0" dirty="0"/>
              <a:t> &gt; 1, reduce them drastically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if they’re magnitude &lt; 1, much slower reductions for higher 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03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63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3A271A1-F6D6-438B-A432-4747EE7ECD40}" type="datetimeFigureOut">
              <a:rPr lang="en-US" smtClean="0"/>
              <a:pPr/>
              <a:t>4/1/22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EBDDC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lang="en-US" smtClean="0">
                <a:solidFill>
                  <a:srgbClr val="EBDDC3"/>
                </a:solidFill>
              </a:rPr>
              <a:pPr/>
              <a:t>‹#›</a:t>
            </a:fld>
            <a:endParaRPr lang="en-US" dirty="0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4394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4/1/22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38678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33,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r>
              <a:rPr lang="en-US" dirty="0"/>
              <a:t>ECE 8527 – Introduction to Machine Learning and Pattern Recognition</a:t>
            </a:r>
          </a:p>
        </p:txBody>
      </p:sp>
    </p:spTree>
    <p:extLst>
      <p:ext uri="{BB962C8B-B14F-4D97-AF65-F5344CB8AC3E}">
        <p14:creationId xmlns:p14="http://schemas.microsoft.com/office/powerpoint/2010/main" val="91893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3A271A1-F6D6-438B-A432-4747EE7ECD40}" type="datetimeFigureOut">
              <a:rPr lang="en-US" smtClean="0">
                <a:solidFill>
                  <a:srgbClr val="775F55"/>
                </a:solidFill>
                <a:latin typeface="Tw Cen MT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4/1/22</a:t>
            </a:fld>
            <a:endParaRPr lang="en-US" dirty="0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0C94032-CD4C-4C25-B0C2-CEC720522D92}" type="slidenum">
              <a:rPr lang="en-US" smtClean="0">
                <a:latin typeface="Tw Cen MT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865138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tiff"/><Relationship Id="rId3" Type="http://schemas.openxmlformats.org/officeDocument/2006/relationships/hyperlink" Target="https://www.stat.berkeley.edu/~bickel/Test_BickelLi.pdf" TargetMode="External"/><Relationship Id="rId7" Type="http://schemas.openxmlformats.org/officeDocument/2006/relationships/image" Target="../media/image4.tiff"/><Relationship Id="rId2" Type="http://schemas.openxmlformats.org/officeDocument/2006/relationships/hyperlink" Target="http://www.coral-lab.org/~oates/classes/2006/Machine%20Learning/web/RLProblem.pp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umsar.net/images/posts/2015-04-17-the-non-parametric-bootstrap-as-a-bayesian-model/dirichlet_plot.png" TargetMode="External"/><Relationship Id="rId5" Type="http://schemas.openxmlformats.org/officeDocument/2006/relationships/hyperlink" Target="http://stat.columbia.edu/~porbanz/papers/porbanz_BNP_draft.pdf" TargetMode="External"/><Relationship Id="rId4" Type="http://schemas.openxmlformats.org/officeDocument/2006/relationships/hyperlink" Target="http://www.stats.ox.ac.uk/~teh/research/npbayes/OrbTeh2010a.pdf" TargetMode="External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4.png"/><Relationship Id="rId4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23.emf"/><Relationship Id="rId4" Type="http://schemas.openxmlformats.org/officeDocument/2006/relationships/image" Target="../media/image20.emf"/><Relationship Id="rId9" Type="http://schemas.openxmlformats.org/officeDocument/2006/relationships/oleObject" Target="../embeddings/oleObject2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2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2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27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2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2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31.emf"/><Relationship Id="rId10" Type="http://schemas.openxmlformats.org/officeDocument/2006/relationships/image" Target="../media/image34.png"/><Relationship Id="rId4" Type="http://schemas.openxmlformats.org/officeDocument/2006/relationships/oleObject" Target="../embeddings/oleObject37.bin"/><Relationship Id="rId9" Type="http://schemas.openxmlformats.org/officeDocument/2006/relationships/image" Target="../media/image3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3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36.emf"/><Relationship Id="rId4" Type="http://schemas.openxmlformats.org/officeDocument/2006/relationships/oleObject" Target="../embeddings/oleObject42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37.e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36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13" Type="http://schemas.openxmlformats.org/officeDocument/2006/relationships/image" Target="../media/image42.e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9.emf"/><Relationship Id="rId12" Type="http://schemas.openxmlformats.org/officeDocument/2006/relationships/oleObject" Target="../embeddings/oleObject49.bin"/><Relationship Id="rId17" Type="http://schemas.openxmlformats.org/officeDocument/2006/relationships/image" Target="../media/image44.emf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51.bin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46.bin"/><Relationship Id="rId11" Type="http://schemas.openxmlformats.org/officeDocument/2006/relationships/image" Target="../media/image41.emf"/><Relationship Id="rId5" Type="http://schemas.openxmlformats.org/officeDocument/2006/relationships/image" Target="../media/image38.emf"/><Relationship Id="rId15" Type="http://schemas.openxmlformats.org/officeDocument/2006/relationships/image" Target="../media/image43.emf"/><Relationship Id="rId10" Type="http://schemas.openxmlformats.org/officeDocument/2006/relationships/oleObject" Target="../embeddings/oleObject48.bin"/><Relationship Id="rId4" Type="http://schemas.openxmlformats.org/officeDocument/2006/relationships/oleObject" Target="../embeddings/oleObject45.bin"/><Relationship Id="rId9" Type="http://schemas.openxmlformats.org/officeDocument/2006/relationships/image" Target="../media/image40.emf"/><Relationship Id="rId14" Type="http://schemas.openxmlformats.org/officeDocument/2006/relationships/oleObject" Target="../embeddings/oleObject50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53.bin"/><Relationship Id="rId4" Type="http://schemas.openxmlformats.org/officeDocument/2006/relationships/image" Target="../media/image33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45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7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56.bin"/><Relationship Id="rId5" Type="http://schemas.openxmlformats.org/officeDocument/2006/relationships/image" Target="../media/image46.emf"/><Relationship Id="rId4" Type="http://schemas.openxmlformats.org/officeDocument/2006/relationships/oleObject" Target="../embeddings/oleObject55.bin"/><Relationship Id="rId9" Type="http://schemas.openxmlformats.org/officeDocument/2006/relationships/image" Target="../media/image48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48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50.emf"/><Relationship Id="rId5" Type="http://schemas.openxmlformats.org/officeDocument/2006/relationships/oleObject" Target="../embeddings/oleObject60.bin"/><Relationship Id="rId4" Type="http://schemas.openxmlformats.org/officeDocument/2006/relationships/image" Target="../media/image49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3" Type="http://schemas.openxmlformats.org/officeDocument/2006/relationships/oleObject" Target="../embeddings/oleObject61.bin"/><Relationship Id="rId7" Type="http://schemas.openxmlformats.org/officeDocument/2006/relationships/oleObject" Target="../embeddings/oleObject6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52.emf"/><Relationship Id="rId5" Type="http://schemas.openxmlformats.org/officeDocument/2006/relationships/oleObject" Target="../embeddings/oleObject62.bin"/><Relationship Id="rId4" Type="http://schemas.openxmlformats.org/officeDocument/2006/relationships/image" Target="../media/image51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49.emf"/><Relationship Id="rId5" Type="http://schemas.openxmlformats.org/officeDocument/2006/relationships/oleObject" Target="../embeddings/oleObject65.bin"/><Relationship Id="rId4" Type="http://schemas.openxmlformats.org/officeDocument/2006/relationships/image" Target="../media/image54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55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56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3" Type="http://schemas.openxmlformats.org/officeDocument/2006/relationships/oleObject" Target="../embeddings/oleObject68.bin"/><Relationship Id="rId7" Type="http://schemas.openxmlformats.org/officeDocument/2006/relationships/oleObject" Target="../embeddings/oleObject7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58.emf"/><Relationship Id="rId5" Type="http://schemas.openxmlformats.org/officeDocument/2006/relationships/oleObject" Target="../embeddings/oleObject69.bin"/><Relationship Id="rId10" Type="http://schemas.openxmlformats.org/officeDocument/2006/relationships/image" Target="../media/image59.emf"/><Relationship Id="rId4" Type="http://schemas.openxmlformats.org/officeDocument/2006/relationships/image" Target="../media/image57.emf"/><Relationship Id="rId9" Type="http://schemas.openxmlformats.org/officeDocument/2006/relationships/oleObject" Target="../embeddings/oleObject71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60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0.e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9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61.e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6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63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75.bin"/><Relationship Id="rId5" Type="http://schemas.openxmlformats.org/officeDocument/2006/relationships/image" Target="../media/image62.emf"/><Relationship Id="rId4" Type="http://schemas.openxmlformats.org/officeDocument/2006/relationships/oleObject" Target="../embeddings/oleObject74.bin"/><Relationship Id="rId9" Type="http://schemas.openxmlformats.org/officeDocument/2006/relationships/image" Target="../media/image64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emf"/><Relationship Id="rId3" Type="http://schemas.openxmlformats.org/officeDocument/2006/relationships/oleObject" Target="../embeddings/oleObject77.bin"/><Relationship Id="rId7" Type="http://schemas.openxmlformats.org/officeDocument/2006/relationships/oleObject" Target="../embeddings/oleObject7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66.emf"/><Relationship Id="rId5" Type="http://schemas.openxmlformats.org/officeDocument/2006/relationships/oleObject" Target="../embeddings/oleObject78.bin"/><Relationship Id="rId10" Type="http://schemas.openxmlformats.org/officeDocument/2006/relationships/image" Target="../media/image68.emf"/><Relationship Id="rId4" Type="http://schemas.openxmlformats.org/officeDocument/2006/relationships/image" Target="../media/image65.emf"/><Relationship Id="rId9" Type="http://schemas.openxmlformats.org/officeDocument/2006/relationships/oleObject" Target="../embeddings/oleObject80.bin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scikit-learn.org/stable/modules/sgd.html" TargetMode="Externa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8.emf"/><Relationship Id="rId4" Type="http://schemas.openxmlformats.org/officeDocument/2006/relationships/image" Target="../media/image15.emf"/><Relationship Id="rId9" Type="http://schemas.openxmlformats.org/officeDocument/2006/relationships/oleObject" Target="../embeddings/oleObject1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23.emf"/><Relationship Id="rId4" Type="http://schemas.openxmlformats.org/officeDocument/2006/relationships/image" Target="../media/image20.emf"/><Relationship Id="rId9" Type="http://schemas.openxmlformats.org/officeDocument/2006/relationships/oleObject" Target="../embeddings/oleObject1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33: Regularization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41338" y="2082018"/>
            <a:ext cx="4721225" cy="382507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Objectives: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800" b="1" noProof="0" dirty="0">
                <a:solidFill>
                  <a:schemeClr val="tx2"/>
                </a:solidFill>
                <a:latin typeface="+mn-lt"/>
              </a:rPr>
              <a:t>I</a:t>
            </a:r>
            <a:r>
              <a:rPr lang="en-US" sz="1800" b="1" dirty="0" err="1">
                <a:solidFill>
                  <a:schemeClr val="tx2"/>
                </a:solidFill>
                <a:latin typeface="+mn-lt"/>
              </a:rPr>
              <a:t>terative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 Solutions</a:t>
            </a:r>
            <a:br>
              <a:rPr lang="en-US" sz="1800" b="1" dirty="0">
                <a:solidFill>
                  <a:schemeClr val="tx2"/>
                </a:solidFill>
                <a:latin typeface="+mn-lt"/>
              </a:rPr>
            </a:br>
            <a:r>
              <a:rPr lang="en-US" sz="1800" b="1" dirty="0">
                <a:solidFill>
                  <a:schemeClr val="tx2"/>
                </a:solidFill>
                <a:latin typeface="+mn-lt"/>
              </a:rPr>
              <a:t>Convex Optimization</a:t>
            </a:r>
            <a:br>
              <a:rPr lang="en-US" sz="1800" b="1" dirty="0">
                <a:solidFill>
                  <a:schemeClr val="tx2"/>
                </a:solidFill>
                <a:latin typeface="+mn-lt"/>
              </a:rPr>
            </a:br>
            <a:r>
              <a:rPr lang="en-US" sz="1800" b="1" dirty="0" err="1">
                <a:solidFill>
                  <a:schemeClr val="tx2"/>
                </a:solidFill>
                <a:latin typeface="+mn-lt"/>
              </a:rPr>
              <a:t>Regularizers</a:t>
            </a:r>
            <a:br>
              <a:rPr lang="en-US" sz="1800" b="1">
                <a:solidFill>
                  <a:schemeClr val="tx2"/>
                </a:solidFill>
                <a:latin typeface="+mn-lt"/>
              </a:rPr>
            </a:br>
            <a:r>
              <a:rPr lang="en-US" sz="1800" b="1">
                <a:solidFill>
                  <a:schemeClr val="tx2"/>
                </a:solidFill>
                <a:latin typeface="+mn-lt"/>
              </a:rPr>
              <a:t>P-Norms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0188" indent="-230188">
              <a:spcBef>
                <a:spcPts val="1400"/>
              </a:spcBef>
              <a:buFont typeface="Arial" pitchFamily="34" charset="0"/>
              <a:buChar char="•"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Resources: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800" b="1" dirty="0">
                <a:solidFill>
                  <a:srgbClr val="004000"/>
                </a:solidFill>
                <a:hlinkClick r:id="rId2" invalidUrl="http://www.coral-lab.org/~oates/classes/2006/Machine Learning/web/RLProblem.ppt"/>
              </a:rPr>
              <a:t>Quora: Regularization</a:t>
            </a:r>
            <a:br>
              <a:rPr lang="en-US" sz="1800" b="1" dirty="0">
                <a:solidFill>
                  <a:srgbClr val="004000"/>
                </a:solidFill>
              </a:rPr>
            </a:br>
            <a:r>
              <a:rPr lang="en-US" sz="1800" b="1" dirty="0">
                <a:solidFill>
                  <a:srgbClr val="004000"/>
                </a:solidFill>
                <a:hlinkClick r:id="rId3"/>
              </a:rPr>
              <a:t>BB: Regularization</a:t>
            </a:r>
            <a:br>
              <a:rPr lang="en-US" sz="1800" b="1" dirty="0">
                <a:solidFill>
                  <a:srgbClr val="004000"/>
                </a:solidFill>
              </a:rPr>
            </a:br>
            <a:r>
              <a:rPr lang="en-US" sz="1800" b="1" dirty="0">
                <a:solidFill>
                  <a:srgbClr val="004000"/>
                </a:solidFill>
                <a:hlinkClick r:id="rId4"/>
              </a:rPr>
              <a:t>Teh: Bayesian Nonparametric Models</a:t>
            </a:r>
            <a:br>
              <a:rPr lang="en-US" sz="1800" b="1" dirty="0">
                <a:solidFill>
                  <a:srgbClr val="004000"/>
                </a:solidFill>
              </a:rPr>
            </a:br>
            <a:r>
              <a:rPr lang="en-US" sz="1800" b="1" dirty="0">
                <a:solidFill>
                  <a:srgbClr val="004000"/>
                </a:solidFill>
                <a:hlinkClick r:id="rId5"/>
              </a:rPr>
              <a:t>Orbanz: Nonparametric Models</a:t>
            </a:r>
            <a:br>
              <a:rPr lang="en-US" sz="1800" b="1" dirty="0">
                <a:solidFill>
                  <a:schemeClr val="accent2"/>
                </a:solidFill>
              </a:rPr>
            </a:br>
            <a:endParaRPr lang="en-US" sz="1800" b="1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2" name="Picture 1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4534" y="2020024"/>
            <a:ext cx="1748230" cy="1410086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58344" y="3477444"/>
            <a:ext cx="2626002" cy="1399659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</p:pic>
      <p:pic>
        <p:nvPicPr>
          <p:cNvPr id="12" name="Picture 11"/>
          <p:cNvPicPr preferRelativeResize="0"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2" r="5008"/>
          <a:stretch/>
        </p:blipFill>
        <p:spPr bwMode="auto">
          <a:xfrm>
            <a:off x="4900214" y="4916820"/>
            <a:ext cx="3242385" cy="1402789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8276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constant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211565" y="1620661"/>
          <a:ext cx="30654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884" name="Equation" r:id="rId3" imgW="1485900" imgH="215900" progId="Equation.3">
                  <p:embed/>
                </p:oleObj>
              </mc:Choice>
              <mc:Fallback>
                <p:oleObj name="Equation" r:id="rId3" imgW="14859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1565" y="1620661"/>
                        <a:ext cx="3065463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864556" y="1620661"/>
            <a:ext cx="2412472" cy="446088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3000" y="3795888"/>
            <a:ext cx="3270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  <a:latin typeface="Tw Cen MT"/>
              </a:rPr>
              <a:t>When is this large/small?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515556" y="2173111"/>
            <a:ext cx="973666" cy="84666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192889" y="3132667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prediction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34734" y="3200401"/>
            <a:ext cx="8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label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5411" y="3208869"/>
            <a:ext cx="178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learning rate</a:t>
            </a:r>
          </a:p>
        </p:txBody>
      </p:sp>
      <p:cxnSp>
        <p:nvCxnSpPr>
          <p:cNvPr id="11" name="Straight Arrow Connector 10"/>
          <p:cNvCxnSpPr>
            <a:stCxn id="9" idx="0"/>
          </p:cNvCxnSpPr>
          <p:nvPr/>
        </p:nvCxnSpPr>
        <p:spPr>
          <a:xfrm flipV="1">
            <a:off x="3141306" y="2066751"/>
            <a:ext cx="512749" cy="11336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961444" y="2066749"/>
            <a:ext cx="762870" cy="10659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9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constant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211565" y="1620661"/>
          <a:ext cx="30654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908" name="Equation" r:id="rId3" imgW="1485900" imgH="215900" progId="Equation.3">
                  <p:embed/>
                </p:oleObj>
              </mc:Choice>
              <mc:Fallback>
                <p:oleObj name="Equation" r:id="rId3" imgW="14859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1565" y="1620661"/>
                        <a:ext cx="3065463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864556" y="1620661"/>
            <a:ext cx="2412472" cy="446088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515556" y="2173112"/>
            <a:ext cx="451555" cy="41040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73951" y="2558114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prediction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40912" y="2583514"/>
            <a:ext cx="8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label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414889" y="2066751"/>
            <a:ext cx="239166" cy="47324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41121" y="3682957"/>
            <a:ext cx="46182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Tw Cen MT"/>
              </a:rPr>
              <a:t>If they’re the same sign, as the predicted gets larger there update gets smaller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FF"/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Tw Cen MT"/>
              </a:rPr>
              <a:t>If they’re different, the more different they are, the bigger the update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/>
          <a:srcRect l="12482" t="12716" r="15913" b="10577"/>
          <a:stretch/>
        </p:blipFill>
        <p:spPr>
          <a:xfrm>
            <a:off x="165454" y="3486625"/>
            <a:ext cx="4092222" cy="311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33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concern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7836" y="4212146"/>
            <a:ext cx="41713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  <a:latin typeface="Tw Cen MT"/>
              </a:rPr>
              <a:t>What is this calculated on?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  <a:latin typeface="Tw Cen MT"/>
              </a:rPr>
              <a:t>Is this what we want to optimize?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737836" y="2088936"/>
          <a:ext cx="393382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932" name="Equation" r:id="rId3" imgW="1930400" imgH="457200" progId="Equation.3">
                  <p:embed/>
                </p:oleObj>
              </mc:Choice>
              <mc:Fallback>
                <p:oleObj name="Equation" r:id="rId3" imgW="1930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7836" y="2088936"/>
                        <a:ext cx="393382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Connector 18"/>
          <p:cNvCxnSpPr/>
          <p:nvPr/>
        </p:nvCxnSpPr>
        <p:spPr>
          <a:xfrm flipH="1">
            <a:off x="6091931" y="4631268"/>
            <a:ext cx="2787133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626302" y="4384362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Tw Cen MT"/>
              </a:rPr>
              <a:t>w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6091931" y="3322287"/>
            <a:ext cx="0" cy="130898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839717" y="2806891"/>
            <a:ext cx="50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Tw Cen MT"/>
              </a:rPr>
              <a:t>loss</a:t>
            </a:r>
          </a:p>
        </p:txBody>
      </p:sp>
      <p:sp>
        <p:nvSpPr>
          <p:cNvPr id="23" name="Freeform 22"/>
          <p:cNvSpPr/>
          <p:nvPr/>
        </p:nvSpPr>
        <p:spPr>
          <a:xfrm>
            <a:off x="6305041" y="3176223"/>
            <a:ext cx="2397141" cy="1467629"/>
          </a:xfrm>
          <a:custGeom>
            <a:avLst/>
            <a:gdLst>
              <a:gd name="connsiteX0" fmla="*/ 4219222 w 4219222"/>
              <a:gd name="connsiteY0" fmla="*/ 0 h 1467629"/>
              <a:gd name="connsiteX1" fmla="*/ 2102556 w 4219222"/>
              <a:gd name="connsiteY1" fmla="*/ 1467556 h 1467629"/>
              <a:gd name="connsiteX2" fmla="*/ 0 w 4219222"/>
              <a:gd name="connsiteY2" fmla="*/ 70556 h 146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19222" h="1467629">
                <a:moveTo>
                  <a:pt x="4219222" y="0"/>
                </a:moveTo>
                <a:cubicBezTo>
                  <a:pt x="3512491" y="727898"/>
                  <a:pt x="2805760" y="1455797"/>
                  <a:pt x="2102556" y="1467556"/>
                </a:cubicBezTo>
                <a:cubicBezTo>
                  <a:pt x="1399352" y="1479315"/>
                  <a:pt x="0" y="70556"/>
                  <a:pt x="0" y="70556"/>
                </a:cubicBezTo>
              </a:path>
            </a:pathLst>
          </a:cu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6750113" y="3895928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6902513" y="4076550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7069024" y="4243061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7235535" y="4437794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7458490" y="4533750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7568557" y="4516818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598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Perceptron learning algorithm!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3155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repeat until convergence (or for some # of iterations):</a:t>
            </a:r>
          </a:p>
          <a:p>
            <a:pPr marL="0" indent="0">
              <a:buNone/>
            </a:pPr>
            <a:r>
              <a:rPr lang="en-US" sz="2000" dirty="0"/>
              <a:t>   for each training example (</a:t>
            </a:r>
            <a:r>
              <a:rPr lang="en-US" sz="2000" i="1" dirty="0"/>
              <a:t>f</a:t>
            </a:r>
            <a:r>
              <a:rPr lang="en-US" sz="2000" i="1" baseline="-25000" dirty="0"/>
              <a:t>1</a:t>
            </a:r>
            <a:r>
              <a:rPr lang="en-US" sz="2000" i="1" dirty="0"/>
              <a:t>, f</a:t>
            </a:r>
            <a:r>
              <a:rPr lang="en-US" sz="2000" i="1" baseline="-25000" dirty="0"/>
              <a:t>2</a:t>
            </a:r>
            <a:r>
              <a:rPr lang="en-US" sz="2000" i="1" dirty="0"/>
              <a:t>, …, </a:t>
            </a:r>
            <a:r>
              <a:rPr lang="en-US" sz="2000" i="1" dirty="0" err="1"/>
              <a:t>f</a:t>
            </a:r>
            <a:r>
              <a:rPr lang="en-US" sz="2000" i="1" baseline="-25000" dirty="0" err="1"/>
              <a:t>m</a:t>
            </a:r>
            <a:r>
              <a:rPr lang="en-US" sz="2000" dirty="0"/>
              <a:t>, label):</a:t>
            </a:r>
          </a:p>
          <a:p>
            <a:pPr marL="0" indent="0">
              <a:buNone/>
            </a:pPr>
            <a:r>
              <a:rPr lang="en-US" sz="2000" dirty="0"/>
              <a:t>      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dirty="0"/>
              <a:t>      if </a:t>
            </a:r>
            <a:r>
              <a:rPr lang="en-US" sz="2000" i="1" dirty="0"/>
              <a:t>prediction * label </a:t>
            </a:r>
            <a:r>
              <a:rPr lang="en-US" sz="2000" dirty="0"/>
              <a:t>≤ 0:  // they don’t agree</a:t>
            </a:r>
          </a:p>
          <a:p>
            <a:pPr marL="0" indent="0">
              <a:buNone/>
            </a:pPr>
            <a:r>
              <a:rPr lang="en-US" sz="2000" dirty="0"/>
              <a:t>         for each </a:t>
            </a:r>
            <a:r>
              <a:rPr lang="en-US" sz="2000" i="1" dirty="0" err="1"/>
              <a:t>w</a:t>
            </a:r>
            <a:r>
              <a:rPr lang="en-US" sz="2000" i="1" baseline="-25000" dirty="0" err="1"/>
              <a:t>j</a:t>
            </a:r>
            <a:r>
              <a:rPr lang="en-US" sz="2000" dirty="0"/>
              <a:t>:</a:t>
            </a:r>
          </a:p>
          <a:p>
            <a:pPr marL="0" indent="0">
              <a:buNone/>
            </a:pPr>
            <a:r>
              <a:rPr lang="en-US" sz="2000" dirty="0"/>
              <a:t>           </a:t>
            </a:r>
            <a:r>
              <a:rPr lang="en-US" sz="2000" i="1" dirty="0" err="1"/>
              <a:t>w</a:t>
            </a:r>
            <a:r>
              <a:rPr lang="en-US" sz="2000" i="1" baseline="-25000" dirty="0" err="1"/>
              <a:t>j</a:t>
            </a:r>
            <a:r>
              <a:rPr lang="en-US" sz="2000" dirty="0"/>
              <a:t> = </a:t>
            </a:r>
            <a:r>
              <a:rPr lang="en-US" sz="2000" i="1" dirty="0" err="1"/>
              <a:t>w</a:t>
            </a:r>
            <a:r>
              <a:rPr lang="en-US" sz="2000" i="1" baseline="-25000" dirty="0" err="1"/>
              <a:t>j</a:t>
            </a:r>
            <a:r>
              <a:rPr lang="en-US" sz="2000" dirty="0"/>
              <a:t> + </a:t>
            </a:r>
            <a:r>
              <a:rPr lang="en-US" sz="2000" i="1" dirty="0" err="1"/>
              <a:t>f</a:t>
            </a:r>
            <a:r>
              <a:rPr lang="en-US" sz="2000" i="1" baseline="-25000" dirty="0" err="1"/>
              <a:t>j</a:t>
            </a:r>
            <a:r>
              <a:rPr lang="en-US" sz="2000" dirty="0"/>
              <a:t>*label</a:t>
            </a:r>
          </a:p>
          <a:p>
            <a:pPr marL="0" indent="0">
              <a:buNone/>
            </a:pPr>
            <a:r>
              <a:rPr lang="en-US" sz="2000" dirty="0"/>
              <a:t>         </a:t>
            </a:r>
            <a:r>
              <a:rPr lang="en-US" sz="2000" i="1" dirty="0"/>
              <a:t>b</a:t>
            </a:r>
            <a:r>
              <a:rPr lang="en-US" sz="2000" dirty="0"/>
              <a:t> = </a:t>
            </a:r>
            <a:r>
              <a:rPr lang="en-US" sz="2000" i="1" dirty="0"/>
              <a:t>b</a:t>
            </a:r>
            <a:r>
              <a:rPr lang="en-US" sz="2000" dirty="0"/>
              <a:t> + label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112838" y="2471738"/>
          <a:ext cx="2855912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007" name="Equation" r:id="rId3" imgW="1600200" imgH="330200" progId="Equation.3">
                  <p:embed/>
                </p:oleObj>
              </mc:Choice>
              <mc:Fallback>
                <p:oleObj name="Equation" r:id="rId3" imgW="16002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2838" y="2471738"/>
                        <a:ext cx="2855912" cy="58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808163" y="5080000"/>
          <a:ext cx="4322762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008" name="Equation" r:id="rId5" imgW="2095500" imgH="228600" progId="Equation.3">
                  <p:embed/>
                </p:oleObj>
              </mc:Choice>
              <mc:Fallback>
                <p:oleObj name="Equation" r:id="rId5" imgW="2095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8163" y="5080000"/>
                        <a:ext cx="4322762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612648" y="4910667"/>
            <a:ext cx="76865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379663" y="6051550"/>
          <a:ext cx="1938337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009" name="Equation" r:id="rId7" imgW="939800" imgH="228600" progId="Equation.3">
                  <p:embed/>
                </p:oleObj>
              </mc:Choice>
              <mc:Fallback>
                <p:oleObj name="Equation" r:id="rId7" imgW="939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9663" y="6051550"/>
                        <a:ext cx="1938337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70112" y="554566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87334" y="5998485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where 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5485342" y="6037439"/>
          <a:ext cx="30654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010" name="Equation" r:id="rId9" imgW="1485900" imgH="215900" progId="Equation.3">
                  <p:embed/>
                </p:oleObj>
              </mc:Choice>
              <mc:Fallback>
                <p:oleObj name="Equation" r:id="rId9" imgW="14859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5342" y="6037439"/>
                        <a:ext cx="3065463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903111" y="3330222"/>
            <a:ext cx="4910666" cy="1411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350493" y="3599722"/>
            <a:ext cx="4417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FF0000"/>
                </a:solidFill>
                <a:latin typeface="Tw Cen MT"/>
              </a:rPr>
              <a:t>Note: for gradient descent, we always update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0000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567750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concern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091931" y="4631268"/>
            <a:ext cx="2787133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626302" y="4384362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Tw Cen MT"/>
              </a:rPr>
              <a:t>w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091931" y="3322287"/>
            <a:ext cx="0" cy="130898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839717" y="2806891"/>
            <a:ext cx="50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Tw Cen MT"/>
              </a:rPr>
              <a:t>loss</a:t>
            </a:r>
          </a:p>
        </p:txBody>
      </p:sp>
      <p:sp>
        <p:nvSpPr>
          <p:cNvPr id="9" name="Freeform 8"/>
          <p:cNvSpPr/>
          <p:nvPr/>
        </p:nvSpPr>
        <p:spPr>
          <a:xfrm>
            <a:off x="6305041" y="3176223"/>
            <a:ext cx="2397141" cy="1467629"/>
          </a:xfrm>
          <a:custGeom>
            <a:avLst/>
            <a:gdLst>
              <a:gd name="connsiteX0" fmla="*/ 4219222 w 4219222"/>
              <a:gd name="connsiteY0" fmla="*/ 0 h 1467629"/>
              <a:gd name="connsiteX1" fmla="*/ 2102556 w 4219222"/>
              <a:gd name="connsiteY1" fmla="*/ 1467556 h 1467629"/>
              <a:gd name="connsiteX2" fmla="*/ 0 w 4219222"/>
              <a:gd name="connsiteY2" fmla="*/ 70556 h 146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19222" h="1467629">
                <a:moveTo>
                  <a:pt x="4219222" y="0"/>
                </a:moveTo>
                <a:cubicBezTo>
                  <a:pt x="3512491" y="727898"/>
                  <a:pt x="2805760" y="1455797"/>
                  <a:pt x="2102556" y="1467556"/>
                </a:cubicBezTo>
                <a:cubicBezTo>
                  <a:pt x="1399352" y="1479315"/>
                  <a:pt x="0" y="70556"/>
                  <a:pt x="0" y="70556"/>
                </a:cubicBezTo>
              </a:path>
            </a:pathLst>
          </a:cu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750113" y="3895928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902513" y="4076550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069024" y="4243061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7235535" y="4437794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458490" y="4533750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568557" y="4516818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737836" y="2088936"/>
          <a:ext cx="393382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980" name="Equation" r:id="rId3" imgW="1930400" imgH="457200" progId="Equation.3">
                  <p:embed/>
                </p:oleObj>
              </mc:Choice>
              <mc:Fallback>
                <p:oleObj name="Equation" r:id="rId3" imgW="1930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7836" y="2088936"/>
                        <a:ext cx="393382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44304" y="3282409"/>
            <a:ext cx="51755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Tw Cen MT"/>
              </a:rPr>
              <a:t>We’re calculating this on the </a:t>
            </a:r>
            <a:r>
              <a:rPr lang="en-US" b="1" dirty="0">
                <a:solidFill>
                  <a:srgbClr val="0000FF"/>
                </a:solidFill>
                <a:latin typeface="Tw Cen MT"/>
              </a:rPr>
              <a:t>training set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FF"/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Tw Cen MT"/>
              </a:rPr>
              <a:t>We still need to be careful about </a:t>
            </a:r>
            <a:r>
              <a:rPr lang="en-US" dirty="0" err="1">
                <a:solidFill>
                  <a:srgbClr val="0000FF"/>
                </a:solidFill>
                <a:latin typeface="Tw Cen MT"/>
              </a:rPr>
              <a:t>overfitting</a:t>
            </a:r>
            <a:r>
              <a:rPr lang="en-US" dirty="0">
                <a:solidFill>
                  <a:srgbClr val="0000FF"/>
                </a:solidFill>
                <a:latin typeface="Tw Cen MT"/>
              </a:rPr>
              <a:t>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FF"/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Tw Cen MT"/>
              </a:rPr>
              <a:t>The min </a:t>
            </a:r>
            <a:r>
              <a:rPr lang="en-US" dirty="0" err="1">
                <a:solidFill>
                  <a:srgbClr val="0000FF"/>
                </a:solidFill>
                <a:latin typeface="Tw Cen MT"/>
              </a:rPr>
              <a:t>w,b</a:t>
            </a:r>
            <a:r>
              <a:rPr lang="en-US" dirty="0">
                <a:solidFill>
                  <a:srgbClr val="0000FF"/>
                </a:solidFill>
                <a:latin typeface="Tw Cen MT"/>
              </a:rPr>
              <a:t> on the training set is generally NOT the min for the test set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27667" y="6180667"/>
            <a:ext cx="7019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  <a:latin typeface="Tw Cen MT"/>
              </a:rPr>
              <a:t>How did we deal with this for the perceptron algorithm?</a:t>
            </a:r>
          </a:p>
        </p:txBody>
      </p:sp>
    </p:spTree>
    <p:extLst>
      <p:ext uri="{BB962C8B-B14F-4D97-AF65-F5344CB8AC3E}">
        <p14:creationId xmlns:p14="http://schemas.microsoft.com/office/powerpoint/2010/main" val="91217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Overfitting</a:t>
            </a:r>
            <a:r>
              <a:rPr lang="en-US" dirty="0"/>
              <a:t> revisited: regularization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49391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A</a:t>
            </a:r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dirty="0" err="1">
                <a:solidFill>
                  <a:srgbClr val="FF6600"/>
                </a:solidFill>
              </a:rPr>
              <a:t>regularizer</a:t>
            </a:r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dirty="0"/>
              <a:t>is an additional criteria to the loss function to make sure that we don’t </a:t>
            </a:r>
            <a:r>
              <a:rPr lang="en-US" dirty="0" err="1"/>
              <a:t>overfit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It’s called a </a:t>
            </a:r>
            <a:r>
              <a:rPr lang="en-US" dirty="0" err="1"/>
              <a:t>regularizer</a:t>
            </a:r>
            <a:r>
              <a:rPr lang="en-US" dirty="0"/>
              <a:t> since it tries to keep the parameters more normal/regular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 is a bias on the model forces the learning to prefer certain types of weights over others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336675" y="5278438"/>
          <a:ext cx="5332413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004" name="Equation" r:id="rId3" imgW="2616200" imgH="457200" progId="Equation.3">
                  <p:embed/>
                </p:oleObj>
              </mc:Choice>
              <mc:Fallback>
                <p:oleObj name="Equation" r:id="rId3" imgW="26162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36675" y="5278438"/>
                        <a:ext cx="5332413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3304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Regularizers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782888" y="1846263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028" name="Equation" r:id="rId3" imgW="1041400" imgH="330200" progId="Equation.3">
                  <p:embed/>
                </p:oleObj>
              </mc:Choice>
              <mc:Fallback>
                <p:oleObj name="Equation" r:id="rId3" imgW="10414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82888" y="1846263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28334" y="3259666"/>
            <a:ext cx="5630333" cy="2328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  <a:latin typeface="Tw Cen MT"/>
              </a:rPr>
              <a:t>Should we allow all possible weights?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0000"/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  <a:latin typeface="Tw Cen MT"/>
              </a:rPr>
              <a:t>Any preferences?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0000"/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  <a:latin typeface="Tw Cen MT"/>
              </a:rPr>
              <a:t>What makes for a “simpler” model for a linear model?</a:t>
            </a:r>
          </a:p>
        </p:txBody>
      </p:sp>
    </p:spTree>
    <p:extLst>
      <p:ext uri="{BB962C8B-B14F-4D97-AF65-F5344CB8AC3E}">
        <p14:creationId xmlns:p14="http://schemas.microsoft.com/office/powerpoint/2010/main" val="16447340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Regularizers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9222" y="2878666"/>
            <a:ext cx="83568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Tw Cen MT"/>
              </a:rPr>
              <a:t>Generally, we don’t want huge weights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FF"/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Tw Cen MT"/>
              </a:rPr>
              <a:t>If weights are large, a small change in a feature can result in a large change in the prediction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FF"/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Tw Cen MT"/>
              </a:rPr>
              <a:t>Also gives too much weight to any one feature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FF"/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Tw Cen MT"/>
              </a:rPr>
              <a:t>Might also prefer weights of 0 for features that aren’t useful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2648" y="6154945"/>
            <a:ext cx="8081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  <a:latin typeface="Tw Cen MT"/>
              </a:rPr>
              <a:t>How do we encourage small weights? or penalize large weights?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782888" y="1846263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052" name="Equation" r:id="rId3" imgW="1041400" imgH="330200" progId="Equation.3">
                  <p:embed/>
                </p:oleObj>
              </mc:Choice>
              <mc:Fallback>
                <p:oleObj name="Equation" r:id="rId3" imgW="10414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82888" y="1846263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543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Regularizers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12648" y="2909390"/>
            <a:ext cx="8081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  <a:latin typeface="Tw Cen MT"/>
              </a:rPr>
              <a:t>How do we encourage small weights? or penalize large weights?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985786" y="3881438"/>
          <a:ext cx="5332413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093" name="Equation" r:id="rId3" imgW="2616200" imgH="457200" progId="Equation.3">
                  <p:embed/>
                </p:oleObj>
              </mc:Choice>
              <mc:Fallback>
                <p:oleObj name="Equation" r:id="rId3" imgW="26162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85786" y="3881438"/>
                        <a:ext cx="5332413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5150556" y="4148667"/>
            <a:ext cx="2167643" cy="40922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782888" y="1846263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094" name="Equation" r:id="rId5" imgW="1041400" imgH="330200" progId="Equation.3">
                  <p:embed/>
                </p:oleObj>
              </mc:Choice>
              <mc:Fallback>
                <p:oleObj name="Equation" r:id="rId5" imgW="10414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82888" y="1846263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8779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</a:t>
            </a:r>
            <a:r>
              <a:rPr lang="en-US" dirty="0" err="1"/>
              <a:t>regularizers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05000" y="4783667"/>
            <a:ext cx="4811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  <a:latin typeface="Tw Cen MT"/>
              </a:rPr>
              <a:t>What’s the difference between these?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640263" y="1954213"/>
          <a:ext cx="2408237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17" name="Equation" r:id="rId3" imgW="965200" imgH="406400" progId="Equation.3">
                  <p:embed/>
                </p:oleObj>
              </mc:Choice>
              <mc:Fallback>
                <p:oleObj name="Equation" r:id="rId3" imgW="9652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40263" y="1954213"/>
                        <a:ext cx="2408237" cy="1011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92428" y="2260277"/>
            <a:ext cx="2430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sum of the weights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4650" y="3259344"/>
            <a:ext cx="3518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sum of the squared weights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4651375" y="3006725"/>
          <a:ext cx="2854325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18" name="Equation" r:id="rId5" imgW="1143000" imgH="469900" progId="Equation.3">
                  <p:embed/>
                </p:oleObj>
              </mc:Choice>
              <mc:Fallback>
                <p:oleObj name="Equation" r:id="rId5" imgW="11430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51375" y="3006725"/>
                        <a:ext cx="2854325" cy="1169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876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8903" y="3787722"/>
            <a:ext cx="6903302" cy="1828800"/>
          </a:xfrm>
        </p:spPr>
        <p:txBody>
          <a:bodyPr/>
          <a:lstStyle/>
          <a:p>
            <a:r>
              <a:rPr lang="en-US" dirty="0"/>
              <a:t>Regularization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David Kauchak</a:t>
            </a:r>
            <a:br>
              <a:rPr lang="en-US" dirty="0"/>
            </a:br>
            <a:r>
              <a:rPr lang="en-US" dirty="0"/>
              <a:t>CS 451 – Fall 2013</a:t>
            </a:r>
          </a:p>
        </p:txBody>
      </p:sp>
    </p:spTree>
    <p:extLst>
      <p:ext uri="{BB962C8B-B14F-4D97-AF65-F5344CB8AC3E}">
        <p14:creationId xmlns:p14="http://schemas.microsoft.com/office/powerpoint/2010/main" val="5494771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</a:t>
            </a:r>
            <a:r>
              <a:rPr lang="en-US" dirty="0" err="1"/>
              <a:t>regularizers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0648" y="5014499"/>
            <a:ext cx="58944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Tw Cen MT"/>
              </a:rPr>
              <a:t>Squared weights penalizes large values more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Tw Cen MT"/>
              </a:rPr>
              <a:t>Sum of weights will penalize small values more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2428" y="2260277"/>
            <a:ext cx="2430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sum of the weights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4650" y="3259344"/>
            <a:ext cx="3518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sum of the squared weights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4640263" y="1954213"/>
          <a:ext cx="2408237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41" name="Equation" r:id="rId3" imgW="965200" imgH="406400" progId="Equation.3">
                  <p:embed/>
                </p:oleObj>
              </mc:Choice>
              <mc:Fallback>
                <p:oleObj name="Equation" r:id="rId3" imgW="9652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40263" y="1954213"/>
                        <a:ext cx="2408237" cy="1011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4651375" y="3006725"/>
          <a:ext cx="2854325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42" name="Equation" r:id="rId5" imgW="1143000" imgH="469900" progId="Equation.3">
                  <p:embed/>
                </p:oleObj>
              </mc:Choice>
              <mc:Fallback>
                <p:oleObj name="Equation" r:id="rId5" imgW="11430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51375" y="3006725"/>
                        <a:ext cx="2854325" cy="1169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78468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p-norm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0801" y="2029444"/>
            <a:ext cx="3557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sum of the weights (1-norm)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052263"/>
            <a:ext cx="4023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sum of the squared weights </a:t>
            </a:r>
            <a:br>
              <a:rPr lang="en-US" dirty="0">
                <a:solidFill>
                  <a:prstClr val="black"/>
                </a:solidFill>
                <a:latin typeface="Tw Cen MT"/>
              </a:rPr>
            </a:br>
            <a:r>
              <a:rPr lang="en-US" dirty="0">
                <a:solidFill>
                  <a:prstClr val="black"/>
                </a:solidFill>
                <a:latin typeface="Tw Cen MT"/>
              </a:rPr>
              <a:t>(2-norm)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86113" y="5105078"/>
            <a:ext cx="1059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p-norm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3179763" y="4795838"/>
          <a:ext cx="3868737" cy="116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182" name="Equation" r:id="rId3" imgW="1549400" imgH="469900" progId="Equation.3">
                  <p:embed/>
                </p:oleObj>
              </mc:Choice>
              <mc:Fallback>
                <p:oleObj name="Equation" r:id="rId3" imgW="15494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79763" y="4795838"/>
                        <a:ext cx="3868737" cy="1169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512480" y="5934075"/>
            <a:ext cx="68027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Tw Cen MT"/>
              </a:rPr>
              <a:t>Smaller values of p (p &lt; 2) encourage sparser vectors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Tw Cen MT"/>
              </a:rPr>
              <a:t>Larger values of p discourage large weights more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753758" y="4487334"/>
            <a:ext cx="76865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4640263" y="1954213"/>
          <a:ext cx="2408237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183" name="Equation" r:id="rId5" imgW="965200" imgH="406400" progId="Equation.3">
                  <p:embed/>
                </p:oleObj>
              </mc:Choice>
              <mc:Fallback>
                <p:oleObj name="Equation" r:id="rId5" imgW="9652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40263" y="1954213"/>
                        <a:ext cx="2408237" cy="1011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4651375" y="3006725"/>
          <a:ext cx="2854325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184" name="Equation" r:id="rId7" imgW="1143000" imgH="469900" progId="Equation.3">
                  <p:embed/>
                </p:oleObj>
              </mc:Choice>
              <mc:Fallback>
                <p:oleObj name="Equation" r:id="rId7" imgW="11430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51375" y="3006725"/>
                        <a:ext cx="2854325" cy="1169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89935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p-norms visualized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819993" y="1706222"/>
            <a:ext cx="4628444" cy="2794001"/>
            <a:chOff x="176389" y="1876777"/>
            <a:chExt cx="4628444" cy="279400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b="43865"/>
            <a:stretch/>
          </p:blipFill>
          <p:spPr>
            <a:xfrm>
              <a:off x="176389" y="1876777"/>
              <a:ext cx="4600222" cy="2582334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536222" y="4078111"/>
              <a:ext cx="4268611" cy="59266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550333" y="4064000"/>
              <a:ext cx="4106334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15671" y="2084400"/>
            <a:ext cx="1717322" cy="1780823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1330" y="2891556"/>
            <a:ext cx="42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Tw Cen MT"/>
              </a:rPr>
              <a:t>w</a:t>
            </a:r>
            <a:r>
              <a:rPr lang="en-US" sz="1800" baseline="-25000" dirty="0">
                <a:solidFill>
                  <a:prstClr val="black"/>
                </a:solidFill>
                <a:latin typeface="Tw Cen MT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99782" y="3960336"/>
            <a:ext cx="42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Tw Cen MT"/>
              </a:rPr>
              <a:t>w</a:t>
            </a:r>
            <a:r>
              <a:rPr lang="en-US" sz="1800" baseline="-25000" dirty="0">
                <a:solidFill>
                  <a:prstClr val="black"/>
                </a:solidFill>
                <a:latin typeface="Tw Cen MT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73889" y="2691501"/>
            <a:ext cx="2800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Tw Cen MT"/>
              </a:rPr>
              <a:t>lines indicate penalty = 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15671" y="4997836"/>
            <a:ext cx="3284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For example, if w</a:t>
            </a:r>
            <a:r>
              <a:rPr lang="en-US" baseline="-25000" dirty="0">
                <a:solidFill>
                  <a:prstClr val="black"/>
                </a:solidFill>
                <a:latin typeface="Tw Cen MT"/>
              </a:rPr>
              <a:t>1</a:t>
            </a:r>
            <a:r>
              <a:rPr lang="en-US" dirty="0">
                <a:solidFill>
                  <a:prstClr val="black"/>
                </a:solidFill>
                <a:latin typeface="Tw Cen MT"/>
              </a:rPr>
              <a:t> = 0.5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5164581" y="4362221"/>
          <a:ext cx="1538112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9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9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36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6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6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6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6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6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40277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p-norms visualized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89" y="1876777"/>
            <a:ext cx="4600222" cy="46002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80000" y="2074333"/>
            <a:ext cx="36860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all p-norms penalize larger weights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p &lt; 2 tends to create sparse (i.e. lots of 0 weights)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p &gt; 2 tends to like similar weights</a:t>
            </a:r>
          </a:p>
        </p:txBody>
      </p:sp>
    </p:spTree>
    <p:extLst>
      <p:ext uri="{BB962C8B-B14F-4D97-AF65-F5344CB8AC3E}">
        <p14:creationId xmlns:p14="http://schemas.microsoft.com/office/powerpoint/2010/main" val="14448860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Model-based machine learning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1"/>
            <a:ext cx="8153400" cy="3843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pick a model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/>
              <a:t>pick a criteria to optimize (aka objective function)</a:t>
            </a:r>
            <a:endParaRPr lang="en-US" sz="2600" dirty="0"/>
          </a:p>
          <a:p>
            <a:pPr marL="514350" indent="-514350">
              <a:buAutoNum type="arabicPeriod" startAt="2"/>
            </a:pPr>
            <a:endParaRPr lang="en-US" dirty="0"/>
          </a:p>
          <a:p>
            <a:pPr marL="514350" indent="-514350">
              <a:buAutoNum type="arabicPeriod" startAt="2"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/>
              <a:t>develop a learning algorithm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344738" y="2241550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206" name="Equation" r:id="rId4" imgW="1041400" imgH="330200" progId="Equation.3">
                  <p:embed/>
                </p:oleObj>
              </mc:Choice>
              <mc:Fallback>
                <p:oleObj name="Equation" r:id="rId4" imgW="10414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44738" y="2241550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878013" y="3795713"/>
          <a:ext cx="3779837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207" name="Equation" r:id="rId6" imgW="1854200" imgH="457200" progId="Equation.3">
                  <p:embed/>
                </p:oleObj>
              </mc:Choice>
              <mc:Fallback>
                <p:oleObj name="Equation" r:id="rId6" imgW="18542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78013" y="3795713"/>
                        <a:ext cx="3779837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633538" y="5443538"/>
          <a:ext cx="4995862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208" name="Equation" r:id="rId8" imgW="2451100" imgH="457200" progId="Equation.3">
                  <p:embed/>
                </p:oleObj>
              </mc:Choice>
              <mc:Fallback>
                <p:oleObj name="Equation" r:id="rId8" imgW="24511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633538" y="5443538"/>
                        <a:ext cx="4995862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949723" y="5514093"/>
            <a:ext cx="2017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Tw Cen MT"/>
              </a:rPr>
              <a:t>Find w and b that minimize</a:t>
            </a:r>
            <a:endParaRPr lang="en-US" dirty="0">
              <a:solidFill>
                <a:srgbClr val="FF0000"/>
              </a:solidFill>
              <a:latin typeface="Tw Cen M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27979" y="1740718"/>
            <a:ext cx="563033" cy="51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578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Minimizing with a </a:t>
            </a:r>
            <a:r>
              <a:rPr lang="en-US" dirty="0" err="1"/>
              <a:t>regularizer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054982" y="4919923"/>
          <a:ext cx="4995862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213" name="Equation" r:id="rId3" imgW="2451100" imgH="457200" progId="Equation.3">
                  <p:embed/>
                </p:oleObj>
              </mc:Choice>
              <mc:Fallback>
                <p:oleObj name="Equation" r:id="rId3" imgW="24511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54982" y="4919923"/>
                        <a:ext cx="4995862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054982" y="2598120"/>
          <a:ext cx="27178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214" name="Equation" r:id="rId5" imgW="1333500" imgH="457200" progId="Equation.3">
                  <p:embed/>
                </p:oleObj>
              </mc:Choice>
              <mc:Fallback>
                <p:oleObj name="Equation" r:id="rId5" imgW="1333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54982" y="2598120"/>
                        <a:ext cx="271780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5257" y="1654235"/>
            <a:ext cx="8032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We know how to solve convex minimization problems using gradient descent: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5257" y="3836345"/>
            <a:ext cx="8032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If we can ensure that the loss + </a:t>
            </a:r>
            <a:r>
              <a:rPr lang="en-US" dirty="0" err="1">
                <a:solidFill>
                  <a:prstClr val="black"/>
                </a:solidFill>
                <a:latin typeface="Tw Cen MT"/>
              </a:rPr>
              <a:t>regularizer</a:t>
            </a:r>
            <a:r>
              <a:rPr lang="en-US" dirty="0">
                <a:solidFill>
                  <a:prstClr val="black"/>
                </a:solidFill>
                <a:latin typeface="Tw Cen MT"/>
              </a:rPr>
              <a:t> is convex then we could still use gradient descent:</a:t>
            </a:r>
          </a:p>
        </p:txBody>
      </p:sp>
      <p:sp>
        <p:nvSpPr>
          <p:cNvPr id="11" name="Left Brace 10"/>
          <p:cNvSpPr/>
          <p:nvPr/>
        </p:nvSpPr>
        <p:spPr>
          <a:xfrm rot="16200000">
            <a:off x="4128758" y="4045195"/>
            <a:ext cx="409223" cy="3434952"/>
          </a:xfrm>
          <a:prstGeom prst="leftBrac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00777" y="5953172"/>
            <a:ext cx="1762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make convex</a:t>
            </a:r>
          </a:p>
        </p:txBody>
      </p:sp>
    </p:spTree>
    <p:extLst>
      <p:ext uri="{BB962C8B-B14F-4D97-AF65-F5344CB8AC3E}">
        <p14:creationId xmlns:p14="http://schemas.microsoft.com/office/powerpoint/2010/main" val="21384740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Convexity revisited</a:t>
            </a:r>
          </a:p>
        </p:txBody>
      </p:sp>
      <p:sp>
        <p:nvSpPr>
          <p:cNvPr id="4" name="Freeform 3"/>
          <p:cNvSpPr/>
          <p:nvPr/>
        </p:nvSpPr>
        <p:spPr>
          <a:xfrm>
            <a:off x="612648" y="2144888"/>
            <a:ext cx="1730525" cy="1467629"/>
          </a:xfrm>
          <a:custGeom>
            <a:avLst/>
            <a:gdLst>
              <a:gd name="connsiteX0" fmla="*/ 4219222 w 4219222"/>
              <a:gd name="connsiteY0" fmla="*/ 0 h 1467629"/>
              <a:gd name="connsiteX1" fmla="*/ 2102556 w 4219222"/>
              <a:gd name="connsiteY1" fmla="*/ 1467556 h 1467629"/>
              <a:gd name="connsiteX2" fmla="*/ 0 w 4219222"/>
              <a:gd name="connsiteY2" fmla="*/ 70556 h 146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19222" h="1467629">
                <a:moveTo>
                  <a:pt x="4219222" y="0"/>
                </a:moveTo>
                <a:cubicBezTo>
                  <a:pt x="3512491" y="727898"/>
                  <a:pt x="2805760" y="1455797"/>
                  <a:pt x="2102556" y="1467556"/>
                </a:cubicBezTo>
                <a:cubicBezTo>
                  <a:pt x="1399352" y="1479315"/>
                  <a:pt x="0" y="70556"/>
                  <a:pt x="0" y="70556"/>
                </a:cubicBezTo>
              </a:path>
            </a:pathLst>
          </a:cu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833285" y="2695222"/>
            <a:ext cx="98778" cy="98778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733574" y="3256844"/>
            <a:ext cx="98778" cy="98778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cxnSp>
        <p:nvCxnSpPr>
          <p:cNvPr id="9" name="Straight Connector 8"/>
          <p:cNvCxnSpPr>
            <a:stCxn id="6" idx="5"/>
            <a:endCxn id="7" idx="1"/>
          </p:cNvCxnSpPr>
          <p:nvPr/>
        </p:nvCxnSpPr>
        <p:spPr>
          <a:xfrm>
            <a:off x="917597" y="2779534"/>
            <a:ext cx="830443" cy="491776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05556" y="41063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55937" y="2440313"/>
            <a:ext cx="6110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Tw Cen MT"/>
              </a:rPr>
              <a:t>One definition: The line segment between any two points on the function is </a:t>
            </a:r>
            <a:r>
              <a:rPr lang="en-US" i="1" dirty="0">
                <a:solidFill>
                  <a:srgbClr val="0000FF"/>
                </a:solidFill>
                <a:latin typeface="Tw Cen MT"/>
              </a:rPr>
              <a:t>above </a:t>
            </a:r>
            <a:r>
              <a:rPr lang="en-US" dirty="0">
                <a:solidFill>
                  <a:srgbClr val="0000FF"/>
                </a:solidFill>
                <a:latin typeface="Tw Cen MT"/>
              </a:rPr>
              <a:t>the function</a:t>
            </a:r>
            <a:endParaRPr lang="en-US" i="1" dirty="0">
              <a:solidFill>
                <a:srgbClr val="0000FF"/>
              </a:solidFill>
              <a:latin typeface="Tw Cen M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4556" y="3921667"/>
            <a:ext cx="5533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Mathematically, </a:t>
            </a:r>
            <a:r>
              <a:rPr lang="en-US" i="1" dirty="0">
                <a:solidFill>
                  <a:prstClr val="black"/>
                </a:solidFill>
                <a:latin typeface="Tw Cen MT"/>
              </a:rPr>
              <a:t>f</a:t>
            </a:r>
            <a:r>
              <a:rPr lang="en-US" dirty="0">
                <a:solidFill>
                  <a:prstClr val="black"/>
                </a:solidFill>
                <a:latin typeface="Tw Cen MT"/>
              </a:rPr>
              <a:t> is convex if for all </a:t>
            </a:r>
            <a:r>
              <a:rPr lang="en-US" i="1" dirty="0">
                <a:solidFill>
                  <a:prstClr val="black"/>
                </a:solidFill>
                <a:latin typeface="Tw Cen MT"/>
              </a:rPr>
              <a:t>x</a:t>
            </a:r>
            <a:r>
              <a:rPr lang="en-US" i="1" baseline="-25000" dirty="0">
                <a:solidFill>
                  <a:prstClr val="black"/>
                </a:solidFill>
                <a:latin typeface="Tw Cen MT"/>
              </a:rPr>
              <a:t>1</a:t>
            </a:r>
            <a:r>
              <a:rPr lang="en-US" i="1" dirty="0">
                <a:solidFill>
                  <a:prstClr val="black"/>
                </a:solidFill>
                <a:latin typeface="Tw Cen MT"/>
              </a:rPr>
              <a:t>, x</a:t>
            </a:r>
            <a:r>
              <a:rPr lang="en-US" i="1" baseline="-25000" dirty="0">
                <a:solidFill>
                  <a:prstClr val="black"/>
                </a:solidFill>
                <a:latin typeface="Tw Cen MT"/>
              </a:rPr>
              <a:t>2</a:t>
            </a:r>
            <a:r>
              <a:rPr lang="en-US" dirty="0">
                <a:solidFill>
                  <a:prstClr val="black"/>
                </a:solidFill>
                <a:latin typeface="Tw Cen MT"/>
              </a:rPr>
              <a:t>: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1256618" y="4475665"/>
          <a:ext cx="7070725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220" name="Equation" r:id="rId4" imgW="3009900" imgH="203200" progId="Equation.3">
                  <p:embed/>
                </p:oleObj>
              </mc:Choice>
              <mc:Fallback>
                <p:oleObj name="Equation" r:id="rId4" imgW="3009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56618" y="4475665"/>
                        <a:ext cx="7070725" cy="477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02873" y="5108222"/>
            <a:ext cx="309033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the value of the function at some point between </a:t>
            </a:r>
            <a:r>
              <a:rPr lang="en-US" i="1" dirty="0">
                <a:solidFill>
                  <a:prstClr val="black"/>
                </a:solidFill>
                <a:latin typeface="Tw Cen MT"/>
              </a:rPr>
              <a:t>x</a:t>
            </a:r>
            <a:r>
              <a:rPr lang="en-US" i="1" baseline="-25000" dirty="0">
                <a:solidFill>
                  <a:prstClr val="black"/>
                </a:solidFill>
                <a:latin typeface="Tw Cen MT"/>
              </a:rPr>
              <a:t>1</a:t>
            </a:r>
            <a:r>
              <a:rPr lang="en-US" dirty="0">
                <a:solidFill>
                  <a:prstClr val="black"/>
                </a:solidFill>
                <a:latin typeface="Tw Cen MT"/>
              </a:rPr>
              <a:t> and </a:t>
            </a:r>
            <a:r>
              <a:rPr lang="en-US" i="1" dirty="0">
                <a:solidFill>
                  <a:prstClr val="black"/>
                </a:solidFill>
                <a:latin typeface="Tw Cen MT"/>
              </a:rPr>
              <a:t>x</a:t>
            </a:r>
            <a:r>
              <a:rPr lang="en-US" i="1" baseline="-25000" dirty="0">
                <a:solidFill>
                  <a:prstClr val="black"/>
                </a:solidFill>
                <a:latin typeface="Tw Cen MT"/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10051" y="5108222"/>
            <a:ext cx="309033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the value at some point on the </a:t>
            </a:r>
            <a:r>
              <a:rPr lang="en-US" b="1" dirty="0">
                <a:solidFill>
                  <a:prstClr val="black"/>
                </a:solidFill>
                <a:latin typeface="Tw Cen MT"/>
              </a:rPr>
              <a:t>line segment </a:t>
            </a:r>
            <a:r>
              <a:rPr lang="en-US" dirty="0">
                <a:solidFill>
                  <a:prstClr val="black"/>
                </a:solidFill>
                <a:latin typeface="Tw Cen MT"/>
              </a:rPr>
              <a:t>between  </a:t>
            </a:r>
            <a:r>
              <a:rPr lang="en-US" i="1" dirty="0">
                <a:solidFill>
                  <a:prstClr val="black"/>
                </a:solidFill>
                <a:latin typeface="Tw Cen MT"/>
              </a:rPr>
              <a:t>x</a:t>
            </a:r>
            <a:r>
              <a:rPr lang="en-US" i="1" baseline="-25000" dirty="0">
                <a:solidFill>
                  <a:prstClr val="black"/>
                </a:solidFill>
                <a:latin typeface="Tw Cen MT"/>
              </a:rPr>
              <a:t>1</a:t>
            </a:r>
            <a:r>
              <a:rPr lang="en-US" dirty="0">
                <a:solidFill>
                  <a:prstClr val="black"/>
                </a:solidFill>
                <a:latin typeface="Tw Cen MT"/>
              </a:rPr>
              <a:t> and </a:t>
            </a:r>
            <a:r>
              <a:rPr lang="en-US" i="1" dirty="0">
                <a:solidFill>
                  <a:prstClr val="black"/>
                </a:solidFill>
                <a:latin typeface="Tw Cen MT"/>
              </a:rPr>
              <a:t>x</a:t>
            </a:r>
            <a:r>
              <a:rPr lang="en-US" i="1" baseline="-25000" dirty="0">
                <a:solidFill>
                  <a:prstClr val="black"/>
                </a:solidFill>
                <a:latin typeface="Tw Cen MT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4695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convex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2446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Claim: If </a:t>
            </a:r>
            <a:r>
              <a:rPr lang="en-US" i="1" dirty="0"/>
              <a:t>f</a:t>
            </a:r>
            <a:r>
              <a:rPr lang="en-US" dirty="0"/>
              <a:t> and </a:t>
            </a:r>
            <a:r>
              <a:rPr lang="en-US" i="1" dirty="0"/>
              <a:t>g</a:t>
            </a:r>
            <a:r>
              <a:rPr lang="en-US" dirty="0"/>
              <a:t> are convex functions then so is the function z=</a:t>
            </a:r>
            <a:r>
              <a:rPr lang="en-US" i="1" dirty="0" err="1"/>
              <a:t>f+g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544709" y="5423388"/>
          <a:ext cx="7070725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261" name="Equation" r:id="rId3" imgW="3009900" imgH="203200" progId="Equation.3">
                  <p:embed/>
                </p:oleObj>
              </mc:Choice>
              <mc:Fallback>
                <p:oleObj name="Equation" r:id="rId3" imgW="3009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44709" y="5423388"/>
                        <a:ext cx="7070725" cy="477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07759" y="4961723"/>
            <a:ext cx="5533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Mathematically, </a:t>
            </a:r>
            <a:r>
              <a:rPr lang="en-US" i="1" dirty="0">
                <a:solidFill>
                  <a:prstClr val="black"/>
                </a:solidFill>
                <a:latin typeface="Tw Cen MT"/>
              </a:rPr>
              <a:t>f</a:t>
            </a:r>
            <a:r>
              <a:rPr lang="en-US" dirty="0">
                <a:solidFill>
                  <a:prstClr val="black"/>
                </a:solidFill>
                <a:latin typeface="Tw Cen MT"/>
              </a:rPr>
              <a:t> is convex if for all </a:t>
            </a:r>
            <a:r>
              <a:rPr lang="en-US" i="1" dirty="0">
                <a:solidFill>
                  <a:prstClr val="black"/>
                </a:solidFill>
                <a:latin typeface="Tw Cen MT"/>
              </a:rPr>
              <a:t>x</a:t>
            </a:r>
            <a:r>
              <a:rPr lang="en-US" i="1" baseline="-25000" dirty="0">
                <a:solidFill>
                  <a:prstClr val="black"/>
                </a:solidFill>
                <a:latin typeface="Tw Cen MT"/>
              </a:rPr>
              <a:t>1</a:t>
            </a:r>
            <a:r>
              <a:rPr lang="en-US" i="1" dirty="0">
                <a:solidFill>
                  <a:prstClr val="black"/>
                </a:solidFill>
                <a:latin typeface="Tw Cen MT"/>
              </a:rPr>
              <a:t>, x</a:t>
            </a:r>
            <a:r>
              <a:rPr lang="en-US" i="1" baseline="-25000" dirty="0">
                <a:solidFill>
                  <a:prstClr val="black"/>
                </a:solidFill>
                <a:latin typeface="Tw Cen MT"/>
              </a:rPr>
              <a:t>2</a:t>
            </a:r>
            <a:r>
              <a:rPr lang="en-US" dirty="0">
                <a:solidFill>
                  <a:prstClr val="black"/>
                </a:solidFill>
                <a:latin typeface="Tw Cen MT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6265" y="3096778"/>
            <a:ext cx="10644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latin typeface="Tw Cen MT"/>
              </a:rPr>
              <a:t>Prove: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291872" y="3659162"/>
          <a:ext cx="6921500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262" name="Equation" r:id="rId5" imgW="2946400" imgH="203200" progId="Equation.3">
                  <p:embed/>
                </p:oleObj>
              </mc:Choice>
              <mc:Fallback>
                <p:oleObj name="Equation" r:id="rId5" imgW="2946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91872" y="3659162"/>
                        <a:ext cx="6921500" cy="477837"/>
                      </a:xfrm>
                      <a:prstGeom prst="rect">
                        <a:avLst/>
                      </a:prstGeom>
                      <a:ln>
                        <a:solidFill>
                          <a:srgbClr val="FFFF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612648" y="4741333"/>
            <a:ext cx="7783463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6155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convex functions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705557" y="2052812"/>
          <a:ext cx="7308850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370" name="Equation" r:id="rId4" imgW="3111500" imgH="203200" progId="Equation.3">
                  <p:embed/>
                </p:oleObj>
              </mc:Choice>
              <mc:Fallback>
                <p:oleObj name="Equation" r:id="rId4" imgW="3111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5557" y="2052812"/>
                        <a:ext cx="7308850" cy="477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10445" y="2705981"/>
          <a:ext cx="8593138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371" name="Equation" r:id="rId6" imgW="3657600" imgH="203200" progId="Equation.3">
                  <p:embed/>
                </p:oleObj>
              </mc:Choice>
              <mc:Fallback>
                <p:oleObj name="Equation" r:id="rId6" imgW="36576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0445" y="2705981"/>
                        <a:ext cx="8593138" cy="477837"/>
                      </a:xfrm>
                      <a:prstGeom prst="rect">
                        <a:avLst/>
                      </a:prstGeom>
                      <a:ln>
                        <a:solidFill>
                          <a:srgbClr val="FFFF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939747" y="3223330"/>
          <a:ext cx="5967412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372" name="Equation" r:id="rId8" imgW="2540000" imgH="203200" progId="Equation.3">
                  <p:embed/>
                </p:oleObj>
              </mc:Choice>
              <mc:Fallback>
                <p:oleObj name="Equation" r:id="rId8" imgW="2540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939747" y="3223330"/>
                        <a:ext cx="5967412" cy="477838"/>
                      </a:xfrm>
                      <a:prstGeom prst="rect">
                        <a:avLst/>
                      </a:prstGeom>
                      <a:ln>
                        <a:solidFill>
                          <a:srgbClr val="FFFF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338669" y="3676500"/>
            <a:ext cx="6545436" cy="1522468"/>
            <a:chOff x="338669" y="3676500"/>
            <a:chExt cx="6545436" cy="1522468"/>
          </a:xfrm>
        </p:grpSpPr>
        <p:graphicFrame>
          <p:nvGraphicFramePr>
            <p:cNvPr id="4" name="Object 3"/>
            <p:cNvGraphicFramePr>
              <a:graphicFrameLocks noChangeAspect="1"/>
            </p:cNvGraphicFramePr>
            <p:nvPr/>
          </p:nvGraphicFramePr>
          <p:xfrm>
            <a:off x="1573917" y="4162331"/>
            <a:ext cx="5310188" cy="477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7373" name="Equation" r:id="rId10" imgW="2260600" imgH="203200" progId="Equation.3">
                    <p:embed/>
                  </p:oleObj>
                </mc:Choice>
                <mc:Fallback>
                  <p:oleObj name="Equation" r:id="rId10" imgW="22606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573917" y="4162331"/>
                          <a:ext cx="5310188" cy="4778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"/>
            <p:cNvGraphicFramePr>
              <a:graphicFrameLocks noChangeAspect="1"/>
            </p:cNvGraphicFramePr>
            <p:nvPr/>
          </p:nvGraphicFramePr>
          <p:xfrm>
            <a:off x="1602493" y="4721131"/>
            <a:ext cx="5281612" cy="477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7374" name="Equation" r:id="rId12" imgW="2247900" imgH="203200" progId="Equation.3">
                    <p:embed/>
                  </p:oleObj>
                </mc:Choice>
                <mc:Fallback>
                  <p:oleObj name="Equation" r:id="rId12" imgW="22479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1602493" y="4721131"/>
                          <a:ext cx="5281612" cy="4778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TextBox 13"/>
            <p:cNvSpPr txBox="1"/>
            <p:nvPr/>
          </p:nvSpPr>
          <p:spPr>
            <a:xfrm>
              <a:off x="338669" y="3676500"/>
              <a:ext cx="21737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prstClr val="black"/>
                  </a:solidFill>
                  <a:latin typeface="Tw Cen MT"/>
                </a:rPr>
                <a:t>Then, given that: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10446" y="1580445"/>
            <a:ext cx="5104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By definition of the sum of two functions: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38669" y="5195723"/>
            <a:ext cx="8462961" cy="980292"/>
            <a:chOff x="338669" y="5195723"/>
            <a:chExt cx="8462961" cy="980292"/>
          </a:xfrm>
        </p:grpSpPr>
        <p:sp>
          <p:nvSpPr>
            <p:cNvPr id="16" name="TextBox 15"/>
            <p:cNvSpPr txBox="1"/>
            <p:nvPr/>
          </p:nvSpPr>
          <p:spPr>
            <a:xfrm>
              <a:off x="338669" y="5195723"/>
              <a:ext cx="13936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prstClr val="black"/>
                  </a:solidFill>
                  <a:latin typeface="Tw Cen MT"/>
                </a:rPr>
                <a:t>We know:</a:t>
              </a:r>
            </a:p>
          </p:txBody>
        </p:sp>
        <p:graphicFrame>
          <p:nvGraphicFramePr>
            <p:cNvPr id="18" name="Object 17"/>
            <p:cNvGraphicFramePr>
              <a:graphicFrameLocks noChangeAspect="1"/>
            </p:cNvGraphicFramePr>
            <p:nvPr/>
          </p:nvGraphicFramePr>
          <p:xfrm>
            <a:off x="606780" y="5811449"/>
            <a:ext cx="8194850" cy="3645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7375" name="Equation" r:id="rId14" imgW="4572000" imgH="203200" progId="Equation.3">
                    <p:embed/>
                  </p:oleObj>
                </mc:Choice>
                <mc:Fallback>
                  <p:oleObj name="Equation" r:id="rId14" imgW="45720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606780" y="5811449"/>
                          <a:ext cx="8194850" cy="364566"/>
                        </a:xfrm>
                        <a:prstGeom prst="rect">
                          <a:avLst/>
                        </a:prstGeom>
                        <a:ln>
                          <a:solidFill>
                            <a:srgbClr val="FFFFFF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" name="Group 21"/>
          <p:cNvGrpSpPr/>
          <p:nvPr/>
        </p:nvGrpSpPr>
        <p:grpSpPr>
          <a:xfrm>
            <a:off x="360715" y="6260682"/>
            <a:ext cx="5922608" cy="477837"/>
            <a:chOff x="360715" y="6260682"/>
            <a:chExt cx="5922608" cy="477837"/>
          </a:xfrm>
        </p:grpSpPr>
        <p:graphicFrame>
          <p:nvGraphicFramePr>
            <p:cNvPr id="17" name="Object 16"/>
            <p:cNvGraphicFramePr>
              <a:graphicFrameLocks noChangeAspect="1"/>
            </p:cNvGraphicFramePr>
            <p:nvPr/>
          </p:nvGraphicFramePr>
          <p:xfrm>
            <a:off x="1122361" y="6260682"/>
            <a:ext cx="5160962" cy="477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7376" name="Equation" r:id="rId16" imgW="2197100" imgH="203200" progId="Equation.3">
                    <p:embed/>
                  </p:oleObj>
                </mc:Choice>
                <mc:Fallback>
                  <p:oleObj name="Equation" r:id="rId16" imgW="21971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1122361" y="6260682"/>
                          <a:ext cx="5160962" cy="477837"/>
                        </a:xfrm>
                        <a:prstGeom prst="rect">
                          <a:avLst/>
                        </a:prstGeom>
                        <a:ln>
                          <a:solidFill>
                            <a:srgbClr val="FFFFFF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TextBox 18"/>
            <p:cNvSpPr txBox="1"/>
            <p:nvPr/>
          </p:nvSpPr>
          <p:spPr>
            <a:xfrm>
              <a:off x="360715" y="6260682"/>
              <a:ext cx="5599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prstClr val="black"/>
                  </a:solidFill>
                  <a:latin typeface="Tw Cen MT"/>
                </a:rPr>
                <a:t>So: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421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Minimizing with a </a:t>
            </a:r>
            <a:r>
              <a:rPr lang="en-US" dirty="0" err="1"/>
              <a:t>regularizer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054982" y="4919923"/>
          <a:ext cx="4995862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309" name="Equation" r:id="rId3" imgW="2451100" imgH="457200" progId="Equation.3">
                  <p:embed/>
                </p:oleObj>
              </mc:Choice>
              <mc:Fallback>
                <p:oleObj name="Equation" r:id="rId3" imgW="24511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54982" y="4919923"/>
                        <a:ext cx="4995862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054982" y="2598120"/>
          <a:ext cx="27178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310" name="Equation" r:id="rId5" imgW="1333500" imgH="457200" progId="Equation.3">
                  <p:embed/>
                </p:oleObj>
              </mc:Choice>
              <mc:Fallback>
                <p:oleObj name="Equation" r:id="rId5" imgW="1333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54982" y="2598120"/>
                        <a:ext cx="271780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5257" y="1654235"/>
            <a:ext cx="8032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We know how to solve convex minimization problems using gradient descent: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5257" y="3836345"/>
            <a:ext cx="8032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If we can ensure that the loss + </a:t>
            </a:r>
            <a:r>
              <a:rPr lang="en-US" dirty="0" err="1">
                <a:solidFill>
                  <a:prstClr val="black"/>
                </a:solidFill>
                <a:latin typeface="Tw Cen MT"/>
              </a:rPr>
              <a:t>regularizer</a:t>
            </a:r>
            <a:r>
              <a:rPr lang="en-US" dirty="0">
                <a:solidFill>
                  <a:prstClr val="black"/>
                </a:solidFill>
                <a:latin typeface="Tw Cen MT"/>
              </a:rPr>
              <a:t> is convex then we could still use gradient descent:</a:t>
            </a:r>
          </a:p>
        </p:txBody>
      </p:sp>
      <p:sp>
        <p:nvSpPr>
          <p:cNvPr id="11" name="Left Brace 10"/>
          <p:cNvSpPr/>
          <p:nvPr/>
        </p:nvSpPr>
        <p:spPr>
          <a:xfrm rot="16200000">
            <a:off x="4128758" y="4002862"/>
            <a:ext cx="409223" cy="3434952"/>
          </a:xfrm>
          <a:prstGeom prst="leftBrac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67956" y="6018576"/>
            <a:ext cx="6999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Tw Cen MT"/>
              </a:rPr>
              <a:t>convex as long as both loss and </a:t>
            </a:r>
            <a:r>
              <a:rPr lang="en-US" dirty="0" err="1">
                <a:solidFill>
                  <a:srgbClr val="0000FF"/>
                </a:solidFill>
                <a:latin typeface="Tw Cen MT"/>
              </a:rPr>
              <a:t>regularizer</a:t>
            </a:r>
            <a:r>
              <a:rPr lang="en-US" dirty="0">
                <a:solidFill>
                  <a:srgbClr val="0000FF"/>
                </a:solidFill>
                <a:latin typeface="Tw Cen MT"/>
              </a:rPr>
              <a:t> are convex</a:t>
            </a:r>
          </a:p>
        </p:txBody>
      </p:sp>
    </p:spTree>
    <p:extLst>
      <p:ext uri="{BB962C8B-B14F-4D97-AF65-F5344CB8AC3E}">
        <p14:creationId xmlns:p14="http://schemas.microsoft.com/office/powerpoint/2010/main" val="1883214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Model-based machine learning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1"/>
            <a:ext cx="8153400" cy="3843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pick a model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/>
              <a:t>pick a criteria to optimize (aka objective function)</a:t>
            </a:r>
            <a:endParaRPr lang="en-US" sz="2600" dirty="0"/>
          </a:p>
          <a:p>
            <a:pPr marL="514350" indent="-514350">
              <a:buAutoNum type="arabicPeriod" startAt="2"/>
            </a:pPr>
            <a:endParaRPr lang="en-US" dirty="0"/>
          </a:p>
          <a:p>
            <a:pPr marL="514350" indent="-514350">
              <a:buAutoNum type="arabicPeriod" startAt="2"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/>
              <a:t>develop a learning algorithm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352675" y="3795713"/>
          <a:ext cx="27178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74" name="Equation" r:id="rId4" imgW="1333500" imgH="457200" progId="Equation.3">
                  <p:embed/>
                </p:oleObj>
              </mc:Choice>
              <mc:Fallback>
                <p:oleObj name="Equation" r:id="rId4" imgW="1333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52675" y="3795713"/>
                        <a:ext cx="271780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738313" y="5443538"/>
          <a:ext cx="3906837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75" name="Equation" r:id="rId6" imgW="1917700" imgH="457200" progId="Equation.3">
                  <p:embed/>
                </p:oleObj>
              </mc:Choice>
              <mc:Fallback>
                <p:oleObj name="Equation" r:id="rId6" imgW="19177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38313" y="5443538"/>
                        <a:ext cx="3906837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940777" y="5514093"/>
            <a:ext cx="28252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Tw Cen MT"/>
              </a:rPr>
              <a:t>Find w and b that minimize the 0/1 loss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344738" y="2241550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76" name="Equation" r:id="rId8" imgW="1041400" imgH="330200" progId="Equation.3">
                  <p:embed/>
                </p:oleObj>
              </mc:Choice>
              <mc:Fallback>
                <p:oleObj name="Equation" r:id="rId8" imgW="10414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344738" y="2241550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61831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p-norms are convex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2068513" y="2173288"/>
          <a:ext cx="3868737" cy="116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316" name="Equation" r:id="rId3" imgW="1549400" imgH="469900" progId="Equation.3">
                  <p:embed/>
                </p:oleObj>
              </mc:Choice>
              <mc:Fallback>
                <p:oleObj name="Equation" r:id="rId3" imgW="15494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68513" y="2173288"/>
                        <a:ext cx="3868737" cy="1169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89666" y="3852333"/>
            <a:ext cx="4676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FF"/>
                </a:solidFill>
                <a:latin typeface="Tw Cen MT"/>
              </a:rPr>
              <a:t>p-norms are convex for p &gt;= 1</a:t>
            </a:r>
          </a:p>
        </p:txBody>
      </p:sp>
    </p:spTree>
    <p:extLst>
      <p:ext uri="{BB962C8B-B14F-4D97-AF65-F5344CB8AC3E}">
        <p14:creationId xmlns:p14="http://schemas.microsoft.com/office/powerpoint/2010/main" val="15712380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Model-based machine learning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1"/>
            <a:ext cx="8153400" cy="3843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pick a model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/>
              <a:t>pick a criteria to optimize (aka objective function)</a:t>
            </a:r>
            <a:endParaRPr lang="en-US" sz="2600" dirty="0"/>
          </a:p>
          <a:p>
            <a:pPr marL="514350" indent="-514350">
              <a:buAutoNum type="arabicPeriod" startAt="2"/>
            </a:pPr>
            <a:endParaRPr lang="en-US" dirty="0"/>
          </a:p>
          <a:p>
            <a:pPr marL="514350" indent="-514350">
              <a:buAutoNum type="arabicPeriod" startAt="2"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/>
              <a:t>develop a learning algorithm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344738" y="2241550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74" name="Equation" r:id="rId4" imgW="1041400" imgH="330200" progId="Equation.3">
                  <p:embed/>
                </p:oleObj>
              </mc:Choice>
              <mc:Fallback>
                <p:oleObj name="Equation" r:id="rId4" imgW="10414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44738" y="2241550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890713" y="3795713"/>
          <a:ext cx="375285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75" name="Equation" r:id="rId6" imgW="1841500" imgH="457200" progId="Equation.3">
                  <p:embed/>
                </p:oleObj>
              </mc:Choice>
              <mc:Fallback>
                <p:oleObj name="Equation" r:id="rId6" imgW="1841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90713" y="3795713"/>
                        <a:ext cx="375285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645532" y="5443538"/>
          <a:ext cx="496887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76" name="Equation" r:id="rId8" imgW="2438400" imgH="457200" progId="Equation.3">
                  <p:embed/>
                </p:oleObj>
              </mc:Choice>
              <mc:Fallback>
                <p:oleObj name="Equation" r:id="rId8" imgW="2438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645532" y="5443538"/>
                        <a:ext cx="496887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949723" y="5514093"/>
            <a:ext cx="2017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Tw Cen MT"/>
              </a:rPr>
              <a:t>Find w and b that minimize</a:t>
            </a:r>
            <a:endParaRPr lang="en-US" dirty="0">
              <a:solidFill>
                <a:srgbClr val="FF0000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914991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optimization criterion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532643" y="1704094"/>
          <a:ext cx="496887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364" name="Equation" r:id="rId3" imgW="2438400" imgH="457200" progId="Equation.3">
                  <p:embed/>
                </p:oleObj>
              </mc:Choice>
              <mc:Fallback>
                <p:oleObj name="Equation" r:id="rId3" imgW="2438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32643" y="1704094"/>
                        <a:ext cx="496887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V="1">
            <a:off x="2878667" y="2413000"/>
            <a:ext cx="945444" cy="108655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09222" y="3753553"/>
            <a:ext cx="414866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Loss function: penalizes examples where the prediction is different than the label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95333" y="3905953"/>
            <a:ext cx="4148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solidFill>
                  <a:prstClr val="black"/>
                </a:solidFill>
                <a:latin typeface="Tw Cen MT"/>
              </a:rPr>
              <a:t>Regularizer</a:t>
            </a:r>
            <a:r>
              <a:rPr lang="en-US" dirty="0">
                <a:solidFill>
                  <a:prstClr val="black"/>
                </a:solidFill>
                <a:latin typeface="Tw Cen MT"/>
              </a:rPr>
              <a:t>: penalizes large weights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6039556" y="2413000"/>
            <a:ext cx="677333" cy="134055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14777" y="5757333"/>
            <a:ext cx="7743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Tw Cen MT"/>
              </a:rPr>
              <a:t>Key: this function is convex allowing us to use gradient descent</a:t>
            </a:r>
          </a:p>
        </p:txBody>
      </p:sp>
    </p:spTree>
    <p:extLst>
      <p:ext uri="{BB962C8B-B14F-4D97-AF65-F5344CB8AC3E}">
        <p14:creationId xmlns:p14="http://schemas.microsoft.com/office/powerpoint/2010/main" val="329546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1"/>
            <a:r>
              <a:rPr lang="en-US" sz="2400" dirty="0"/>
              <a:t>pick a starting point (</a:t>
            </a:r>
            <a:r>
              <a:rPr lang="en-US" sz="2400" dirty="0" err="1"/>
              <a:t>w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repeat until loss doesn’t decrease in all dimensions:</a:t>
            </a:r>
          </a:p>
          <a:p>
            <a:pPr lvl="2"/>
            <a:r>
              <a:rPr lang="en-US" sz="2000" dirty="0"/>
              <a:t>pick a dimension</a:t>
            </a:r>
          </a:p>
          <a:p>
            <a:pPr lvl="2"/>
            <a:r>
              <a:rPr lang="en-US" sz="2000" dirty="0"/>
              <a:t>move a small amount in that dimension towards decreasing loss (using the derivative)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974496" y="3937000"/>
          <a:ext cx="5473700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405" name="Equation" r:id="rId3" imgW="2654300" imgH="431800" progId="Equation.3">
                  <p:embed/>
                </p:oleObj>
              </mc:Choice>
              <mc:Fallback>
                <p:oleObj name="Equation" r:id="rId3" imgW="26543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496" y="3937000"/>
                        <a:ext cx="5473700" cy="890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645532" y="5387094"/>
          <a:ext cx="496887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406" name="Equation" r:id="rId5" imgW="2438400" imgH="457200" progId="Equation.3">
                  <p:embed/>
                </p:oleObj>
              </mc:Choice>
              <mc:Fallback>
                <p:oleObj name="Equation" r:id="rId5" imgW="2438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45532" y="5387094"/>
                        <a:ext cx="496887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753758" y="5136446"/>
            <a:ext cx="76865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63288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more math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497138" y="1831975"/>
          <a:ext cx="4322762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446" name="Equation" r:id="rId3" imgW="2120900" imgH="469900" progId="Equation.3">
                  <p:embed/>
                </p:oleObj>
              </mc:Choice>
              <mc:Fallback>
                <p:oleObj name="Equation" r:id="rId3" imgW="21209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97138" y="1831975"/>
                        <a:ext cx="4322762" cy="957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14338" y="1882775"/>
          <a:ext cx="1992312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447" name="Equation" r:id="rId5" imgW="977900" imgH="444500" progId="Equation.3">
                  <p:embed/>
                </p:oleObj>
              </mc:Choice>
              <mc:Fallback>
                <p:oleObj name="Equation" r:id="rId5" imgW="9779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4338" y="1882775"/>
                        <a:ext cx="1992312" cy="90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317750" y="4402138"/>
          <a:ext cx="4398963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448" name="Equation" r:id="rId7" imgW="2159000" imgH="457200" progId="Equation.3">
                  <p:embed/>
                </p:oleObj>
              </mc:Choice>
              <mc:Fallback>
                <p:oleObj name="Equation" r:id="rId7" imgW="21590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317750" y="4402138"/>
                        <a:ext cx="4398963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 rot="5400000">
            <a:off x="3985769" y="3341705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Tw Cen MT"/>
              </a:rPr>
              <a:t>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72546" y="3387890"/>
            <a:ext cx="23354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Tw Cen MT"/>
              </a:rPr>
              <a:t>(some math happens)</a:t>
            </a:r>
          </a:p>
        </p:txBody>
      </p:sp>
    </p:spTree>
    <p:extLst>
      <p:ext uri="{BB962C8B-B14F-4D97-AF65-F5344CB8AC3E}">
        <p14:creationId xmlns:p14="http://schemas.microsoft.com/office/powerpoint/2010/main" val="4625332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1"/>
            <a:r>
              <a:rPr lang="en-US" sz="2400" dirty="0"/>
              <a:t>pick a starting point (</a:t>
            </a:r>
            <a:r>
              <a:rPr lang="en-US" sz="2400" dirty="0" err="1"/>
              <a:t>w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repeat until loss doesn’t decrease in all dimensions:</a:t>
            </a:r>
          </a:p>
          <a:p>
            <a:pPr lvl="2"/>
            <a:r>
              <a:rPr lang="en-US" sz="2000" dirty="0"/>
              <a:t>pick a dimension</a:t>
            </a:r>
          </a:p>
          <a:p>
            <a:pPr lvl="2"/>
            <a:r>
              <a:rPr lang="en-US" sz="2000" dirty="0"/>
              <a:t>move a small amount in that dimension towards decreasing loss (using the derivative)</a:t>
            </a:r>
          </a:p>
          <a:p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753758" y="5136446"/>
            <a:ext cx="76865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624013" y="5432425"/>
          <a:ext cx="553402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453" name="Equation" r:id="rId3" imgW="2717800" imgH="457200" progId="Equation.3">
                  <p:embed/>
                </p:oleObj>
              </mc:Choice>
              <mc:Fallback>
                <p:oleObj name="Equation" r:id="rId3" imgW="27178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24013" y="5432425"/>
                        <a:ext cx="553402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974496" y="3937000"/>
          <a:ext cx="5473700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454" name="Equation" r:id="rId5" imgW="2654300" imgH="431800" progId="Equation.3">
                  <p:embed/>
                </p:oleObj>
              </mc:Choice>
              <mc:Fallback>
                <p:oleObj name="Equation" r:id="rId5" imgW="26543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496" y="3937000"/>
                        <a:ext cx="5473700" cy="890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24260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update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842963" y="1601788"/>
          <a:ext cx="517048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460" name="Equation" r:id="rId3" imgW="2540000" imgH="228600" progId="Equation.3">
                  <p:embed/>
                </p:oleObj>
              </mc:Choice>
              <mc:Fallback>
                <p:oleObj name="Equation" r:id="rId3" imgW="2540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42963" y="1601788"/>
                        <a:ext cx="5170487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/>
          <p:cNvCxnSpPr/>
          <p:nvPr/>
        </p:nvCxnSpPr>
        <p:spPr>
          <a:xfrm flipV="1">
            <a:off x="5771444" y="2066751"/>
            <a:ext cx="0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192889" y="3132667"/>
            <a:ext cx="1897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regularization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93103" y="3200401"/>
            <a:ext cx="1583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direction to update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05411" y="3208869"/>
            <a:ext cx="178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learning rate</a:t>
            </a:r>
          </a:p>
        </p:txBody>
      </p:sp>
      <p:cxnSp>
        <p:nvCxnSpPr>
          <p:cNvPr id="19" name="Straight Arrow Connector 18"/>
          <p:cNvCxnSpPr>
            <a:stCxn id="15" idx="0"/>
          </p:cNvCxnSpPr>
          <p:nvPr/>
        </p:nvCxnSpPr>
        <p:spPr>
          <a:xfrm flipH="1" flipV="1">
            <a:off x="2593103" y="2114550"/>
            <a:ext cx="791633" cy="10858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1961444" y="2066751"/>
            <a:ext cx="211667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244353" y="3984980"/>
            <a:ext cx="3750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constant: how far from wrong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4048271" y="2114551"/>
            <a:ext cx="467285" cy="187042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933222" y="5446889"/>
            <a:ext cx="5036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  <a:latin typeface="Tw Cen MT"/>
              </a:rPr>
              <a:t>What effect does the </a:t>
            </a:r>
            <a:r>
              <a:rPr lang="en-US" dirty="0" err="1">
                <a:solidFill>
                  <a:srgbClr val="FF0000"/>
                </a:solidFill>
                <a:latin typeface="Tw Cen MT"/>
              </a:rPr>
              <a:t>regularizer</a:t>
            </a:r>
            <a:r>
              <a:rPr lang="en-US" dirty="0">
                <a:solidFill>
                  <a:srgbClr val="FF0000"/>
                </a:solidFill>
                <a:latin typeface="Tw Cen MT"/>
              </a:rPr>
              <a:t> have?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108222" y="1587677"/>
            <a:ext cx="846667" cy="464963"/>
          </a:xfrm>
          <a:prstGeom prst="rect">
            <a:avLst/>
          </a:prstGeom>
          <a:solidFill>
            <a:srgbClr val="FF0000">
              <a:alpha val="21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619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update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09222" y="5185054"/>
            <a:ext cx="37203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Tw Cen MT"/>
              </a:rPr>
              <a:t>If </a:t>
            </a:r>
            <a:r>
              <a:rPr lang="en-US" dirty="0" err="1">
                <a:solidFill>
                  <a:srgbClr val="0000FF"/>
                </a:solidFill>
                <a:latin typeface="Tw Cen MT"/>
              </a:rPr>
              <a:t>w</a:t>
            </a:r>
            <a:r>
              <a:rPr lang="en-US" baseline="-25000" dirty="0" err="1">
                <a:solidFill>
                  <a:srgbClr val="0000FF"/>
                </a:solidFill>
                <a:latin typeface="Tw Cen MT"/>
              </a:rPr>
              <a:t>j</a:t>
            </a:r>
            <a:r>
              <a:rPr lang="en-US" dirty="0">
                <a:solidFill>
                  <a:srgbClr val="0000FF"/>
                </a:solidFill>
                <a:latin typeface="Tw Cen MT"/>
              </a:rPr>
              <a:t> is positive, reduces </a:t>
            </a:r>
            <a:r>
              <a:rPr lang="en-US" dirty="0" err="1">
                <a:solidFill>
                  <a:srgbClr val="0000FF"/>
                </a:solidFill>
                <a:latin typeface="Tw Cen MT"/>
              </a:rPr>
              <a:t>w</a:t>
            </a:r>
            <a:r>
              <a:rPr lang="en-US" baseline="-25000" dirty="0" err="1">
                <a:solidFill>
                  <a:srgbClr val="0000FF"/>
                </a:solidFill>
                <a:latin typeface="Tw Cen MT"/>
              </a:rPr>
              <a:t>j</a:t>
            </a:r>
            <a:endParaRPr lang="en-US" baseline="-25000" dirty="0">
              <a:solidFill>
                <a:srgbClr val="0000FF"/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Tw Cen MT"/>
              </a:rPr>
              <a:t>If </a:t>
            </a:r>
            <a:r>
              <a:rPr lang="en-US" dirty="0" err="1">
                <a:solidFill>
                  <a:srgbClr val="0000FF"/>
                </a:solidFill>
                <a:latin typeface="Tw Cen MT"/>
              </a:rPr>
              <a:t>w</a:t>
            </a:r>
            <a:r>
              <a:rPr lang="en-US" baseline="-25000" dirty="0" err="1">
                <a:solidFill>
                  <a:srgbClr val="0000FF"/>
                </a:solidFill>
                <a:latin typeface="Tw Cen MT"/>
              </a:rPr>
              <a:t>j</a:t>
            </a:r>
            <a:r>
              <a:rPr lang="en-US" dirty="0">
                <a:solidFill>
                  <a:srgbClr val="0000FF"/>
                </a:solidFill>
                <a:latin typeface="Tw Cen MT"/>
              </a:rPr>
              <a:t> is negative, increases </a:t>
            </a:r>
            <a:r>
              <a:rPr lang="en-US" dirty="0" err="1">
                <a:solidFill>
                  <a:srgbClr val="0000FF"/>
                </a:solidFill>
                <a:latin typeface="Tw Cen MT"/>
              </a:rPr>
              <a:t>w</a:t>
            </a:r>
            <a:r>
              <a:rPr lang="en-US" baseline="-25000" dirty="0" err="1">
                <a:solidFill>
                  <a:srgbClr val="0000FF"/>
                </a:solidFill>
                <a:latin typeface="Tw Cen MT"/>
              </a:rPr>
              <a:t>j</a:t>
            </a:r>
            <a:endParaRPr lang="en-US" baseline="-25000" dirty="0">
              <a:solidFill>
                <a:srgbClr val="0000FF"/>
              </a:solidFill>
              <a:latin typeface="Tw Cen MT"/>
            </a:endParaRPr>
          </a:p>
        </p:txBody>
      </p:sp>
      <p:sp>
        <p:nvSpPr>
          <p:cNvPr id="3" name="Right Brace 2"/>
          <p:cNvSpPr/>
          <p:nvPr/>
        </p:nvSpPr>
        <p:spPr>
          <a:xfrm>
            <a:off x="4275667" y="5009444"/>
            <a:ext cx="423333" cy="1171223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76375" y="5244278"/>
            <a:ext cx="2591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Tw Cen MT"/>
              </a:rPr>
              <a:t>moves </a:t>
            </a:r>
            <a:r>
              <a:rPr lang="en-US" dirty="0" err="1">
                <a:solidFill>
                  <a:srgbClr val="0000FF"/>
                </a:solidFill>
                <a:latin typeface="Tw Cen MT"/>
              </a:rPr>
              <a:t>w</a:t>
            </a:r>
            <a:r>
              <a:rPr lang="en-US" baseline="-25000" dirty="0" err="1">
                <a:solidFill>
                  <a:srgbClr val="0000FF"/>
                </a:solidFill>
                <a:latin typeface="Tw Cen MT"/>
              </a:rPr>
              <a:t>j</a:t>
            </a:r>
            <a:r>
              <a:rPr lang="en-US" dirty="0">
                <a:solidFill>
                  <a:srgbClr val="0000FF"/>
                </a:solidFill>
                <a:latin typeface="Tw Cen MT"/>
              </a:rPr>
              <a:t> towards 0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842963" y="1601788"/>
          <a:ext cx="517048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484" name="Equation" r:id="rId3" imgW="2540000" imgH="228600" progId="Equation.3">
                  <p:embed/>
                </p:oleObj>
              </mc:Choice>
              <mc:Fallback>
                <p:oleObj name="Equation" r:id="rId3" imgW="2540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42963" y="1601788"/>
                        <a:ext cx="5170487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Arrow Connector 20"/>
          <p:cNvCxnSpPr/>
          <p:nvPr/>
        </p:nvCxnSpPr>
        <p:spPr>
          <a:xfrm flipV="1">
            <a:off x="5771444" y="2066751"/>
            <a:ext cx="0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192889" y="3132667"/>
            <a:ext cx="1897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regularization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593103" y="3200401"/>
            <a:ext cx="1583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direction to update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05411" y="3208869"/>
            <a:ext cx="178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learning rate</a:t>
            </a:r>
          </a:p>
        </p:txBody>
      </p:sp>
      <p:cxnSp>
        <p:nvCxnSpPr>
          <p:cNvPr id="27" name="Straight Arrow Connector 26"/>
          <p:cNvCxnSpPr>
            <a:stCxn id="25" idx="0"/>
          </p:cNvCxnSpPr>
          <p:nvPr/>
        </p:nvCxnSpPr>
        <p:spPr>
          <a:xfrm flipH="1" flipV="1">
            <a:off x="2593103" y="2114550"/>
            <a:ext cx="791633" cy="10858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1961444" y="2066751"/>
            <a:ext cx="211667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244353" y="3984980"/>
            <a:ext cx="3750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constant: how far from wrong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4048271" y="2114551"/>
            <a:ext cx="467285" cy="187042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108222" y="1587677"/>
            <a:ext cx="846667" cy="464963"/>
          </a:xfrm>
          <a:prstGeom prst="rect">
            <a:avLst/>
          </a:prstGeom>
          <a:solidFill>
            <a:srgbClr val="FF0000">
              <a:alpha val="21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4756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L1 regularization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71841" y="1788936"/>
          <a:ext cx="4605337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559" name="Equation" r:id="rId3" imgW="2260600" imgH="457200" progId="Equation.3">
                  <p:embed/>
                </p:oleObj>
              </mc:Choice>
              <mc:Fallback>
                <p:oleObj name="Equation" r:id="rId3" imgW="22606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1841" y="1788936"/>
                        <a:ext cx="4605337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759428" y="3800739"/>
          <a:ext cx="4168775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560" name="Equation" r:id="rId5" imgW="2044700" imgH="469900" progId="Equation.3">
                  <p:embed/>
                </p:oleObj>
              </mc:Choice>
              <mc:Fallback>
                <p:oleObj name="Equation" r:id="rId5" imgW="20447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59428" y="3800739"/>
                        <a:ext cx="4168775" cy="957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767116" y="3853127"/>
          <a:ext cx="1992312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561" name="Equation" r:id="rId7" imgW="977900" imgH="444500" progId="Equation.3">
                  <p:embed/>
                </p:oleObj>
              </mc:Choice>
              <mc:Fallback>
                <p:oleObj name="Equation" r:id="rId7" imgW="9779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67116" y="3853127"/>
                        <a:ext cx="1992312" cy="90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390775" y="5130800"/>
          <a:ext cx="514985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562" name="Equation" r:id="rId9" imgW="2527300" imgH="457200" progId="Equation.3">
                  <p:embed/>
                </p:oleObj>
              </mc:Choice>
              <mc:Fallback>
                <p:oleObj name="Equation" r:id="rId9" imgW="25273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390775" y="5130800"/>
                        <a:ext cx="514985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414338" y="3316111"/>
            <a:ext cx="8235773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0652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L1 regularization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852488" y="1616075"/>
          <a:ext cx="5946775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532" name="Equation" r:id="rId3" imgW="2921000" imgH="228600" progId="Equation.3">
                  <p:embed/>
                </p:oleObj>
              </mc:Choice>
              <mc:Fallback>
                <p:oleObj name="Equation" r:id="rId3" imgW="2921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2488" y="1616075"/>
                        <a:ext cx="5946775" cy="46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V="1">
            <a:off x="5771444" y="2066751"/>
            <a:ext cx="0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192889" y="3132667"/>
            <a:ext cx="1897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regularization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93103" y="3200401"/>
            <a:ext cx="1583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direction to update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5411" y="3208869"/>
            <a:ext cx="178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learning rate</a:t>
            </a:r>
          </a:p>
        </p:txBody>
      </p:sp>
      <p:cxnSp>
        <p:nvCxnSpPr>
          <p:cNvPr id="9" name="Straight Arrow Connector 8"/>
          <p:cNvCxnSpPr>
            <a:stCxn id="7" idx="0"/>
          </p:cNvCxnSpPr>
          <p:nvPr/>
        </p:nvCxnSpPr>
        <p:spPr>
          <a:xfrm flipH="1" flipV="1">
            <a:off x="2593103" y="2114550"/>
            <a:ext cx="791633" cy="10858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961444" y="2066751"/>
            <a:ext cx="211667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44353" y="3984980"/>
            <a:ext cx="3750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constant: how far from wrong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4048271" y="2114551"/>
            <a:ext cx="467285" cy="187042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33222" y="5446889"/>
            <a:ext cx="5036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  <a:latin typeface="Tw Cen MT"/>
              </a:rPr>
              <a:t>What effect does the </a:t>
            </a:r>
            <a:r>
              <a:rPr lang="en-US" dirty="0" err="1">
                <a:solidFill>
                  <a:srgbClr val="FF0000"/>
                </a:solidFill>
                <a:latin typeface="Tw Cen MT"/>
              </a:rPr>
              <a:t>regularizer</a:t>
            </a:r>
            <a:r>
              <a:rPr lang="en-US" dirty="0">
                <a:solidFill>
                  <a:srgbClr val="FF0000"/>
                </a:solidFill>
                <a:latin typeface="Tw Cen MT"/>
              </a:rPr>
              <a:t> have?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348108" y="1587677"/>
            <a:ext cx="1410955" cy="464963"/>
          </a:xfrm>
          <a:prstGeom prst="rect">
            <a:avLst/>
          </a:prstGeom>
          <a:solidFill>
            <a:srgbClr val="FF0000">
              <a:alpha val="21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55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Model-based machine learning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1"/>
            <a:ext cx="8153400" cy="3843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pick a model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/>
              <a:t>pick a criteria to optimize (aka objective function)</a:t>
            </a:r>
            <a:endParaRPr lang="en-US" sz="2600" dirty="0"/>
          </a:p>
          <a:p>
            <a:pPr marL="514350" indent="-514350">
              <a:buAutoNum type="arabicPeriod" startAt="2"/>
            </a:pPr>
            <a:endParaRPr lang="en-US" dirty="0"/>
          </a:p>
          <a:p>
            <a:pPr marL="514350" indent="-514350">
              <a:buAutoNum type="arabicPeriod" startAt="2"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/>
              <a:t>develop a learning algorithm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408442" y="3795713"/>
          <a:ext cx="27178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798" name="Equation" r:id="rId4" imgW="1333500" imgH="457200" progId="Equation.3">
                  <p:embed/>
                </p:oleObj>
              </mc:Choice>
              <mc:Fallback>
                <p:oleObj name="Equation" r:id="rId4" imgW="1333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08442" y="3795713"/>
                        <a:ext cx="271780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725613" y="5443538"/>
          <a:ext cx="393382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799" name="Equation" r:id="rId6" imgW="1930400" imgH="457200" progId="Equation.3">
                  <p:embed/>
                </p:oleObj>
              </mc:Choice>
              <mc:Fallback>
                <p:oleObj name="Equation" r:id="rId6" imgW="1930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25613" y="5443538"/>
                        <a:ext cx="393382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940777" y="5514093"/>
            <a:ext cx="282527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Tw Cen MT"/>
              </a:rPr>
              <a:t>Find w and b that minimize the </a:t>
            </a:r>
            <a:r>
              <a:rPr lang="en-US" dirty="0">
                <a:solidFill>
                  <a:srgbClr val="FF0000"/>
                </a:solidFill>
                <a:latin typeface="Tw Cen MT"/>
              </a:rPr>
              <a:t>surrogate loss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59438" y="3795713"/>
            <a:ext cx="3106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  <a:latin typeface="Tw Cen MT"/>
              </a:rPr>
              <a:t>use a convex surrogate loss function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344738" y="2241550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800" name="Equation" r:id="rId8" imgW="1041400" imgH="330200" progId="Equation.3">
                  <p:embed/>
                </p:oleObj>
              </mc:Choice>
              <mc:Fallback>
                <p:oleObj name="Equation" r:id="rId8" imgW="10414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344738" y="2241550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19401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L1 regularization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852488" y="1616075"/>
          <a:ext cx="5946775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556" name="Equation" r:id="rId3" imgW="2921000" imgH="228600" progId="Equation.3">
                  <p:embed/>
                </p:oleObj>
              </mc:Choice>
              <mc:Fallback>
                <p:oleObj name="Equation" r:id="rId3" imgW="2921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2488" y="1616075"/>
                        <a:ext cx="5946775" cy="46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V="1">
            <a:off x="5771444" y="2066751"/>
            <a:ext cx="0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192889" y="3132667"/>
            <a:ext cx="1897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regularization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93103" y="3200401"/>
            <a:ext cx="1583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direction to update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5411" y="3208869"/>
            <a:ext cx="178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learning rate</a:t>
            </a:r>
          </a:p>
        </p:txBody>
      </p:sp>
      <p:cxnSp>
        <p:nvCxnSpPr>
          <p:cNvPr id="9" name="Straight Arrow Connector 8"/>
          <p:cNvCxnSpPr>
            <a:stCxn id="7" idx="0"/>
          </p:cNvCxnSpPr>
          <p:nvPr/>
        </p:nvCxnSpPr>
        <p:spPr>
          <a:xfrm flipH="1" flipV="1">
            <a:off x="2593103" y="2114550"/>
            <a:ext cx="791633" cy="10858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961444" y="2066751"/>
            <a:ext cx="211667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44353" y="3984980"/>
            <a:ext cx="3750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constant: how far from wrong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4048271" y="2114551"/>
            <a:ext cx="467285" cy="187042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348108" y="1587677"/>
            <a:ext cx="1410955" cy="464963"/>
          </a:xfrm>
          <a:prstGeom prst="rect">
            <a:avLst/>
          </a:prstGeom>
          <a:solidFill>
            <a:srgbClr val="FF0000">
              <a:alpha val="21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9222" y="5185054"/>
            <a:ext cx="50541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Tw Cen MT"/>
              </a:rPr>
              <a:t>If </a:t>
            </a:r>
            <a:r>
              <a:rPr lang="en-US" dirty="0" err="1">
                <a:solidFill>
                  <a:srgbClr val="0000FF"/>
                </a:solidFill>
                <a:latin typeface="Tw Cen MT"/>
              </a:rPr>
              <a:t>w</a:t>
            </a:r>
            <a:r>
              <a:rPr lang="en-US" baseline="-25000" dirty="0" err="1">
                <a:solidFill>
                  <a:srgbClr val="0000FF"/>
                </a:solidFill>
                <a:latin typeface="Tw Cen MT"/>
              </a:rPr>
              <a:t>j</a:t>
            </a:r>
            <a:r>
              <a:rPr lang="en-US" dirty="0">
                <a:solidFill>
                  <a:srgbClr val="0000FF"/>
                </a:solidFill>
                <a:latin typeface="Tw Cen MT"/>
              </a:rPr>
              <a:t> is positive, reduces by a constant</a:t>
            </a:r>
            <a:endParaRPr lang="en-US" baseline="-25000" dirty="0">
              <a:solidFill>
                <a:srgbClr val="0000FF"/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Tw Cen MT"/>
              </a:rPr>
              <a:t>If </a:t>
            </a:r>
            <a:r>
              <a:rPr lang="en-US" dirty="0" err="1">
                <a:solidFill>
                  <a:srgbClr val="0000FF"/>
                </a:solidFill>
                <a:latin typeface="Tw Cen MT"/>
              </a:rPr>
              <a:t>w</a:t>
            </a:r>
            <a:r>
              <a:rPr lang="en-US" baseline="-25000" dirty="0" err="1">
                <a:solidFill>
                  <a:srgbClr val="0000FF"/>
                </a:solidFill>
                <a:latin typeface="Tw Cen MT"/>
              </a:rPr>
              <a:t>j</a:t>
            </a:r>
            <a:r>
              <a:rPr lang="en-US" dirty="0">
                <a:solidFill>
                  <a:srgbClr val="0000FF"/>
                </a:solidFill>
                <a:latin typeface="Tw Cen MT"/>
              </a:rPr>
              <a:t> is negative, increases by a constant</a:t>
            </a:r>
            <a:endParaRPr lang="en-US" baseline="-25000" dirty="0">
              <a:solidFill>
                <a:srgbClr val="0000FF"/>
              </a:solidFill>
              <a:latin typeface="Tw Cen MT"/>
            </a:endParaRPr>
          </a:p>
        </p:txBody>
      </p:sp>
      <p:sp>
        <p:nvSpPr>
          <p:cNvPr id="16" name="Right Brace 15"/>
          <p:cNvSpPr/>
          <p:nvPr/>
        </p:nvSpPr>
        <p:spPr>
          <a:xfrm>
            <a:off x="5192889" y="5009444"/>
            <a:ext cx="423333" cy="1171223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71444" y="5185054"/>
            <a:ext cx="31369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Tw Cen MT"/>
              </a:rPr>
              <a:t>moves </a:t>
            </a:r>
            <a:r>
              <a:rPr lang="en-US" dirty="0" err="1">
                <a:solidFill>
                  <a:srgbClr val="0000FF"/>
                </a:solidFill>
                <a:latin typeface="Tw Cen MT"/>
              </a:rPr>
              <a:t>w</a:t>
            </a:r>
            <a:r>
              <a:rPr lang="en-US" baseline="-25000" dirty="0" err="1">
                <a:solidFill>
                  <a:srgbClr val="0000FF"/>
                </a:solidFill>
                <a:latin typeface="Tw Cen MT"/>
              </a:rPr>
              <a:t>j</a:t>
            </a:r>
            <a:r>
              <a:rPr lang="en-US" dirty="0">
                <a:solidFill>
                  <a:srgbClr val="0000FF"/>
                </a:solidFill>
                <a:latin typeface="Tw Cen MT"/>
              </a:rPr>
              <a:t> towards 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i="1" dirty="0">
                <a:solidFill>
                  <a:srgbClr val="0000FF"/>
                </a:solidFill>
                <a:latin typeface="Tw Cen MT"/>
              </a:rPr>
              <a:t>regardless of magnitude</a:t>
            </a:r>
          </a:p>
        </p:txBody>
      </p:sp>
    </p:spTree>
    <p:extLst>
      <p:ext uri="{BB962C8B-B14F-4D97-AF65-F5344CB8AC3E}">
        <p14:creationId xmlns:p14="http://schemas.microsoft.com/office/powerpoint/2010/main" val="8721267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Regularization with p-norms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5667" y="1600200"/>
            <a:ext cx="8300381" cy="343746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b="1" dirty="0"/>
              <a:t>L1: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sz="3200" b="1" dirty="0"/>
              <a:t>L2: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b="1" dirty="0" err="1"/>
              <a:t>Lp</a:t>
            </a:r>
            <a:r>
              <a:rPr lang="en-US" sz="3200" b="1" dirty="0"/>
              <a:t>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069446" y="2223204"/>
          <a:ext cx="6658690" cy="599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14" name="Equation" r:id="rId4" imgW="2540000" imgH="228600" progId="Equation.3">
                  <p:embed/>
                </p:oleObj>
              </mc:Choice>
              <mc:Fallback>
                <p:oleObj name="Equation" r:id="rId4" imgW="2540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69446" y="2223204"/>
                        <a:ext cx="6658690" cy="5990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069445" y="3604948"/>
          <a:ext cx="5893378" cy="616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15" name="Equation" r:id="rId6" imgW="2184400" imgH="228600" progId="Equation.3">
                  <p:embed/>
                </p:oleObj>
              </mc:Choice>
              <mc:Fallback>
                <p:oleObj name="Equation" r:id="rId6" imgW="2184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69445" y="3604948"/>
                        <a:ext cx="5893378" cy="6164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069446" y="5037667"/>
          <a:ext cx="5692815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16" name="Equation" r:id="rId8" imgW="2349500" imgH="254000" progId="Equation.3">
                  <p:embed/>
                </p:oleObj>
              </mc:Choice>
              <mc:Fallback>
                <p:oleObj name="Equation" r:id="rId8" imgW="23495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69446" y="5037667"/>
                        <a:ext cx="5692815" cy="615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67555" y="6096000"/>
            <a:ext cx="5905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  <a:latin typeface="Tw Cen MT"/>
              </a:rPr>
              <a:t>How do higher order norms affect the weights?</a:t>
            </a:r>
          </a:p>
        </p:txBody>
      </p:sp>
    </p:spTree>
    <p:extLst>
      <p:ext uri="{BB962C8B-B14F-4D97-AF65-F5344CB8AC3E}">
        <p14:creationId xmlns:p14="http://schemas.microsoft.com/office/powerpoint/2010/main" val="12586990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Regularizers</a:t>
            </a:r>
            <a:r>
              <a:rPr lang="en-US" dirty="0"/>
              <a:t> summarized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48626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L1 is popular because it tends to result in sparse solutions (i.e. lots of zero weights)</a:t>
            </a:r>
          </a:p>
          <a:p>
            <a:pPr marL="320040" lvl="1" indent="0">
              <a:buNone/>
            </a:pPr>
            <a:r>
              <a:rPr lang="en-US" dirty="0"/>
              <a:t>However, it is not differentiable, so it only works for gradient descent solvers</a:t>
            </a:r>
          </a:p>
          <a:p>
            <a:pPr marL="32004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L2 is also popular because for some loss functions, it can be solved directly (no gradient descent required, though often iterative solvers still)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Lp</a:t>
            </a:r>
            <a:r>
              <a:rPr lang="en-US" dirty="0"/>
              <a:t> is less popular since they don’t tend to shrink the weights enough</a:t>
            </a:r>
          </a:p>
        </p:txBody>
      </p:sp>
    </p:spTree>
    <p:extLst>
      <p:ext uri="{BB962C8B-B14F-4D97-AF65-F5344CB8AC3E}">
        <p14:creationId xmlns:p14="http://schemas.microsoft.com/office/powerpoint/2010/main" val="11372063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other loss functions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638300" y="2211388"/>
          <a:ext cx="2830513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55" name="Equation" r:id="rId3" imgW="1028700" imgH="228600" progId="Equation.3">
                  <p:embed/>
                </p:oleObj>
              </mc:Choice>
              <mc:Fallback>
                <p:oleObj name="Equation" r:id="rId3" imgW="1028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8300" y="2211388"/>
                        <a:ext cx="2830513" cy="6286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08000" y="1636889"/>
            <a:ext cx="66663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Tw Cen MT"/>
              </a:rPr>
              <a:t>Without regularization, the generic update is: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2648" y="2972389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where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300163" y="3568700"/>
          <a:ext cx="2854325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56" name="Equation" r:id="rId5" imgW="1384300" imgH="215900" progId="Equation.3">
                  <p:embed/>
                </p:oleObj>
              </mc:Choice>
              <mc:Fallback>
                <p:oleObj name="Equation" r:id="rId5" imgW="13843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0163" y="3568700"/>
                        <a:ext cx="2854325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300163" y="4229100"/>
          <a:ext cx="1624013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57" name="Equation" r:id="rId7" imgW="787400" imgH="203200" progId="Equation.3">
                  <p:embed/>
                </p:oleObj>
              </mc:Choice>
              <mc:Fallback>
                <p:oleObj name="Equation" r:id="rId7" imgW="7874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0163" y="4229100"/>
                        <a:ext cx="1624013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572000" y="3498334"/>
            <a:ext cx="1618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exponential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86111" y="4158313"/>
            <a:ext cx="1350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hinge loss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612648" y="4868333"/>
            <a:ext cx="81534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586111" y="5354177"/>
            <a:ext cx="1881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/>
                </a:solidFill>
                <a:latin typeface="Tw Cen MT"/>
              </a:rPr>
              <a:t>squared error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788988" y="5453063"/>
          <a:ext cx="3717925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58" name="Equation" r:id="rId9" imgW="1816100" imgH="228600" progId="Equation.3">
                  <p:embed/>
                </p:oleObj>
              </mc:Choice>
              <mc:Fallback>
                <p:oleObj name="Equation" r:id="rId9" imgW="18161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988" y="5453063"/>
                        <a:ext cx="3717925" cy="4683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4224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Many tools support these different combinations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Look at </a:t>
            </a:r>
            <a:r>
              <a:rPr lang="en-US" dirty="0" err="1"/>
              <a:t>scikit</a:t>
            </a:r>
            <a:r>
              <a:rPr lang="en-US" dirty="0"/>
              <a:t> learning package: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http://scikit-learn.org/stable/modules/sgd.html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0467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names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(Ordinary) Least squares: squared loss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Ridge regression: squared loss with L2 regularization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Lasso regression: squared loss with L1 regularization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Elastic regression: squared loss with L1 AND L2 regularization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Logistic regression: logistic loss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6398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187531" y="562705"/>
            <a:ext cx="8688388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65100" indent="-165100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n-US" sz="1800" b="1" dirty="0"/>
              <a:t>Complex cost functions are difficult to optimize</a:t>
            </a:r>
          </a:p>
          <a:p>
            <a:pPr marL="165100" indent="-165100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n-US" sz="1800" b="1" dirty="0"/>
              <a:t>Regularization allows us to achieve optimal designs</a:t>
            </a:r>
          </a:p>
        </p:txBody>
      </p:sp>
    </p:spTree>
    <p:extLst>
      <p:ext uri="{BB962C8B-B14F-4D97-AF65-F5344CB8AC3E}">
        <p14:creationId xmlns:p14="http://schemas.microsoft.com/office/powerpoint/2010/main" val="837267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minimum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458" y="1549699"/>
            <a:ext cx="2324100" cy="3492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0970" y="2197100"/>
            <a:ext cx="3289300" cy="2463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2648" y="5102678"/>
            <a:ext cx="80717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8000"/>
                </a:solidFill>
                <a:latin typeface="Tw Cen MT"/>
              </a:rPr>
              <a:t>You’re blindfolded, but you can see out of the bottom of the blindfold to the ground right by your feet.  I drop you off somewhere and tell you that you’re in a convex shaped valley and escape is at the bottom/minimum.  How do you get out?</a:t>
            </a:r>
          </a:p>
        </p:txBody>
      </p:sp>
    </p:spTree>
    <p:extLst>
      <p:ext uri="{BB962C8B-B14F-4D97-AF65-F5344CB8AC3E}">
        <p14:creationId xmlns:p14="http://schemas.microsoft.com/office/powerpoint/2010/main" val="1626476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1"/>
            <a:r>
              <a:rPr lang="en-US" sz="2400" dirty="0"/>
              <a:t>pick a starting point (</a:t>
            </a:r>
            <a:r>
              <a:rPr lang="en-US" sz="2400" dirty="0" err="1"/>
              <a:t>w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repeat until loss doesn’t decrease in all dimensions:</a:t>
            </a:r>
          </a:p>
          <a:p>
            <a:pPr lvl="2"/>
            <a:r>
              <a:rPr lang="en-US" sz="2000" dirty="0"/>
              <a:t>pick a dimension</a:t>
            </a:r>
          </a:p>
          <a:p>
            <a:pPr lvl="2"/>
            <a:r>
              <a:rPr lang="en-US" sz="2000" dirty="0"/>
              <a:t>move a small amount in that dimension towards decreasing loss (using the derivative)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300288" y="3924300"/>
          <a:ext cx="2986087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788" name="Equation" r:id="rId3" imgW="1447800" imgH="444500" progId="Equation.3">
                  <p:embed/>
                </p:oleObj>
              </mc:Choice>
              <mc:Fallback>
                <p:oleObj name="Equation" r:id="rId3" imgW="14478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0288" y="3924300"/>
                        <a:ext cx="2986087" cy="915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8907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</a:t>
            </a:r>
            <a:r>
              <a:rPr lang="en-US" dirty="0" err="1"/>
              <a:t>maths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460625" y="1831975"/>
          <a:ext cx="3494088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63" name="Equation" r:id="rId3" imgW="1714500" imgH="469900" progId="Equation.3">
                  <p:embed/>
                </p:oleObj>
              </mc:Choice>
              <mc:Fallback>
                <p:oleObj name="Equation" r:id="rId3" imgW="17145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60625" y="1831975"/>
                        <a:ext cx="3494088" cy="957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095375" y="1882775"/>
          <a:ext cx="1138238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64" name="Equation" r:id="rId5" imgW="558800" imgH="444500" progId="Equation.3">
                  <p:embed/>
                </p:oleObj>
              </mc:Choice>
              <mc:Fallback>
                <p:oleObj name="Equation" r:id="rId5" imgW="5588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95375" y="1882775"/>
                        <a:ext cx="1138238" cy="90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460625" y="2998788"/>
          <a:ext cx="5229225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65" name="Equation" r:id="rId7" imgW="2565400" imgH="469900" progId="Equation.3">
                  <p:embed/>
                </p:oleObj>
              </mc:Choice>
              <mc:Fallback>
                <p:oleObj name="Equation" r:id="rId7" imgW="25654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60625" y="2998788"/>
                        <a:ext cx="5229225" cy="955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460625" y="4178300"/>
          <a:ext cx="365125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66" name="Equation" r:id="rId9" imgW="1790700" imgH="457200" progId="Equation.3">
                  <p:embed/>
                </p:oleObj>
              </mc:Choice>
              <mc:Fallback>
                <p:oleObj name="Equation" r:id="rId9" imgW="17907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60625" y="4178300"/>
                        <a:ext cx="365125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1626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1"/>
            <a:r>
              <a:rPr lang="en-US" sz="2400" dirty="0"/>
              <a:t>pick a starting point (</a:t>
            </a:r>
            <a:r>
              <a:rPr lang="en-US" sz="2400" dirty="0" err="1"/>
              <a:t>w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repeat until loss doesn’t decrease in all dimensions:</a:t>
            </a:r>
          </a:p>
          <a:p>
            <a:pPr lvl="2"/>
            <a:r>
              <a:rPr lang="en-US" sz="2000" dirty="0"/>
              <a:t>pick a dimension</a:t>
            </a:r>
          </a:p>
          <a:p>
            <a:pPr lvl="2"/>
            <a:r>
              <a:rPr lang="en-US" sz="2000" dirty="0"/>
              <a:t>move a small amount in that dimension towards decreasing loss (using the derivative)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041525" y="4194175"/>
          <a:ext cx="4689475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836" name="Equation" r:id="rId3" imgW="2273300" imgH="457200" progId="Equation.3">
                  <p:embed/>
                </p:oleObj>
              </mc:Choice>
              <mc:Fallback>
                <p:oleObj name="Equation" r:id="rId3" imgW="22733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1525" y="4194175"/>
                        <a:ext cx="4689475" cy="941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51667" y="5658556"/>
            <a:ext cx="2507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  <a:latin typeface="Tw Cen MT"/>
              </a:rPr>
              <a:t>What is this doing?</a:t>
            </a:r>
          </a:p>
        </p:txBody>
      </p:sp>
    </p:spTree>
    <p:extLst>
      <p:ext uri="{BB962C8B-B14F-4D97-AF65-F5344CB8AC3E}">
        <p14:creationId xmlns:p14="http://schemas.microsoft.com/office/powerpoint/2010/main" val="1391554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Perceptron learning algorithm!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3155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repeat until convergence (or for some # of iterations):</a:t>
            </a:r>
          </a:p>
          <a:p>
            <a:pPr marL="0" indent="0">
              <a:buNone/>
            </a:pPr>
            <a:r>
              <a:rPr lang="en-US" sz="2000" dirty="0"/>
              <a:t>   for each training example (</a:t>
            </a:r>
            <a:r>
              <a:rPr lang="en-US" sz="2000" i="1" dirty="0"/>
              <a:t>f</a:t>
            </a:r>
            <a:r>
              <a:rPr lang="en-US" sz="2000" i="1" baseline="-25000" dirty="0"/>
              <a:t>1</a:t>
            </a:r>
            <a:r>
              <a:rPr lang="en-US" sz="2000" i="1" dirty="0"/>
              <a:t>, f</a:t>
            </a:r>
            <a:r>
              <a:rPr lang="en-US" sz="2000" i="1" baseline="-25000" dirty="0"/>
              <a:t>2</a:t>
            </a:r>
            <a:r>
              <a:rPr lang="en-US" sz="2000" i="1" dirty="0"/>
              <a:t>, …, </a:t>
            </a:r>
            <a:r>
              <a:rPr lang="en-US" sz="2000" i="1" dirty="0" err="1"/>
              <a:t>f</a:t>
            </a:r>
            <a:r>
              <a:rPr lang="en-US" sz="2000" i="1" baseline="-25000" dirty="0" err="1"/>
              <a:t>m</a:t>
            </a:r>
            <a:r>
              <a:rPr lang="en-US" sz="2000" dirty="0"/>
              <a:t>, label):</a:t>
            </a:r>
          </a:p>
          <a:p>
            <a:pPr marL="0" indent="0">
              <a:buNone/>
            </a:pPr>
            <a:r>
              <a:rPr lang="en-US" sz="2000" dirty="0"/>
              <a:t>      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dirty="0"/>
              <a:t>      if </a:t>
            </a:r>
            <a:r>
              <a:rPr lang="en-US" sz="2000" i="1" dirty="0"/>
              <a:t>prediction * label </a:t>
            </a:r>
            <a:r>
              <a:rPr lang="en-US" sz="2000" dirty="0"/>
              <a:t>≤ 0:  // they don’t agree</a:t>
            </a:r>
          </a:p>
          <a:p>
            <a:pPr marL="0" indent="0">
              <a:buNone/>
            </a:pPr>
            <a:r>
              <a:rPr lang="en-US" sz="2000" dirty="0"/>
              <a:t>         for each </a:t>
            </a:r>
            <a:r>
              <a:rPr lang="en-US" sz="2000" i="1" dirty="0" err="1"/>
              <a:t>w</a:t>
            </a:r>
            <a:r>
              <a:rPr lang="en-US" sz="2000" i="1" baseline="-25000" dirty="0" err="1"/>
              <a:t>j</a:t>
            </a:r>
            <a:r>
              <a:rPr lang="en-US" sz="2000" dirty="0"/>
              <a:t>:</a:t>
            </a:r>
          </a:p>
          <a:p>
            <a:pPr marL="0" indent="0">
              <a:buNone/>
            </a:pPr>
            <a:r>
              <a:rPr lang="en-US" sz="2000" dirty="0"/>
              <a:t>           </a:t>
            </a:r>
            <a:r>
              <a:rPr lang="en-US" sz="2000" i="1" dirty="0" err="1"/>
              <a:t>w</a:t>
            </a:r>
            <a:r>
              <a:rPr lang="en-US" sz="2000" i="1" baseline="-25000" dirty="0" err="1"/>
              <a:t>j</a:t>
            </a:r>
            <a:r>
              <a:rPr lang="en-US" sz="2000" dirty="0"/>
              <a:t> = </a:t>
            </a:r>
            <a:r>
              <a:rPr lang="en-US" sz="2000" i="1" dirty="0" err="1"/>
              <a:t>w</a:t>
            </a:r>
            <a:r>
              <a:rPr lang="en-US" sz="2000" i="1" baseline="-25000" dirty="0" err="1"/>
              <a:t>j</a:t>
            </a:r>
            <a:r>
              <a:rPr lang="en-US" sz="2000" dirty="0"/>
              <a:t> + </a:t>
            </a:r>
            <a:r>
              <a:rPr lang="en-US" sz="2000" i="1" dirty="0" err="1"/>
              <a:t>f</a:t>
            </a:r>
            <a:r>
              <a:rPr lang="en-US" sz="2000" i="1" baseline="-25000" dirty="0" err="1"/>
              <a:t>j</a:t>
            </a:r>
            <a:r>
              <a:rPr lang="en-US" sz="2000" dirty="0"/>
              <a:t>*label</a:t>
            </a:r>
          </a:p>
          <a:p>
            <a:pPr marL="0" indent="0">
              <a:buNone/>
            </a:pPr>
            <a:r>
              <a:rPr lang="en-US" sz="2000" dirty="0"/>
              <a:t>         </a:t>
            </a:r>
            <a:r>
              <a:rPr lang="en-US" sz="2000" i="1" dirty="0"/>
              <a:t>b</a:t>
            </a:r>
            <a:r>
              <a:rPr lang="en-US" sz="2000" dirty="0"/>
              <a:t> = </a:t>
            </a:r>
            <a:r>
              <a:rPr lang="en-US" sz="2000" i="1" dirty="0"/>
              <a:t>b</a:t>
            </a:r>
            <a:r>
              <a:rPr lang="en-US" sz="2000" dirty="0"/>
              <a:t> + label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112838" y="2471738"/>
          <a:ext cx="2855912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11" name="Equation" r:id="rId3" imgW="1600200" imgH="330200" progId="Equation.3">
                  <p:embed/>
                </p:oleObj>
              </mc:Choice>
              <mc:Fallback>
                <p:oleObj name="Equation" r:id="rId3" imgW="16002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2838" y="2471738"/>
                        <a:ext cx="2855912" cy="58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808163" y="5080000"/>
          <a:ext cx="4322762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12" name="Equation" r:id="rId5" imgW="2095500" imgH="228600" progId="Equation.3">
                  <p:embed/>
                </p:oleObj>
              </mc:Choice>
              <mc:Fallback>
                <p:oleObj name="Equation" r:id="rId5" imgW="2095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8163" y="5080000"/>
                        <a:ext cx="4322762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612648" y="4910667"/>
            <a:ext cx="76865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379663" y="6051550"/>
          <a:ext cx="1938337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13" name="Equation" r:id="rId7" imgW="939800" imgH="228600" progId="Equation.3">
                  <p:embed/>
                </p:oleObj>
              </mc:Choice>
              <mc:Fallback>
                <p:oleObj name="Equation" r:id="rId7" imgW="939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9663" y="6051550"/>
                        <a:ext cx="1938337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70112" y="554566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87334" y="5998485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where 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5485342" y="6037439"/>
          <a:ext cx="30654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14" name="Equation" r:id="rId9" imgW="1485900" imgH="215900" progId="Equation.3">
                  <p:embed/>
                </p:oleObj>
              </mc:Choice>
              <mc:Fallback>
                <p:oleObj name="Equation" r:id="rId9" imgW="14859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5342" y="6037439"/>
                        <a:ext cx="3065463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1918485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7646</TotalTime>
  <Words>1565</Words>
  <Application>Microsoft Macintosh PowerPoint</Application>
  <PresentationFormat>Letter Paper (8.5x11 in)</PresentationFormat>
  <Paragraphs>285</Paragraphs>
  <Slides>46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5" baseType="lpstr">
      <vt:lpstr>Arial</vt:lpstr>
      <vt:lpstr>Times New Roman</vt:lpstr>
      <vt:lpstr>Tw Cen MT</vt:lpstr>
      <vt:lpstr>Wingdings</vt:lpstr>
      <vt:lpstr>Wingdings 2</vt:lpstr>
      <vt:lpstr>isip_default</vt:lpstr>
      <vt:lpstr>1_lecture_title</vt:lpstr>
      <vt:lpstr>Median</vt:lpstr>
      <vt:lpstr>Equation</vt:lpstr>
      <vt:lpstr>PowerPoint Presentation</vt:lpstr>
      <vt:lpstr>Regularization</vt:lpstr>
      <vt:lpstr>Model-based machine learning</vt:lpstr>
      <vt:lpstr>Model-based machine learning</vt:lpstr>
      <vt:lpstr>Finding the minimum</vt:lpstr>
      <vt:lpstr>Gradient descent</vt:lpstr>
      <vt:lpstr>Some maths</vt:lpstr>
      <vt:lpstr>Gradient descent</vt:lpstr>
      <vt:lpstr>Perceptron learning algorithm!</vt:lpstr>
      <vt:lpstr>The constant</vt:lpstr>
      <vt:lpstr>The constant</vt:lpstr>
      <vt:lpstr>One concern</vt:lpstr>
      <vt:lpstr>Perceptron learning algorithm!</vt:lpstr>
      <vt:lpstr>One concern</vt:lpstr>
      <vt:lpstr>Overfitting revisited: regularization</vt:lpstr>
      <vt:lpstr>Regularizers</vt:lpstr>
      <vt:lpstr>Regularizers</vt:lpstr>
      <vt:lpstr>Regularizers</vt:lpstr>
      <vt:lpstr>Common regularizers</vt:lpstr>
      <vt:lpstr>Common regularizers</vt:lpstr>
      <vt:lpstr>p-norm</vt:lpstr>
      <vt:lpstr>p-norms visualized</vt:lpstr>
      <vt:lpstr>p-norms visualized</vt:lpstr>
      <vt:lpstr>Model-based machine learning</vt:lpstr>
      <vt:lpstr>Minimizing with a regularizer</vt:lpstr>
      <vt:lpstr>Convexity revisited</vt:lpstr>
      <vt:lpstr>Adding convex functions</vt:lpstr>
      <vt:lpstr>Adding convex functions</vt:lpstr>
      <vt:lpstr>Minimizing with a regularizer</vt:lpstr>
      <vt:lpstr>p-norms are convex</vt:lpstr>
      <vt:lpstr>Model-based machine learning</vt:lpstr>
      <vt:lpstr>Our optimization criterion</vt:lpstr>
      <vt:lpstr>Gradient descent</vt:lpstr>
      <vt:lpstr>Some more math</vt:lpstr>
      <vt:lpstr>Gradient descent</vt:lpstr>
      <vt:lpstr>The update</vt:lpstr>
      <vt:lpstr>The update</vt:lpstr>
      <vt:lpstr>L1 regularization</vt:lpstr>
      <vt:lpstr>L1 regularization</vt:lpstr>
      <vt:lpstr>L1 regularization</vt:lpstr>
      <vt:lpstr>Regularization with p-norms</vt:lpstr>
      <vt:lpstr>Regularizers summarized</vt:lpstr>
      <vt:lpstr>The other loss functions</vt:lpstr>
      <vt:lpstr>Many tools support these different combinations</vt:lpstr>
      <vt:lpstr>Common names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458</cp:revision>
  <dcterms:created xsi:type="dcterms:W3CDTF">2002-09-12T17:13:32Z</dcterms:created>
  <dcterms:modified xsi:type="dcterms:W3CDTF">2022-04-01T12:45:36Z</dcterms:modified>
</cp:coreProperties>
</file>