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4"/>
  </p:notesMasterIdLst>
  <p:handoutMasterIdLst>
    <p:handoutMasterId r:id="rId15"/>
  </p:handoutMasterIdLst>
  <p:sldIdLst>
    <p:sldId id="356" r:id="rId3"/>
    <p:sldId id="481" r:id="rId4"/>
    <p:sldId id="474" r:id="rId5"/>
    <p:sldId id="475" r:id="rId6"/>
    <p:sldId id="476" r:id="rId7"/>
    <p:sldId id="482" r:id="rId8"/>
    <p:sldId id="483" r:id="rId9"/>
    <p:sldId id="477" r:id="rId10"/>
    <p:sldId id="478" r:id="rId11"/>
    <p:sldId id="479" r:id="rId12"/>
    <p:sldId id="480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1512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9" autoAdjust="0"/>
    <p:restoredTop sz="95108" autoAdjust="0"/>
  </p:normalViewPr>
  <p:slideViewPr>
    <p:cSldViewPr snapToGrid="0">
      <p:cViewPr varScale="1">
        <p:scale>
          <a:sx n="126" d="100"/>
          <a:sy n="126" d="100"/>
        </p:scale>
        <p:origin x="1944" y="200"/>
      </p:cViewPr>
      <p:guideLst>
        <p:guide orient="horz" pos="3816"/>
        <p:guide pos="144"/>
        <p:guide pos="1512"/>
        <p:guide pos="2880"/>
        <p:guide pos="424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mdl-research.org/" TargetMode="External"/><Relationship Id="rId7" Type="http://schemas.openxmlformats.org/officeDocument/2006/relationships/hyperlink" Target="http://people.revoledu.com/kardi/tutorial/Bootstrap/index.html" TargetMode="External"/><Relationship Id="rId2" Type="http://schemas.openxmlformats.org/officeDocument/2006/relationships/hyperlink" Target="http://en.wikipedia.org/wiki/Occam's_Razo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hysics.utah.edu/~detar/phycs6730/handouts/jackknife/jackknife/" TargetMode="External"/><Relationship Id="rId5" Type="http://schemas.openxmlformats.org/officeDocument/2006/relationships/hyperlink" Target="http://eecs.oregonstate.edu/~tgd/publications/tr-bias.ps.gz" TargetMode="External"/><Relationship Id="rId4" Type="http://schemas.openxmlformats.org/officeDocument/2006/relationships/hyperlink" Target="http://www.no-free-lunch.org/" TargetMode="Externa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3038" marR="0" lvl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The Bias-Variance Tradeoff</a:t>
            </a:r>
            <a:br>
              <a:rPr lang="en-US" sz="1800" b="1" noProof="0" dirty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Jackknife Estimates</a:t>
            </a:r>
            <a:br>
              <a:rPr lang="en-US" sz="1800" b="1" noProof="0" dirty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>
                <a:solidFill>
                  <a:schemeClr val="tx2"/>
                </a:solidFill>
                <a:latin typeface="+mn-lt"/>
              </a:rPr>
              <a:t>Bootstrap Estimates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>
              <a:spcBef>
                <a:spcPts val="0"/>
              </a:spcBef>
            </a:pPr>
            <a:r>
              <a:rPr lang="en-US" sz="1800" b="1" dirty="0">
                <a:solidFill>
                  <a:srgbClr val="004000"/>
                </a:solidFill>
                <a:hlinkClick r:id="rId2"/>
              </a:rPr>
              <a:t>WIKI: Occam's Razor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3"/>
              </a:rPr>
              <a:t>CSCG: MDL On the Web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4"/>
              </a:rPr>
              <a:t>MS: No Free Lunch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5"/>
              </a:rPr>
              <a:t>TGD: Bias and Variance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6"/>
              </a:rPr>
              <a:t>CD: Jackknife Error Estimates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>
                <a:solidFill>
                  <a:schemeClr val="accent2"/>
                </a:solidFill>
                <a:hlinkClick r:id="rId7"/>
              </a:rPr>
              <a:t>KT: Bootstrap Sampling Tutorial</a:t>
            </a:r>
            <a:br>
              <a:rPr lang="en-US" sz="1800" b="1" dirty="0">
                <a:solidFill>
                  <a:schemeClr val="accent2"/>
                </a:solidFill>
              </a:rPr>
            </a:b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22: </a:t>
            </a:r>
            <a:r>
              <a:rPr lang="en-US" b="1" dirty="0">
                <a:solidFill>
                  <a:schemeClr val="accent1"/>
                </a:solidFill>
              </a:rPr>
              <a:t>Bias, Variance </a:t>
            </a:r>
            <a:r>
              <a:rPr lang="en-US" b="1">
                <a:solidFill>
                  <a:schemeClr val="accent1"/>
                </a:solidFill>
              </a:rPr>
              <a:t>and Jackknifing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/>
          <a:srcRect l="4393" r="1823"/>
          <a:stretch>
            <a:fillRect/>
          </a:stretch>
        </p:blipFill>
        <p:spPr bwMode="auto">
          <a:xfrm>
            <a:off x="5726242" y="1304145"/>
            <a:ext cx="2955795" cy="248920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0104" y="3792510"/>
            <a:ext cx="3321934" cy="2083321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Bootstrap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A bootstrap data set is one created by randomly selecting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points from the training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with replacement.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In bootstrap estimation, this selection process is repeated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times to yield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bootstrap data sets, which are treated as independent sets.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a statistic,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∗(∙)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and is merely the mean of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estimates on the individual bootstrap data sets: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p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∗(∙)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∗(</m:t>
                              </m:r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he bootstrap estimate of the bias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p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∗(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∗(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is: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𝑣𝑎𝑟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𝑏𝑜𝑜𝑡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∗(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bootstrap estimate of the variance of the mean can be shown to approach the traditional variance of the mean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larger the number of bootstrap samples, the better the estimate.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719191"/>
                <a:ext cx="8689975" cy="5486400"/>
              </a:xfrm>
              <a:prstGeom prst="rect">
                <a:avLst/>
              </a:prstGeom>
              <a:blipFill>
                <a:blip r:embed="rId2"/>
                <a:stretch>
                  <a:fillRect l="-1458" t="-1386" r="-1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8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747486"/>
            <a:ext cx="8686800" cy="53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The </a:t>
            </a:r>
            <a:r>
              <a:rPr lang="en-US" sz="1800" b="1" dirty="0">
                <a:solidFill>
                  <a:schemeClr val="accent1"/>
                </a:solidFill>
              </a:rPr>
              <a:t>No Free Lunch Theorem </a:t>
            </a:r>
            <a:r>
              <a:rPr lang="en-US" sz="1800" b="1" dirty="0">
                <a:solidFill>
                  <a:srgbClr val="000000"/>
                </a:solidFill>
              </a:rPr>
              <a:t>essentially says all algorithms averaged over all possible data sets perform similarly.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Most parameter estimation algorithms trade-off between </a:t>
            </a:r>
            <a:r>
              <a:rPr lang="en-US" sz="1800" b="1" dirty="0">
                <a:solidFill>
                  <a:schemeClr val="accent1"/>
                </a:solidFill>
              </a:rPr>
              <a:t>bias</a:t>
            </a:r>
            <a:r>
              <a:rPr lang="en-US" sz="1800" b="1" dirty="0">
                <a:solidFill>
                  <a:srgbClr val="000000"/>
                </a:solidFill>
              </a:rPr>
              <a:t> (asymptotic error) and </a:t>
            </a:r>
            <a:r>
              <a:rPr lang="en-US" sz="1800" b="1" dirty="0">
                <a:solidFill>
                  <a:schemeClr val="accent1"/>
                </a:solidFill>
              </a:rPr>
              <a:t>variance</a:t>
            </a:r>
            <a:r>
              <a:rPr lang="en-US" sz="1800" b="1" dirty="0">
                <a:solidFill>
                  <a:srgbClr val="000000"/>
                </a:solidFill>
              </a:rPr>
              <a:t> (fluctuation in the estimate).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Variance tends to dominate </a:t>
            </a:r>
            <a:r>
              <a:rPr lang="en-US" sz="1800" b="1" dirty="0">
                <a:solidFill>
                  <a:srgbClr val="000000"/>
                </a:solidFill>
              </a:rPr>
              <a:t>so we seek estimation algorithms that reduce variance.</a:t>
            </a:r>
          </a:p>
          <a:p>
            <a:pPr marL="165100" indent="-1651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Resampling techniques tend to use data in a different manner </a:t>
            </a:r>
            <a:r>
              <a:rPr lang="en-US" sz="1800" b="1">
                <a:solidFill>
                  <a:srgbClr val="000000"/>
                </a:solidFill>
              </a:rPr>
              <a:t>to reduce </a:t>
            </a:r>
            <a:r>
              <a:rPr lang="en-US" sz="1800" b="1" dirty="0">
                <a:solidFill>
                  <a:srgbClr val="000000"/>
                </a:solidFill>
              </a:rPr>
              <a:t>variance:</a:t>
            </a:r>
          </a:p>
          <a:p>
            <a:pPr marL="347663" indent="-1746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Jackknifing:</a:t>
            </a:r>
            <a:r>
              <a:rPr lang="en-US" sz="1800" b="1" dirty="0">
                <a:solidFill>
                  <a:srgbClr val="000000"/>
                </a:solidFill>
              </a:rPr>
              <a:t> constructing estimates on held-out data from training data in which a small number of elements are removed.</a:t>
            </a:r>
          </a:p>
          <a:p>
            <a:pPr marL="347663" indent="-174625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Bootstrapping:</a:t>
            </a:r>
            <a:r>
              <a:rPr lang="en-US" sz="1800" b="1" dirty="0">
                <a:solidFill>
                  <a:srgbClr val="000000"/>
                </a:solidFill>
              </a:rPr>
              <a:t> partitioning the data into subsets and averaging models built on these subsets.</a:t>
            </a:r>
          </a:p>
        </p:txBody>
      </p:sp>
    </p:spTree>
    <p:extLst>
      <p:ext uri="{BB962C8B-B14F-4D97-AF65-F5344CB8AC3E}">
        <p14:creationId xmlns:p14="http://schemas.microsoft.com/office/powerpoint/2010/main" val="8158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 Free Lunch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natural measure of generalization is the expected value of the error given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</m:d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∉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nary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kumimoji="0" lang="en-US" sz="1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sz="1800" b="1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303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()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denotes the Kronecker delta function (value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1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 if the two arguments match, a value of zero otherwise).</a:t>
                </a: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expected off-training set classification error when the true function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probability for the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𝑡h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candidate learning algorithm is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∉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  <m:sup/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d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𝛿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(</m:t>
                            </m:r>
                            <m:r>
                              <a:rPr kumimoji="0" lang="en-US" sz="1800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)|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65100" marR="0" lvl="0" indent="-165100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 Free Lunch Theorem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: For any two learning algorithms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following are true independent of the sampling distribution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and the number of training points: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target functions,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Uniformly averaged over all priors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465138" marR="0" lvl="0" indent="-300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any fixed training set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uniformly averaged over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–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𝐹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0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5936369"/>
              </a:xfrm>
              <a:prstGeom prst="rect">
                <a:avLst/>
              </a:prstGeom>
              <a:blipFill>
                <a:blip r:embed="rId2"/>
                <a:stretch>
                  <a:fillRect l="-1458" t="-10661" r="-1603" b="-12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4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Two ways to measure the match of alignment of the learning algorithm to the classification problem involve the bias and variance.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Bias measures the accuracy in terms of the distance from the true value of a parameter – high bias implies a poor match.</a:t>
                </a:r>
              </a:p>
              <a:p>
                <a:pPr marL="347663" indent="-163513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measures the precision of a match in terms of the squared distance from the true value – high variance implies a weak match.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mean-square error, bias and variance are related.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these in the context of modeling data using regression analysis. Suppose there is an unknown function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which we seek to estimate based 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samples in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drawn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regression function will be denoted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 The mean square error of this estimate is:</a:t>
                </a:r>
              </a:p>
              <a:p>
                <a:pPr marL="4667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n-US" sz="1800" i="1" dirty="0" err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3038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first term is the bias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the second term is the variance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known as the </a:t>
                </a:r>
                <a:r>
                  <a:rPr lang="en-US" sz="1800" b="1" dirty="0">
                    <a:solidFill>
                      <a:schemeClr val="accent1"/>
                    </a:solidFill>
                  </a:rPr>
                  <a:t>bias-variance tradeoff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since more flexible classifiers tend to have lower bias but higher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5800"/>
                <a:ext cx="8689975" cy="5715000"/>
              </a:xfrm>
              <a:prstGeom prst="rect">
                <a:avLst/>
              </a:prstGeom>
              <a:blipFill>
                <a:blip r:embed="rId2"/>
                <a:stretch>
                  <a:fillRect l="-1458" t="-1330" r="-23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Bias and Variance for a Two-Class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our two-category classification problem:</a:t>
                </a:r>
              </a:p>
              <a:p>
                <a:pPr marL="46672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Consider a discriminant function: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a zero-mean random variable with a binomial distribution with variance: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target function can be expressed as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begChr m:val="|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Our goal is to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18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sz="1800" i="1" dirty="0" err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en-US" sz="1800" b="1" i="1" dirty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. 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Assuming equal priors, the classification error rate can be shown to be:</a:t>
                </a:r>
              </a:p>
              <a:p>
                <a:pPr marL="466725">
                  <a:spcBef>
                    <a:spcPts val="0"/>
                  </a:spcBef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18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  <a:sym typeface="Symbol"/>
                </a:endParaRPr>
              </a:p>
              <a:p>
                <a:pPr marL="165100" indent="7938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 is the Bayes discriminant (1/2 in the case of equal priors).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The key point here is that the classification error is linearly proportional to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 dirty="0" err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  <m: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/>
                  </a:rPr>
                  <a:t>, which can be considered a boundary error in that it represents the incorrect estimation of the optimal (Bayes) boundary.</a:t>
                </a: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589937"/>
                <a:ext cx="8689975" cy="6170920"/>
              </a:xfrm>
              <a:prstGeom prst="rect">
                <a:avLst/>
              </a:prstGeom>
              <a:blipFill>
                <a:blip r:embed="rId2"/>
                <a:stretch>
                  <a:fillRect l="-1458" t="-18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9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Nonlinear Relationship Between Bias and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assume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1800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is a Gaussian distribution, we can compute this error by integrating the tails of the distribution, and can show:</a:t>
                </a:r>
              </a:p>
              <a:p>
                <a:pPr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 dirty="0" err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18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8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𝑆𝑔𝑛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l-GR" sz="18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sz="1800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i="1" dirty="0" err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key point here is that the first term in the argument is the boundary bias and the second term is the variance.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Hence, we see that the bias and variance are related in a nonlinear manner.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classification the relationship is multiplicative. Typically, variance dominates bias and hence classifiers are designed to minimize variance.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64029"/>
                <a:ext cx="8689975" cy="2716159"/>
              </a:xfrm>
              <a:prstGeom prst="rect">
                <a:avLst/>
              </a:prstGeom>
              <a:blipFill>
                <a:blip r:embed="rId2"/>
                <a:stretch>
                  <a:fillRect l="-1458" t="-2804" r="-583" b="-70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1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12040" y="732063"/>
            <a:ext cx="350177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bias-variance dilemma can be illustrated using regression.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Each column represents a different model, each row a different training.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a very poor model: a linear g(x) whose parameters are held fixed, independent of the training data. This model has high bias and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b) shows a somewhat better model, though it too is held fixed, independent of the training data. It has a lower bias than in a) and the same zero variance.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shows a cubic model.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d) shows a linear model that is adjusted to fit each training set; this model has intermediate bias and variance. 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99" y="732063"/>
            <a:ext cx="5449239" cy="54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4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The Bias-Variance Dilemma for a 2D Gaussian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28786" y="732063"/>
            <a:ext cx="5185028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(boundary) bias-variance tradeoff in classification can be illustrated with a two-dimensional Gaussian problem.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figure at the top shows the (true) decision boundary of the Bayes classifier. The nine figures in the middle show nine different learned decision boundaries. Each row corresponds to a different training set of n = 8 points selected randomly from the true distributions and labeled according to the true decision boundary.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a) shows the decision boundaries learning by fitting a Gaussian model with fully general covariance matrices by maximum likelihood.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The learned boundaries differ significantly from one data set to the next; this learning algorithm has high variance. Column b) shows the decision boundaries resulting from fitting a Gaussian model with diagonal covariances; in this case the decision boundaries vary less from one row to another. This learning algorithm has a lower variance than the one at the left. </a:t>
            </a:r>
          </a:p>
          <a:p>
            <a:pPr marL="17303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Column c) at the right shows decision boundaries learning by fitting a Gaussian model with unit covariances (i.e., a linear model); notice that the decision boundaries are nearly identical from one data set to the next. This algorithm has low variance.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0DAC8-712A-934E-B4F2-FEDF1D86B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3" y="639535"/>
            <a:ext cx="3501772" cy="5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Resampling For Estimating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How can we estimate the bias and variance from real data?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have a set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data points,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estimates of the mean/sample variance are:</a:t>
                </a:r>
              </a:p>
              <a:p>
                <a:pPr marL="400050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and</a:t>
                </a:r>
                <a:r>
                  <a:rPr lang="en-US" sz="18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</m:acc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Suppose we wanted to estimate other statistics, such as the median or mode. There is no straightforward way to measure the error.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and bootstrap techniques are two of the most popular resampling techniques to estimate such statistics.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Use the “leave-one-out” method: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bar>
                              <m:barPr>
                                <m:pos m:val="top"/>
                                <m:ctrlP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ba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just the sample average if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baseline="30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point is deleted.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mean is defined as: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variance of this estimate is: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benefit of this expression is that it can be applied to any statistic.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691561" cy="5648085"/>
              </a:xfrm>
              <a:prstGeom prst="rect">
                <a:avLst/>
              </a:prstGeom>
              <a:blipFill>
                <a:blip r:embed="rId2"/>
                <a:stretch>
                  <a:fillRect l="-1458" t="-1345" r="-10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6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Jackknife Bias and Variance Estimates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write a general estimate for the bias as: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𝒃𝒊𝒂𝒔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method can be used to estimate this bias. The procedure is to delete points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one at a time from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then compute: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bias in the jackknife estimate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rearrange terms: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𝒃𝒊𝒂𝒔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𝑗𝑎𝑐𝑘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</m:acc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12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This is an unbiased estimate of the bias. Why?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Recall the traditional variance: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jackknife estimate of the variance is:</a:t>
                </a:r>
              </a:p>
              <a:p>
                <a:pPr marL="460375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𝑣𝑎𝑟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𝑗𝑎𝑐𝑘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b="1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65100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same strategy can be applied to estimation of other statistics.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6997"/>
                <a:ext cx="8689975" cy="5420903"/>
              </a:xfrm>
              <a:prstGeom prst="rect">
                <a:avLst/>
              </a:prstGeom>
              <a:blipFill>
                <a:blip r:embed="rId2"/>
                <a:stretch>
                  <a:fillRect l="-1458" t="-932" b="-4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7888</TotalTime>
  <Words>1669</Words>
  <Application>Microsoft Macintosh PowerPoint</Application>
  <PresentationFormat>Letter Paper (8.5x11 in)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Cambria Math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471</cp:revision>
  <dcterms:created xsi:type="dcterms:W3CDTF">2002-09-12T17:13:32Z</dcterms:created>
  <dcterms:modified xsi:type="dcterms:W3CDTF">2022-03-09T14:56:07Z</dcterms:modified>
</cp:coreProperties>
</file>