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5"/>
  </p:notesMasterIdLst>
  <p:handoutMasterIdLst>
    <p:handoutMasterId r:id="rId16"/>
  </p:handoutMasterIdLst>
  <p:sldIdLst>
    <p:sldId id="356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402" r:id="rId13"/>
    <p:sldId id="386" r:id="rId1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1" autoAdjust="0"/>
    <p:restoredTop sz="95366" autoAdjust="0"/>
  </p:normalViewPr>
  <p:slideViewPr>
    <p:cSldViewPr snapToGrid="0">
      <p:cViewPr varScale="1">
        <p:scale>
          <a:sx n="119" d="100"/>
          <a:sy n="119" d="100"/>
        </p:scale>
        <p:origin x="200" y="272"/>
      </p:cViewPr>
      <p:guideLst>
        <p:guide orient="horz" pos="3816"/>
        <p:guide pos="5616"/>
        <p:guide pos="14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DBD59-569B-4ADA-B87A-7FB513C2CF84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seminars/msstate/2002/euro_coin/presentation_v0.pdf" TargetMode="External"/><Relationship Id="rId3" Type="http://schemas.openxmlformats.org/officeDocument/2006/relationships/hyperlink" Target="http://www-ccrma.stanford.edu/~jos/bayes/Bayesian_Parameter_Estimation.html" TargetMode="External"/><Relationship Id="rId7" Type="http://schemas.openxmlformats.org/officeDocument/2006/relationships/hyperlink" Target="http://www.isip.piconepress.com/publications/presentations_misc/2002/isip/euro_coin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www.isip.piconepress.com/courses/temple/ece_8527/resources/dhs_book/dhs_chapter_03_03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sip.msstate.edu/publications/seminars/msstate_misc/2002/euro_coin/presentation_v0.pdf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homepages.inf.ed.ac.uk/rbf/CVonline/LOCAL_COPIES/AV0809/eshky.pdf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engineering.purdue.edu/kak/Trinity.pdf" TargetMode="External"/><Relationship Id="rId9" Type="http://schemas.openxmlformats.org/officeDocument/2006/relationships/hyperlink" Target="http://www.mat.ulaval.ca/informatique/guide94/img14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presentations_misc/2002/isip/euro_coin/" TargetMode="External"/><Relationship Id="rId2" Type="http://schemas.openxmlformats.org/officeDocument/2006/relationships/hyperlink" Target="http://www.inference.phy.cam.ac.uk/mackay/abstracts/euro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08: Bayesian Parameter Estimation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687904"/>
            <a:ext cx="4721225" cy="46176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Objectives: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The Parameter Estimation Problem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Class-Conditional Densities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Bayesian Estimation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Reproducing Density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Conjugate Prior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Unknown Mean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Application: Biased Coin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Resources: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3 (Part 3)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J.O.S.: Bayesian Parameter Estimation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A.K.: The Holy Trinity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A.E.: Bayesian Methods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J.H.: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 Coin</a:t>
            </a:r>
            <a:endParaRPr lang="en-US" sz="1800" b="1" kern="0" dirty="0">
              <a:solidFill>
                <a:schemeClr val="bg1"/>
              </a:solidFill>
              <a:latin typeface="+mn-lt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4E0CB6-50FC-234E-A861-4221544CBB8E}"/>
              </a:ext>
            </a:extLst>
          </p:cNvPr>
          <p:cNvGrpSpPr/>
          <p:nvPr/>
        </p:nvGrpSpPr>
        <p:grpSpPr>
          <a:xfrm>
            <a:off x="5880588" y="1687904"/>
            <a:ext cx="2057400" cy="4189594"/>
            <a:chOff x="6533731" y="2096884"/>
            <a:chExt cx="2057400" cy="4189594"/>
          </a:xfrm>
        </p:grpSpPr>
        <p:pic>
          <p:nvPicPr>
            <p:cNvPr id="11" name="Picture 50" descr="http://www.mat.ulaval.ca/informatique/guide94/img14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33731" y="3244348"/>
              <a:ext cx="2057400" cy="1561057"/>
            </a:xfrm>
            <a:prstGeom prst="rect">
              <a:avLst/>
            </a:prstGeom>
            <a:solidFill>
              <a:srgbClr val="000080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12" name="Picture 5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11"/>
            <a:srcRect l="25247" t="53416" r="24918" b="9682"/>
            <a:stretch>
              <a:fillRect/>
            </a:stretch>
          </p:blipFill>
          <p:spPr bwMode="auto">
            <a:xfrm>
              <a:off x="6533731" y="4818202"/>
              <a:ext cx="2057400" cy="1468276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ffectLst/>
          </p:spPr>
        </p:pic>
        <p:pic>
          <p:nvPicPr>
            <p:cNvPr id="18" name="Picture 17" descr="image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33731" y="2096884"/>
              <a:ext cx="2057400" cy="1106688"/>
            </a:xfrm>
            <a:prstGeom prst="rect">
              <a:avLst/>
            </a:prstGeom>
            <a:ln w="38100">
              <a:solidFill>
                <a:srgbClr val="00008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206375" y="589435"/>
            <a:ext cx="87407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543" name="Rectangle 63"/>
              <p:cNvSpPr>
                <a:spLocks noChangeArrowheads="1"/>
              </p:cNvSpPr>
              <p:nvPr/>
            </p:nvSpPr>
            <p:spPr bwMode="auto">
              <a:xfrm>
                <a:off x="228601" y="677731"/>
                <a:ext cx="8686800" cy="5755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First, solve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Next, solve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Summarizing:</a:t>
                </a:r>
              </a:p>
              <a:p>
                <a:pPr marL="458788">
                  <a:spcAft>
                    <a:spcPts val="600"/>
                  </a:spcAft>
                  <a:tabLst>
                    <a:tab pos="4567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These equations describe how to mix prior knowledge,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with observations,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happens as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⟶∞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? What happens when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small?</a:t>
                </a:r>
              </a:p>
              <a:p>
                <a:pPr marL="458788"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48543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77731"/>
                <a:ext cx="8686800" cy="5755341"/>
              </a:xfrm>
              <a:prstGeom prst="rect">
                <a:avLst/>
              </a:prstGeom>
              <a:blipFill>
                <a:blip r:embed="rId2"/>
                <a:stretch>
                  <a:fillRect l="-1606" t="-13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</p:spTree>
    <p:extLst>
      <p:ext uri="{BB962C8B-B14F-4D97-AF65-F5344CB8AC3E}">
        <p14:creationId xmlns:p14="http://schemas.microsoft.com/office/powerpoint/2010/main" val="3211164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8599" y="682625"/>
                <a:ext cx="8486775" cy="549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Introduced the Bayesian parameter estimation approach.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Described the role of the class-conditional distribution in a Bayesian estimate.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Linked the class conditional densities to the posteriors:</a:t>
                </a:r>
              </a:p>
              <a:p>
                <a:pPr marL="45878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nary>
                      <m:r>
                        <a:rPr lang="el-GR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Demonstrated the approach by estimating the mean of a univariate Gaussian distribution when the variance is known:</a:t>
                </a:r>
              </a:p>
              <a:p>
                <a:pPr marL="458788">
                  <a:spcAft>
                    <a:spcPts val="600"/>
                  </a:spcAft>
                  <a:tabLst>
                    <a:tab pos="4567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Explained how these equations described a principled way to mix prior knowledge,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with observed data,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486775" cy="5491888"/>
              </a:xfrm>
              <a:prstGeom prst="rect">
                <a:avLst/>
              </a:prstGeom>
              <a:blipFill>
                <a:blip r:embed="rId2"/>
                <a:stretch>
                  <a:fillRect l="-1493" t="-11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0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5" name="Rectangle 1059"/>
          <p:cNvSpPr>
            <a:spLocks noChangeArrowheads="1"/>
          </p:cNvSpPr>
          <p:nvPr/>
        </p:nvSpPr>
        <p:spPr bwMode="auto">
          <a:xfrm>
            <a:off x="230188" y="722671"/>
            <a:ext cx="8664575" cy="150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Getting ahead a bit, let’s see how we can put these ideas to work on a simple example due to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  <a:hlinkClick r:id="rId2"/>
              </a:rPr>
              <a:t>David MacKay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, and explained by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  <a:hlinkClick r:id="rId3"/>
              </a:rPr>
              <a:t>Jon Hamaker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“The Euro Coin”</a:t>
            </a:r>
          </a:p>
        </p:txBody>
      </p:sp>
    </p:spTree>
    <p:extLst>
      <p:ext uri="{BB962C8B-B14F-4D97-AF65-F5344CB8AC3E}">
        <p14:creationId xmlns:p14="http://schemas.microsoft.com/office/powerpoint/2010/main" val="416972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1" y="663677"/>
                <a:ext cx="8496300" cy="5653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In Chapter 2, we learned how to design an optimal classifier if we knew the prior probabilities,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and class-conditional densities,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treat the parameters as random variables having some known prior distribution. Observations of samples converts this to a posterior.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sharpen the 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a posteriori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density causing it to peak near the true value.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Supervised vs. Unsupervised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do we know the class assignments of the training data.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Self-Supervised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generate some kind of supervisory signal to use to allow a system to learn representations of the data (to be discussed later).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Comparison: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Bayesian estimation and ML estimation produce very similar results in many cases.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Statistical Inference: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key innovation of the Bayesian approach is that it shows how we can mix prior knowledge and knowledge gained from actual data in a principled way. We can view statistical inference as the process of converting prior knowledge to probabilities.</a:t>
                </a:r>
              </a:p>
            </p:txBody>
          </p:sp>
        </mc:Choice>
        <mc:Fallback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63677"/>
                <a:ext cx="8496300" cy="5653996"/>
              </a:xfrm>
              <a:prstGeom prst="rect">
                <a:avLst/>
              </a:prstGeom>
              <a:blipFill>
                <a:blip r:embed="rId3"/>
                <a:stretch>
                  <a:fillRect l="-1644" t="-1345" r="-897" b="-11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 to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37208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Posterior probabilities,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are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central to Bayesian classification.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Bayes formula allows us to compute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from the priors,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and the likelihood,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W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hat if the priors and class-conditionals are unknown?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answer is that we can compute the posterior,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using all of the information at our disposal (e.g., training data).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training set,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Bayes formula becomes: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𝜔</m:t>
                          </m:r>
                          <m:r>
                            <a:rPr lang="en-US" sz="1800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𝑙𝑖𝑘𝑒𝑙𝑖h𝑜𝑜𝑑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 × 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𝑝𝑟𝑖𝑜𝑟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𝑒𝑣𝑖𝑑𝑒𝑛𝑐𝑒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assume priors are known: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Also, assume the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have no influence 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𝑖𝑓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formula reduces to:</a:t>
                </a:r>
              </a:p>
              <a:p>
                <a:pPr marL="4635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𝜔</m:t>
                          </m:r>
                          <m:r>
                            <a:rPr lang="en-US" sz="1800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Implications: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Use a set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𝑫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of samples drawn independently according to the fixed but unknown probability distribution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to determine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</a:rPr>
                      <m:t>𝑃</m:t>
                    </m:r>
                    <m:d>
                      <m:dPr>
                        <m:ctrlPr>
                          <a:rPr lang="en-US" sz="1800" b="1" dirty="0">
                            <a:solidFill>
                              <a:schemeClr val="bg1"/>
                            </a:solidFill>
                          </a:rPr>
                        </m:ctrlPr>
                      </m:d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</a:rPr>
                          <m:t>𝒙</m:t>
                        </m:r>
                      </m:e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</a:rPr>
                          <m:t>𝐷</m:t>
                        </m:r>
                      </m:e>
                    </m:d>
                    <m:r>
                      <a:rPr lang="en-US" sz="1800" b="1" dirty="0">
                        <a:solidFill>
                          <a:schemeClr val="bg1"/>
                        </a:solidFill>
                      </a:rPr>
                      <m:t>.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blipFill>
                <a:blip r:embed="rId3"/>
                <a:stretch>
                  <a:fillRect l="-1462" t="-1111" b="-4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497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Class-Conditional Densities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87402" y="328295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402" y="328295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6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183944" y="619433"/>
                <a:ext cx="8816975" cy="5759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Assume the parametric form of the evidence,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is known: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Any information we have 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prior to collecting samples is contained in a known prior density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Observation of samples converts this to a posterior,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which we hope is peaked around the true value of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Our goal is to estimate a parameter vector: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</m:d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ⅆ</m:t>
                        </m:r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can write the joint distribution as a product:</a:t>
                </a:r>
              </a:p>
              <a:p>
                <a:pPr marL="4587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  <m:r>
                                <a:rPr 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18097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because the samples are drawn independently.</a:t>
                </a:r>
              </a:p>
              <a:p>
                <a:pPr marL="176213" indent="-176213">
                  <a:lnSpc>
                    <a:spcPct val="150000"/>
                  </a:lnSpc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links the class-conditional density,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to the posterior,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Unfortunately, numerical solutions are typically required since closed form solutions for real-world problems don’t usually exist.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944" y="619433"/>
                <a:ext cx="8816975" cy="5759852"/>
              </a:xfrm>
              <a:prstGeom prst="rect">
                <a:avLst/>
              </a:prstGeom>
              <a:blipFill>
                <a:blip r:embed="rId2"/>
                <a:stretch>
                  <a:fillRect l="-1439" t="-10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Parameter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8854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7726" name="Rectangle 30"/>
              <p:cNvSpPr>
                <a:spLocks noChangeArrowheads="1"/>
              </p:cNvSpPr>
              <p:nvPr/>
            </p:nvSpPr>
            <p:spPr bwMode="auto">
              <a:xfrm>
                <a:off x="243347" y="656216"/>
                <a:ext cx="8666264" cy="5401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Let’s consider a simple case in which only the mean of a univariate Gaussian distribution is unknown: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The variables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scalars.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Let’s assume we also know the form of the density for the unknown variable,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have assumed it is Gaussian: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known values.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Using Bayes formula: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den>
                    </m:f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76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l-GR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ⅆ</m:t>
                            </m:r>
                            <m:r>
                              <a:rPr lang="el-GR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nary>
                      </m:den>
                    </m:f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76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76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nary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Rationale: Once a value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known, the density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completely known.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a normalization factor that depends on the data,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7726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347" y="656216"/>
                <a:ext cx="8666264" cy="5401684"/>
              </a:xfrm>
              <a:prstGeom prst="rect">
                <a:avLst/>
              </a:prstGeom>
              <a:blipFill>
                <a:blip r:embed="rId2"/>
                <a:stretch>
                  <a:fillRect l="-1464" t="-1171" r="-10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190961" y="1379188"/>
            <a:ext cx="3544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190961" y="1937065"/>
            <a:ext cx="3492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739" name="Rectangle 43"/>
          <p:cNvSpPr>
            <a:spLocks noChangeArrowheads="1"/>
          </p:cNvSpPr>
          <p:nvPr/>
        </p:nvSpPr>
        <p:spPr bwMode="auto">
          <a:xfrm>
            <a:off x="197311" y="2479687"/>
            <a:ext cx="37703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36629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0" y="621851"/>
                <a:ext cx="8686800" cy="5821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4000"/>
                    </a:solidFill>
                  </a:rPr>
                  <a:t>Applying our Gaussian assumptions for the shapes of the distributions:</a:t>
                </a:r>
              </a:p>
              <a:p>
                <a:pPr marL="1809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80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8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458788">
                  <a:spcAft>
                    <a:spcPct val="500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</p:txBody>
          </p:sp>
        </mc:Choice>
        <mc:Fallback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1851"/>
                <a:ext cx="8686800" cy="5821980"/>
              </a:xfrm>
              <a:prstGeom prst="rect">
                <a:avLst/>
              </a:prstGeom>
              <a:blipFill>
                <a:blip r:embed="rId2"/>
                <a:stretch>
                  <a:fillRect l="-1606" t="-9348" b="-21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13216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0" y="593718"/>
                <a:ext cx="8686800" cy="5731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Now we need to work this into a simpler form: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𝜇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−2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num>
                                                <m:den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8097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</a:t>
                </a:r>
                <a:r>
                  <a:rPr lang="en-US" sz="1800" b="1" dirty="0">
                    <a:solidFill>
                      <a:srgbClr val="004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4000"/>
                    </a:solidFill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93718"/>
                <a:ext cx="8686800" cy="5731778"/>
              </a:xfrm>
              <a:prstGeom prst="rect">
                <a:avLst/>
              </a:prstGeom>
              <a:blipFill>
                <a:blip r:embed="rId2"/>
                <a:stretch>
                  <a:fillRect l="-1606" t="-8389" b="-44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</p:spTree>
    <p:extLst>
      <p:ext uri="{BB962C8B-B14F-4D97-AF65-F5344CB8AC3E}">
        <p14:creationId xmlns:p14="http://schemas.microsoft.com/office/powerpoint/2010/main" val="415966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2"/>
              <p:cNvSpPr>
                <a:spLocks noChangeArrowheads="1"/>
              </p:cNvSpPr>
              <p:nvPr/>
            </p:nvSpPr>
            <p:spPr bwMode="auto">
              <a:xfrm>
                <a:off x="228600" y="547231"/>
                <a:ext cx="8703334" cy="5510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is an exponential of a quadratic function, which makes it a normal distribution.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Because this is true for any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it is referred to as a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reproducing density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referred to as a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conjugate prior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~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𝜇</m:t>
                          </m:r>
                        </m:e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Expand the quadratic term: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𝜇</m:t>
                          </m:r>
                        </m:e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Equate coefficients of our two functions: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18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18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:endParaRPr lang="en-US" sz="1800" baseline="-25000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5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47231"/>
                <a:ext cx="8703334" cy="5510669"/>
              </a:xfrm>
              <a:prstGeom prst="rect">
                <a:avLst/>
              </a:prstGeom>
              <a:blipFill>
                <a:blip r:embed="rId2"/>
                <a:stretch>
                  <a:fillRect l="-1603" t="-1379" r="-20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540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2"/>
              <p:cNvSpPr>
                <a:spLocks noChangeArrowheads="1"/>
              </p:cNvSpPr>
              <p:nvPr/>
            </p:nvSpPr>
            <p:spPr bwMode="auto">
              <a:xfrm>
                <a:off x="233362" y="587875"/>
                <a:ext cx="8682038" cy="547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Rearrange terms so that the dependencies on </a:t>
                </a:r>
                <a:r>
                  <a:rPr lang="en-US" sz="1800" dirty="0">
                    <a:solidFill>
                      <a:schemeClr val="bg1"/>
                    </a:solidFill>
                    <a:sym typeface="Symbol"/>
                  </a:rPr>
                  <a:t>μ</a:t>
                </a:r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 are clear: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25177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Associate terms related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</a:t>
                </a:r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There is actually a third equation involving terms not related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𝐨𝐫</m:t>
                    </m:r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  <m: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	but we can ignore this since it is not a function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 and is a complicated equation to solve.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We have two equations and two unknowns: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5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2" y="587875"/>
                <a:ext cx="8682038" cy="5470025"/>
              </a:xfrm>
              <a:prstGeom prst="rect">
                <a:avLst/>
              </a:prstGeom>
              <a:blipFill>
                <a:blip r:embed="rId2"/>
                <a:stretch>
                  <a:fillRect l="-1460" t="-1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525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7546</TotalTime>
  <Words>1229</Words>
  <Application>Microsoft Macintosh PowerPoint</Application>
  <PresentationFormat>Letter Paper (8.5x11 in)</PresentationFormat>
  <Paragraphs>120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Times New Roman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437</cp:revision>
  <dcterms:created xsi:type="dcterms:W3CDTF">2002-09-12T17:13:32Z</dcterms:created>
  <dcterms:modified xsi:type="dcterms:W3CDTF">2021-02-10T07:19:33Z</dcterms:modified>
</cp:coreProperties>
</file>