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24"/>
  </p:notesMasterIdLst>
  <p:handoutMasterIdLst>
    <p:handoutMasterId r:id="rId25"/>
  </p:handoutMasterIdLst>
  <p:sldIdLst>
    <p:sldId id="311" r:id="rId3"/>
    <p:sldId id="323" r:id="rId4"/>
    <p:sldId id="301" r:id="rId5"/>
    <p:sldId id="324" r:id="rId6"/>
    <p:sldId id="325" r:id="rId7"/>
    <p:sldId id="326" r:id="rId8"/>
    <p:sldId id="327" r:id="rId9"/>
    <p:sldId id="306" r:id="rId10"/>
    <p:sldId id="308" r:id="rId11"/>
    <p:sldId id="328" r:id="rId12"/>
    <p:sldId id="310" r:id="rId13"/>
    <p:sldId id="309" r:id="rId14"/>
    <p:sldId id="312" r:id="rId15"/>
    <p:sldId id="313" r:id="rId16"/>
    <p:sldId id="314" r:id="rId17"/>
    <p:sldId id="315" r:id="rId18"/>
    <p:sldId id="316" r:id="rId19"/>
    <p:sldId id="318" r:id="rId20"/>
    <p:sldId id="319" r:id="rId21"/>
    <p:sldId id="320" r:id="rId22"/>
    <p:sldId id="321" r:id="rId2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1512" userDrawn="1">
          <p15:clr>
            <a:srgbClr val="A4A3A4"/>
          </p15:clr>
        </p15:guide>
        <p15:guide id="6" pos="4248" userDrawn="1">
          <p15:clr>
            <a:srgbClr val="A4A3A4"/>
          </p15:clr>
        </p15:guide>
        <p15:guide id="7" pos="3720" userDrawn="1">
          <p15:clr>
            <a:srgbClr val="A4A3A4"/>
          </p15:clr>
        </p15:guide>
        <p15:guide id="8" pos="5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3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456" y="184"/>
      </p:cViewPr>
      <p:guideLst>
        <p:guide orient="horz" pos="3720"/>
        <p:guide pos="144"/>
        <p:guide pos="2880"/>
        <p:guide pos="5616"/>
        <p:guide pos="1512"/>
        <p:guide pos="4248"/>
        <p:guide pos="3720"/>
        <p:guide pos="55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3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Introduction to Machi</a:t>
            </a:r>
            <a:r>
              <a:rPr lang="en-US" sz="1800" b="1" baseline="0" dirty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1" r:id="rId2"/>
    <p:sldLayoutId id="2147483702" r:id="rId3"/>
    <p:sldLayoutId id="214748370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hyperlink" Target="https://www.isip.piconepress.com/courses/temple/ece_8527/resources/dhs_book/dhs_chapter_01.pdf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isip.piconepress.com/courses/temple/ece_8527/syllabus/curren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isip.piconepress.com/courses/temple/ece_8527/resources/imld/" TargetMode="External"/><Relationship Id="rId4" Type="http://schemas.openxmlformats.org/officeDocument/2006/relationships/hyperlink" Target="http://www.inference.org.uk/mackay/itprnn/book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0306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Selection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Correlation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Surfaces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Bayesian Approach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Noisy Communication Model</a:t>
            </a: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Syllabus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1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DJM: Information Theory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The ISIP Machine Learning Demo</a:t>
            </a:r>
            <a:b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78372" y="576685"/>
            <a:ext cx="8537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02: </a:t>
            </a:r>
            <a:r>
              <a:rPr lang="en-US" b="1">
                <a:solidFill>
                  <a:schemeClr val="accent1"/>
                </a:solidFill>
              </a:rPr>
              <a:t>Feature Selection and </a:t>
            </a:r>
            <a:r>
              <a:rPr lang="en-US" b="1" dirty="0">
                <a:solidFill>
                  <a:schemeClr val="accent1"/>
                </a:solidFill>
              </a:rPr>
              <a:t>Decision Surfaces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4D90445-A49A-1C4A-A534-0377ECB3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247844"/>
            <a:ext cx="2817241" cy="19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56F77D5-856B-5B47-92A8-72978541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445" y="3289816"/>
            <a:ext cx="2017690" cy="140727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383" y="4613001"/>
            <a:ext cx="1860680" cy="182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3402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Python, MATLAB and C++ toolboxes that implement state of the art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the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ISIP Machine Learning Demo (IMLD)</a:t>
            </a:r>
            <a:r>
              <a:rPr lang="en-US" sz="1800" b="1" dirty="0">
                <a:solidFill>
                  <a:schemeClr val="bg1"/>
                </a:solidFill>
              </a:rPr>
              <a:t> that lets you quickly explore how a variety of algorithms process the same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create data sets with the application, save them to disk, or upload new data sets.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select from a variety of machine learning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Users can test generalization by creating training and open-set evaluation sets.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31775" y="57150"/>
            <a:ext cx="868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ISIP Machine Learning Demo (IMLD)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5A179DB-7DE3-FE47-97CD-B9BD49EA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796925"/>
            <a:ext cx="3896022" cy="3871732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A09B743B-0D94-A046-91DE-BF17BF7B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7753"/>
            <a:ext cx="4343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application is written in Python using PyQT5, PyQtGraph and the Python machine learning package </a:t>
            </a:r>
            <a:r>
              <a:rPr lang="en-US" sz="1800" b="1" dirty="0" err="1">
                <a:solidFill>
                  <a:schemeClr val="bg1"/>
                </a:solidFill>
              </a:rPr>
              <a:t>SciKit</a:t>
            </a:r>
            <a:r>
              <a:rPr lang="en-US" sz="1800" b="1" dirty="0">
                <a:solidFill>
                  <a:schemeClr val="bg1"/>
                </a:solidFill>
              </a:rPr>
              <a:t>-Learn.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Warning: still debugging.</a:t>
            </a:r>
          </a:p>
        </p:txBody>
      </p:sp>
    </p:spTree>
    <p:extLst>
      <p:ext uri="{BB962C8B-B14F-4D97-AF65-F5344CB8AC3E}">
        <p14:creationId xmlns:p14="http://schemas.microsoft.com/office/powerpoint/2010/main" val="245820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71992"/>
            <a:ext cx="86883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When you have limited amounts of data, good feature selection can be important.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Features are often based on our understanding of the problem (e.g., the physics for physical signals) – we refer to these as model-based features.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Correlation between features is something we must learn how to properly handle.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Decision rules based on thresholds, or hyperplanes, can work well if the data is properly conditioned.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real-world problems require nonlinear decision surfaces.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Bayesian approaches allow us to integrate domain knowledge, often referred to as subject matter expertise, using simple statistical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Review: Mel Frequency Cepstral Coefficients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4000"/>
              </a:solidFill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Why is this distribution so important in engineering?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(Hint: least constrained solution consistent with the data.)</a:t>
                </a:r>
              </a:p>
              <a:p>
                <a:pPr marL="344488" indent="-173038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344488" indent="-173038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Covariance: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=</a:t>
                </a:r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What does it mean for the components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to be statistically independent?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 Gaussian distribution, what is true about the higher-order moments? How does this relate to the principle known as Occam’s Razor?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What is the entropy of a continuous Gaussian distribution? Is this a maximum value? minimum value? other?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What are the statistics of a linear combination of Gaussian random variables?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How does this relate to the Central Limit Theorem?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blipFill>
                <a:blip r:embed="rId2"/>
                <a:stretch>
                  <a:fillRect l="-1460" t="-1106" r="-21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Univariate normal distribution:  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ra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marL="171450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the mean and covariance are defined by:</a:t>
                </a:r>
              </a:p>
              <a:p>
                <a:pPr marL="517525" indent="-173038"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517525" indent="-173038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Variance: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=</a:t>
                </a:r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marL="171450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Statistical Independence:	N/A since there is only one dimension</a:t>
                </a:r>
              </a:p>
              <a:p>
                <a:pPr marL="171450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34845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entropy of a univariate normal distribution is given by:</a:t>
                </a:r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marL="344488">
                  <a:spcAft>
                    <a:spcPts val="1200"/>
                  </a:spcAft>
                  <a:tabLst>
                    <a:tab pos="34845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blipFill>
                <a:blip r:embed="rId3"/>
                <a:stretch>
                  <a:fillRect l="-1606" t="-1322" b="-30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474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Review: Univariate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distribution is completely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specified by its mean and variance:</a:t>
                </a:r>
              </a:p>
              <a:p>
                <a:pPr marL="344488" indent="-17303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peak is at: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rad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of the area is within one </a:t>
                </a: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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;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𝟗𝟓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within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𝟗𝟗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within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distribution achieves the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maximum entropy of all distributions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having a given mean and variance.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Central Limit Theorem: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The sum of a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large number of small, independent random variables will lead to a Gaussian distribution.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Can you provide an intuitive explanation for this? (Hint: convolution.)</a:t>
                </a: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blipFill>
                <a:blip r:embed="rId2"/>
                <a:stretch>
                  <a:fillRect l="-1599" t="-1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9563"/>
            <a:ext cx="4343400" cy="30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mean (vector) and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represents the covariance.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the exponent term is really a dot product or a weighted Euclidean distance. This can be computed very efficiently on modern processors.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The covariance is always  symmetric and positive semidefinite.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How does the shape vary as a function of the covariance?</a:t>
                </a: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blipFill>
                <a:blip r:embed="rId2"/>
                <a:stretch>
                  <a:fillRect l="-1606" t="-2119" b="-16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4" y="3859760"/>
            <a:ext cx="4327525" cy="27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Multivariate Normal Distributions</a:t>
            </a:r>
          </a:p>
        </p:txBody>
      </p:sp>
      <p:pic>
        <p:nvPicPr>
          <p:cNvPr id="9278" name="Picture 62">
            <a:extLst>
              <a:ext uri="{FF2B5EF4-FFF2-40B4-BE49-F238E27FC236}">
                <a16:creationId xmlns:a16="http://schemas.microsoft.com/office/drawing/2014/main" id="{E20ECF76-08E9-9A4C-9DA8-DB4963DE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6" y="3728227"/>
            <a:ext cx="4348163" cy="25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359" y="3645233"/>
            <a:ext cx="2997446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6"/>
          <a:stretch/>
        </p:blipFill>
        <p:spPr bwMode="auto">
          <a:xfrm>
            <a:off x="4658678" y="567192"/>
            <a:ext cx="4261802" cy="30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28600" y="703386"/>
            <a:ext cx="4338638" cy="58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pdf of 2D random vector requires 3D to visualize (the third dimension is the value, or height, of the pdf).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We cannot directly visualize the pdf of a 3D random vector since this would require four dimensions. Also, it is difficult to visualize a 3D function and understand its shape.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from the intersection of a Gaussian distribution with a horizontal plane (the locus of points that the same probability).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171450" indent="-17145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Identity Covariance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BAACF0A-7BE6-FC44-A4C3-6267EA04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23830"/>
            <a:ext cx="4334015" cy="2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B6BD03F-EB13-5343-BC88-D80B30C4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9" y="579516"/>
            <a:ext cx="4255833" cy="3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Gaussian random vector with a covariance matrix that is a scaled identity matrix has equal variance in all directions: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𝚺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support region, shown on the right, is a circle in 2D and a sphere in 3D.</a:t>
                </a:r>
              </a:p>
            </p:txBody>
          </p:sp>
        </mc:Choice>
        <mc:Fallback xmlns="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blipFill>
                <a:blip r:embed="rId4"/>
                <a:stretch>
                  <a:fillRect l="-1608" t="-26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00" t="55180"/>
          <a:stretch/>
        </p:blipFill>
        <p:spPr bwMode="auto">
          <a:xfrm>
            <a:off x="5195332" y="3503484"/>
            <a:ext cx="3841989" cy="30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362" y="57150"/>
            <a:ext cx="868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Unequal Variances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04D4B12-EF4A-1C49-81B1-22A88A2F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7896"/>
            <a:ext cx="4343400" cy="26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6FA8C16E-0DB0-8244-89BA-E5D18956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7" y="525779"/>
            <a:ext cx="3506152" cy="30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Gaussian random vector with a covariance matrix that has unequal variances but still a diagonal matrix:</a:t>
                </a:r>
              </a:p>
              <a:p>
                <a:pPr marL="233363"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   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support region is an ellipse with a major dimension aligned in the direction of greatest variance.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603692" y="-2978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238125" y="651906"/>
            <a:ext cx="4333875" cy="58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we seek to sort incoming fish according to their species using an optical sensing system (e.g., sea bass or salmon?)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will set up one or more cameras, collect some sample images to use for system development.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How much data do we need to collect to develop a high performance system?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decide to extract features automatically from the images.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With a little bit of thought, we decide to consider features such as length, lightness, width, number and shape of fins, position of mouth, etc.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But how do we decide what is the best combination of features?</a:t>
            </a:r>
          </a:p>
          <a:p>
            <a:pPr marL="176213" indent="-176213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0473" y="651906"/>
            <a:ext cx="1853981" cy="27770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5654675" y="364609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238126" y="3814762"/>
            <a:ext cx="4343400" cy="19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1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1" dirty="0"/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Example: Sorting Fish</a:t>
            </a:r>
          </a:p>
        </p:txBody>
      </p:sp>
    </p:spTree>
    <p:extLst>
      <p:ext uri="{BB962C8B-B14F-4D97-AF65-F5344CB8AC3E}">
        <p14:creationId xmlns:p14="http://schemas.microsoft.com/office/powerpoint/2010/main" val="5059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72" t="54743"/>
          <a:stretch/>
        </p:blipFill>
        <p:spPr bwMode="auto">
          <a:xfrm>
            <a:off x="5262880" y="3429001"/>
            <a:ext cx="3765863" cy="29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2412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Nonzero Off-Diagonal Elements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408A11D-16BD-9449-942E-1CC9FD60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244"/>
            <a:ext cx="4119880" cy="24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486BEE6-6BE5-C042-8971-F9C0E6D9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44" y="493395"/>
            <a:ext cx="3449782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Gaussian random vector with a covariance matrix that has non-zero off-diagonal elements:</a:t>
                </a:r>
              </a:p>
              <a:p>
                <a:pPr marL="233363"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   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support region is an ellipse rotated at a 45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angle with respect to the original coordinate axes.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 r="-2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82" t="54369" b="3621"/>
          <a:stretch/>
        </p:blipFill>
        <p:spPr bwMode="auto">
          <a:xfrm>
            <a:off x="5075471" y="3474718"/>
            <a:ext cx="3964935" cy="29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Review: Unconstrained or “Full” Covariance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995BB2E-CE2C-2D4F-967A-FD716D5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14680"/>
            <a:ext cx="4323261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42F6599-0E24-E14C-8F09-DA7D7C0D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26" y="485647"/>
            <a:ext cx="3600474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Gaussian random vector with a covariance matrix that has a fully-populated covariance matrix:</a:t>
                </a:r>
              </a:p>
              <a:p>
                <a:pPr marL="233363"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   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support region is an ellipse. The angle of rotation and the relationship between the major and minor axis can be predicted analytically.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blipFill>
                <a:blip r:embed="rId5"/>
                <a:stretch>
                  <a:fillRect l="-3030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733155"/>
            <a:ext cx="8686799" cy="541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28601" y="6092023"/>
            <a:ext cx="868679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 algn="ctr">
              <a:spcBef>
                <a:spcPts val="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Length As A Discriminator of the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400" y="577572"/>
            <a:ext cx="7584440" cy="450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36220" y="5079666"/>
            <a:ext cx="8686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Add Another Feature: Lightness</a:t>
            </a:r>
          </a:p>
        </p:txBody>
      </p:sp>
    </p:spTree>
    <p:extLst>
      <p:ext uri="{BB962C8B-B14F-4D97-AF65-F5344CB8AC3E}">
        <p14:creationId xmlns:p14="http://schemas.microsoft.com/office/powerpoint/2010/main" val="3069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8136"/>
          <a:stretch/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38126" y="584200"/>
            <a:ext cx="8686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Combination: Width And Lightness</a:t>
            </a:r>
          </a:p>
        </p:txBody>
      </p:sp>
    </p:spTree>
    <p:extLst>
      <p:ext uri="{BB962C8B-B14F-4D97-AF65-F5344CB8AC3E}">
        <p14:creationId xmlns:p14="http://schemas.microsoft.com/office/powerpoint/2010/main" val="26477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048" y="1098888"/>
            <a:ext cx="7813992" cy="4657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42888" y="631825"/>
            <a:ext cx="867067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59017" y="5948363"/>
            <a:ext cx="86563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8600" y="57150"/>
            <a:ext cx="8670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  <p:extLst>
      <p:ext uri="{BB962C8B-B14F-4D97-AF65-F5344CB8AC3E}">
        <p14:creationId xmlns:p14="http://schemas.microsoft.com/office/powerpoint/2010/main" val="40212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28600" y="631825"/>
            <a:ext cx="8686799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28601" y="5196523"/>
            <a:ext cx="868679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 between accuracy, cost, false alarms, etc.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8601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 Revisited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8A78B7E-7E0A-DA4C-89E9-3C53902DC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5" y="1386443"/>
            <a:ext cx="6051550" cy="37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59434" y="1340366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Source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>
                    <a:solidFill>
                      <a:schemeClr val="accent3"/>
                    </a:solidFill>
                  </a:rPr>
                </a:br>
                <a:r>
                  <a:rPr lang="en-US" sz="1400" b="1" dirty="0">
                    <a:solidFill>
                      <a:schemeClr val="accent3"/>
                    </a:solidFill>
                  </a:rPr>
                  <a:t>Channel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Message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Words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Phones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Features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31825"/>
                <a:ext cx="8686799" cy="661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9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classic formulation of the speech recognition problem as a noisy communication channel: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Bayesian formulation for speech recognition: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dirty="0"/>
                  <a:t> 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Objective: minimize the word error rate by maximizing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maximize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(we call this training)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 model (hidden Markov models, Gaussian mixtures, etc.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language model (finite state machines, N-grams)</a:t>
                </a:r>
              </a:p>
              <a:p>
                <a:pPr marL="350838" lvl="1" indent="-1825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acoustics (ignored during maximization)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convert the problem of estimating an unknown posterior probability to a process in which we can postulate a model, collect data under controlled conditions, and estimate the parameters of the model.</a:t>
                </a:r>
              </a:p>
              <a:p>
                <a:pPr marL="176213" lvl="1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tabLst>
                    <a:tab pos="13716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Deep learning, which we will study later, has simplified this using what is referred to as an end-to-end model.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dirty="0"/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endParaRPr lang="en-US" sz="1800" b="1" spc="10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65338D75-605E-A543-9BAA-D641924DD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825"/>
                <a:ext cx="8686799" cy="6611938"/>
              </a:xfrm>
              <a:prstGeom prst="rect">
                <a:avLst/>
              </a:prstGeom>
              <a:blipFill>
                <a:blip r:embed="rId2"/>
                <a:stretch>
                  <a:fillRect l="-1608" t="-9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8148</TotalTime>
  <Words>1499</Words>
  <Application>Microsoft Macintosh PowerPoint</Application>
  <PresentationFormat>Letter Paper (8.5x11 in)</PresentationFormat>
  <Paragraphs>140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Unicode MS</vt:lpstr>
      <vt:lpstr>Arial</vt:lpstr>
      <vt:lpstr>Cambria Math</vt:lpstr>
      <vt:lpstr>Times New Roman</vt:lpstr>
      <vt:lpstr>Wingdings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2022-01-12T11:47:46Z</dcterms:modified>
</cp:coreProperties>
</file>