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  <p:sldMasterId id="2147483700" r:id="rId3"/>
  </p:sldMasterIdLst>
  <p:notesMasterIdLst>
    <p:notesMasterId r:id="rId13"/>
  </p:notesMasterIdLst>
  <p:handoutMasterIdLst>
    <p:handoutMasterId r:id="rId14"/>
  </p:handoutMasterIdLst>
  <p:sldIdLst>
    <p:sldId id="311" r:id="rId4"/>
    <p:sldId id="293" r:id="rId5"/>
    <p:sldId id="298" r:id="rId6"/>
    <p:sldId id="307" r:id="rId7"/>
    <p:sldId id="299" r:id="rId8"/>
    <p:sldId id="294" r:id="rId9"/>
    <p:sldId id="295" r:id="rId10"/>
    <p:sldId id="296" r:id="rId11"/>
    <p:sldId id="310" r:id="rId12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2928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6" autoAdjust="0"/>
    <p:restoredTop sz="95374" autoAdjust="0"/>
  </p:normalViewPr>
  <p:slideViewPr>
    <p:cSldViewPr snapToGrid="0">
      <p:cViewPr varScale="1">
        <p:scale>
          <a:sx n="117" d="100"/>
          <a:sy n="117" d="100"/>
        </p:scale>
        <p:origin x="600" y="184"/>
      </p:cViewPr>
      <p:guideLst>
        <p:guide orient="horz" pos="2159"/>
        <p:guide pos="144"/>
        <p:guide pos="2928"/>
        <p:guide pos="561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4DD5B-5CB9-4278-8304-53E47D6138F7}" type="slidenum">
              <a:rPr lang="en-US"/>
              <a:pPr/>
              <a:t>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1FD1F-3AE7-4B36-9274-233B3DDB2B46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9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F7779-E88B-4ED1-91F2-39C19F1AC89D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97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A7F90-8200-4E69-B3B5-0FE6F7065292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32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AA630F-ABD7-4694-8D3C-FB713558476C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50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2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9140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1978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378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4903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1927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376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5808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2955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967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28865"/>
            <a:ext cx="7952629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8527 – Introduction to Machi</a:t>
            </a:r>
            <a:r>
              <a:rPr lang="en-US" sz="1800" b="1" baseline="0" dirty="0">
                <a:solidFill>
                  <a:srgbClr val="333399"/>
                </a:solidFill>
              </a:rPr>
              <a:t>ne Learning and Pattern Recognition</a:t>
            </a:r>
            <a:endParaRPr lang="en-US" sz="1800" b="1" dirty="0">
              <a:solidFill>
                <a:srgbClr val="33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5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ip.piconepress.com/courses/temple/ece_8527/resources/dhs_book/dhs_chapter_01.pdf" TargetMode="External"/><Relationship Id="rId2" Type="http://schemas.openxmlformats.org/officeDocument/2006/relationships/hyperlink" Target="http://www.isip.piconepress.com/courses/temple/ece_8527/syllabus/curr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jpeg"/><Relationship Id="rId4" Type="http://schemas.openxmlformats.org/officeDocument/2006/relationships/hyperlink" Target="http://www.inference.org.uk/mackay/itprnn/book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danariely/status/287952257926971392?lang=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hyperlink" Target="https://www.dip.ee.uct.ac.za/~nicolls/lectures/eee482f/05_proberr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9" y="1358900"/>
            <a:ext cx="4030662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176213" indent="-176213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Terminology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Generalization and Risk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Understanding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 Confusability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Design Cycle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 Selection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Bayesian Approach</a:t>
            </a:r>
          </a:p>
          <a:p>
            <a:pPr marL="346075" indent="-173038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Principles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Resources:</a:t>
            </a:r>
          </a:p>
          <a:p>
            <a:pPr marL="1730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Syllabus</a:t>
            </a:r>
            <a:endParaRPr lang="en-US" sz="1800" b="1" dirty="0">
              <a:solidFill>
                <a:srgbClr val="8920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DHS: Chapter 1</a:t>
            </a:r>
            <a:endParaRPr lang="en-US" sz="1800" b="1" dirty="0">
              <a:solidFill>
                <a:srgbClr val="8920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b="1" dirty="0">
                <a:solidFill>
                  <a:srgbClr val="89203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DJM: Information Theory</a:t>
            </a:r>
            <a:br>
              <a:rPr lang="en-US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4" descr="noe_sp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63304" y="4021630"/>
            <a:ext cx="2728913" cy="2043113"/>
          </a:xfrm>
          <a:prstGeom prst="rect">
            <a:avLst/>
          </a:prstGeom>
          <a:noFill/>
          <a:ln w="38100">
            <a:solidFill>
              <a:srgbClr val="004000"/>
            </a:solidFill>
            <a:miter lim="800000"/>
            <a:headEnd/>
            <a:tailEnd/>
          </a:ln>
        </p:spPr>
      </p:pic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378372" y="576685"/>
            <a:ext cx="8537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01: Course Overview</a:t>
            </a:r>
          </a:p>
        </p:txBody>
      </p:sp>
      <p:pic>
        <p:nvPicPr>
          <p:cNvPr id="11" name="Picture 3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1" y="1302057"/>
            <a:ext cx="2374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28600" y="647700"/>
            <a:ext cx="86868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Pattern Recognition: </a:t>
            </a:r>
            <a:r>
              <a:rPr lang="en-US" sz="1800" b="1" dirty="0">
                <a:solidFill>
                  <a:schemeClr val="bg1"/>
                </a:solidFill>
              </a:rPr>
              <a:t>“the act of taking raw data and taking an action based on the category of the pattern.”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Common Applications: </a:t>
            </a:r>
            <a:r>
              <a:rPr lang="en-US" sz="1800" b="1" dirty="0">
                <a:solidFill>
                  <a:schemeClr val="bg1"/>
                </a:solidFill>
              </a:rPr>
              <a:t>speech and image recognition, machine translation, fingerprint identification (biometrics) and just about everything else including financial modeling, autonomous vehicles and even drug discovery. 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Related Terminology: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accent1"/>
                </a:solidFill>
              </a:rPr>
              <a:t>Machine Learning: </a:t>
            </a:r>
            <a:r>
              <a:rPr lang="en-US" sz="1800" b="1" dirty="0">
                <a:solidFill>
                  <a:schemeClr val="bg1"/>
                </a:solidFill>
              </a:rPr>
              <a:t>“It gives computers the ability to learn without being explicitly programmed.” (Arthur Samuel, 1959)</a:t>
            </a:r>
          </a:p>
          <a:p>
            <a:pPr marL="465138" lvl="1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The ability of a machine to improve its performance based on previous results. 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accent1"/>
                </a:solidFill>
              </a:rPr>
              <a:t>Machine Understanding: </a:t>
            </a:r>
            <a:r>
              <a:rPr lang="en-US" sz="1800" b="1" dirty="0">
                <a:solidFill>
                  <a:schemeClr val="bg1"/>
                </a:solidFill>
              </a:rPr>
              <a:t>acting on the intentions of the user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generating the data.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accent1"/>
                </a:solidFill>
              </a:rPr>
              <a:t>Big Data: </a:t>
            </a:r>
            <a:r>
              <a:rPr lang="en-US" sz="1800" b="1" dirty="0">
                <a:solidFill>
                  <a:schemeClr val="bg1"/>
                </a:solidFill>
              </a:rPr>
              <a:t>“Big data is like teenage sex: everyone talks about it, nobody really knows how to do it, everyone thinks everyone else is doing it, so everyone claims they are doing it.” (</a:t>
            </a:r>
            <a:r>
              <a:rPr lang="en-US" sz="1800" b="1" dirty="0">
                <a:solidFill>
                  <a:schemeClr val="bg1"/>
                </a:solidFill>
                <a:hlinkClick r:id="rId3"/>
              </a:rPr>
              <a:t>Dan Ariely, 2013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Related Fields: artificial intelligence, signal processing and discipline-specific research (e.g., speech understanding, natural language processing).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Terminology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6" name="Rectangle 6"/>
          <p:cNvSpPr>
            <a:spLocks noChangeArrowheads="1"/>
          </p:cNvSpPr>
          <p:nvPr/>
        </p:nvSpPr>
        <p:spPr bwMode="auto">
          <a:xfrm>
            <a:off x="232095" y="677121"/>
            <a:ext cx="8686800" cy="57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76213" indent="-176213">
              <a:spcAft>
                <a:spcPts val="6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much trust can we place in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isolated data points?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What is the optimal decision surface?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Suppose you now receive two more data points?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The optimal decision surface is still a line, so this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new data is consistent with our current beliefs.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Next, you receive two more data points. What is the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optimal decision surface?</a:t>
            </a:r>
          </a:p>
          <a:p>
            <a:pPr marL="346075" indent="-17303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The optimal decision surface changes abruptly with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these two new data points. Is this a good thing?</a:t>
            </a:r>
          </a:p>
          <a:p>
            <a:pPr marL="176213" indent="-176213">
              <a:spcAft>
                <a:spcPts val="6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In this course, we will study techniques that can easily drive the error rate to zero on the training data – referred to as overtraining. Is this the best classifier for previously unseen data?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We will see that the collection of data that accurately characterizes the problem, is critical: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“There is no data like more data.”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Some applications, particularly bioengineering, only have limited data. Some events, such as natural disasters (e.g. tsunamis), do not have more than a few data points.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For such applications, we must use model-based approaches (e.g. differential equations).</a:t>
            </a:r>
          </a:p>
          <a:p>
            <a:pPr marL="346075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b="1" dirty="0">
                <a:solidFill>
                  <a:schemeClr val="bg1"/>
                </a:solidFill>
              </a:rPr>
              <a:t>Can we integrate prior knowledge about the likelihood of each class, application constraints (e.g., N-gram frequencies, the grammar of a language or the physics of the real world) to make better decisions when faced with limited amounts of data?</a:t>
            </a:r>
          </a:p>
          <a:p>
            <a:pPr marL="176213" indent="-176213">
              <a:spcAft>
                <a:spcPts val="0"/>
              </a:spcAft>
              <a:buFontTx/>
              <a:buChar char="•"/>
            </a:pPr>
            <a:endParaRPr lang="en-US" sz="1800" b="1" dirty="0">
              <a:solidFill>
                <a:schemeClr val="bg1"/>
              </a:solidFill>
            </a:endParaRPr>
          </a:p>
          <a:p>
            <a:pPr marL="176213" indent="-176213">
              <a:spcAft>
                <a:spcPts val="0"/>
              </a:spcAft>
              <a:buFontTx/>
              <a:buChar char="•"/>
            </a:pPr>
            <a:endParaRPr lang="en-US" sz="1800" b="1" dirty="0">
              <a:solidFill>
                <a:schemeClr val="bg1"/>
              </a:solidFill>
            </a:endParaRPr>
          </a:p>
          <a:p>
            <a:pPr marL="176213" indent="-176213">
              <a:spcAft>
                <a:spcPts val="0"/>
              </a:spcAft>
              <a:buFontTx/>
              <a:buChar char="•"/>
            </a:pPr>
            <a:endParaRPr lang="en-US" sz="1800" b="1" dirty="0">
              <a:solidFill>
                <a:schemeClr val="bg1"/>
              </a:solidFill>
            </a:endParaRPr>
          </a:p>
          <a:p>
            <a:pPr marL="176213" indent="-176213">
              <a:spcAft>
                <a:spcPts val="0"/>
              </a:spcAft>
              <a:buFontTx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9484" name="Oval 4"/>
          <p:cNvSpPr>
            <a:spLocks noChangeArrowheads="1"/>
          </p:cNvSpPr>
          <p:nvPr/>
        </p:nvSpPr>
        <p:spPr bwMode="auto">
          <a:xfrm>
            <a:off x="5914415" y="1568720"/>
            <a:ext cx="246063" cy="2381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485" name="Oval 5"/>
          <p:cNvSpPr>
            <a:spLocks noChangeArrowheads="1"/>
          </p:cNvSpPr>
          <p:nvPr/>
        </p:nvSpPr>
        <p:spPr bwMode="auto">
          <a:xfrm>
            <a:off x="6286089" y="1004706"/>
            <a:ext cx="246063" cy="23812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481" name="Oval 11"/>
          <p:cNvSpPr>
            <a:spLocks noChangeArrowheads="1"/>
          </p:cNvSpPr>
          <p:nvPr/>
        </p:nvSpPr>
        <p:spPr bwMode="auto">
          <a:xfrm>
            <a:off x="7232699" y="1312475"/>
            <a:ext cx="233362" cy="246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482" name="Oval 12"/>
          <p:cNvSpPr>
            <a:spLocks noChangeArrowheads="1"/>
          </p:cNvSpPr>
          <p:nvPr/>
        </p:nvSpPr>
        <p:spPr bwMode="auto">
          <a:xfrm>
            <a:off x="6814381" y="2052537"/>
            <a:ext cx="233362" cy="246063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479" name="Line 14"/>
          <p:cNvSpPr>
            <a:spLocks noChangeShapeType="1"/>
          </p:cNvSpPr>
          <p:nvPr/>
        </p:nvSpPr>
        <p:spPr bwMode="auto">
          <a:xfrm>
            <a:off x="5442857" y="944956"/>
            <a:ext cx="3037114" cy="15425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7D84E5A-F1B5-1D4D-9188-2A89CA78CE2F}"/>
              </a:ext>
            </a:extLst>
          </p:cNvPr>
          <p:cNvGrpSpPr/>
          <p:nvPr/>
        </p:nvGrpSpPr>
        <p:grpSpPr>
          <a:xfrm>
            <a:off x="6880822" y="1021006"/>
            <a:ext cx="937952" cy="869844"/>
            <a:chOff x="6880822" y="1021006"/>
            <a:chExt cx="937952" cy="869844"/>
          </a:xfrm>
        </p:grpSpPr>
        <p:sp>
          <p:nvSpPr>
            <p:cNvPr id="19477" name="Arc 19"/>
            <p:cNvSpPr>
              <a:spLocks noChangeAspect="1"/>
            </p:cNvSpPr>
            <p:nvPr/>
          </p:nvSpPr>
          <p:spPr bwMode="auto">
            <a:xfrm rot="1893226" flipV="1">
              <a:off x="7312361" y="1286012"/>
              <a:ext cx="506413" cy="604838"/>
            </a:xfrm>
            <a:custGeom>
              <a:avLst/>
              <a:gdLst>
                <a:gd name="T0" fmla="*/ 0 w 21600"/>
                <a:gd name="T1" fmla="*/ 0 h 21600"/>
                <a:gd name="T2" fmla="*/ 475 w 21600"/>
                <a:gd name="T3" fmla="*/ 567 h 21600"/>
                <a:gd name="T4" fmla="*/ 0 w 21600"/>
                <a:gd name="T5" fmla="*/ 56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478" name="Arc 20"/>
            <p:cNvSpPr>
              <a:spLocks noChangeAspect="1"/>
            </p:cNvSpPr>
            <p:nvPr/>
          </p:nvSpPr>
          <p:spPr bwMode="auto">
            <a:xfrm rot="1893226" flipH="1" flipV="1">
              <a:off x="6880822" y="1021006"/>
              <a:ext cx="506413" cy="604838"/>
            </a:xfrm>
            <a:custGeom>
              <a:avLst/>
              <a:gdLst>
                <a:gd name="T0" fmla="*/ 0 w 21600"/>
                <a:gd name="T1" fmla="*/ 0 h 21600"/>
                <a:gd name="T2" fmla="*/ 475 w 21600"/>
                <a:gd name="T3" fmla="*/ 567 h 21600"/>
                <a:gd name="T4" fmla="*/ 0 w 21600"/>
                <a:gd name="T5" fmla="*/ 56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9B3C03F-6D50-DC40-92E6-925E0DB8BCFC}"/>
              </a:ext>
            </a:extLst>
          </p:cNvPr>
          <p:cNvGrpSpPr/>
          <p:nvPr/>
        </p:nvGrpSpPr>
        <p:grpSpPr>
          <a:xfrm>
            <a:off x="5638804" y="1257757"/>
            <a:ext cx="804754" cy="890996"/>
            <a:chOff x="5638804" y="1257757"/>
            <a:chExt cx="804754" cy="890996"/>
          </a:xfrm>
        </p:grpSpPr>
        <p:sp>
          <p:nvSpPr>
            <p:cNvPr id="19472" name="Arc 21"/>
            <p:cNvSpPr>
              <a:spLocks noChangeAspect="1"/>
            </p:cNvSpPr>
            <p:nvPr/>
          </p:nvSpPr>
          <p:spPr bwMode="auto">
            <a:xfrm rot="2624509">
              <a:off x="5967956" y="1564353"/>
              <a:ext cx="475602" cy="584400"/>
            </a:xfrm>
            <a:custGeom>
              <a:avLst/>
              <a:gdLst>
                <a:gd name="T0" fmla="*/ 0 w 21600"/>
                <a:gd name="T1" fmla="*/ 0 h 21600"/>
                <a:gd name="T2" fmla="*/ 296 w 21600"/>
                <a:gd name="T3" fmla="*/ 694 h 21600"/>
                <a:gd name="T4" fmla="*/ 0 w 21600"/>
                <a:gd name="T5" fmla="*/ 69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473" name="Arc 22"/>
            <p:cNvSpPr>
              <a:spLocks noChangeAspect="1"/>
            </p:cNvSpPr>
            <p:nvPr/>
          </p:nvSpPr>
          <p:spPr bwMode="auto">
            <a:xfrm rot="2624509" flipH="1">
              <a:off x="5638804" y="1257757"/>
              <a:ext cx="454941" cy="679331"/>
            </a:xfrm>
            <a:custGeom>
              <a:avLst/>
              <a:gdLst>
                <a:gd name="T0" fmla="*/ 0 w 21600"/>
                <a:gd name="T1" fmla="*/ 0 h 21600"/>
                <a:gd name="T2" fmla="*/ 297 w 21600"/>
                <a:gd name="T3" fmla="*/ 694 h 21600"/>
                <a:gd name="T4" fmla="*/ 0 w 21600"/>
                <a:gd name="T5" fmla="*/ 69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9E7373C-7C35-B248-A753-7DDDAB41D855}"/>
              </a:ext>
            </a:extLst>
          </p:cNvPr>
          <p:cNvGrpSpPr/>
          <p:nvPr/>
        </p:nvGrpSpPr>
        <p:grpSpPr>
          <a:xfrm>
            <a:off x="7525711" y="2196170"/>
            <a:ext cx="627650" cy="488979"/>
            <a:chOff x="7525711" y="2196170"/>
            <a:chExt cx="627650" cy="488979"/>
          </a:xfrm>
        </p:grpSpPr>
        <p:sp>
          <p:nvSpPr>
            <p:cNvPr id="19475" name="Arc 24"/>
            <p:cNvSpPr>
              <a:spLocks/>
            </p:cNvSpPr>
            <p:nvPr/>
          </p:nvSpPr>
          <p:spPr bwMode="auto">
            <a:xfrm rot="2104209">
              <a:off x="7867866" y="2394490"/>
              <a:ext cx="285495" cy="290659"/>
            </a:xfrm>
            <a:custGeom>
              <a:avLst/>
              <a:gdLst>
                <a:gd name="T0" fmla="*/ 0 w 21600"/>
                <a:gd name="T1" fmla="*/ 0 h 21600"/>
                <a:gd name="T2" fmla="*/ 475 w 21600"/>
                <a:gd name="T3" fmla="*/ 567 h 21600"/>
                <a:gd name="T4" fmla="*/ 0 w 21600"/>
                <a:gd name="T5" fmla="*/ 56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476" name="Arc 25"/>
            <p:cNvSpPr>
              <a:spLocks/>
            </p:cNvSpPr>
            <p:nvPr/>
          </p:nvSpPr>
          <p:spPr bwMode="auto">
            <a:xfrm rot="2104209" flipH="1">
              <a:off x="7525711" y="2196170"/>
              <a:ext cx="369207" cy="403368"/>
            </a:xfrm>
            <a:custGeom>
              <a:avLst/>
              <a:gdLst>
                <a:gd name="T0" fmla="*/ 0 w 21600"/>
                <a:gd name="T1" fmla="*/ 0 h 21600"/>
                <a:gd name="T2" fmla="*/ 475 w 21600"/>
                <a:gd name="T3" fmla="*/ 567 h 21600"/>
                <a:gd name="T4" fmla="*/ 0 w 21600"/>
                <a:gd name="T5" fmla="*/ 56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91429" tIns="45714" rIns="91429" bIns="45714" anchor="ctr"/>
            <a:lstStyle/>
            <a:p>
              <a:pPr>
                <a:spcAft>
                  <a:spcPts val="0"/>
                </a:spcAft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9470" name="Rectangle 26"/>
          <p:cNvSpPr>
            <a:spLocks noChangeArrowheads="1"/>
          </p:cNvSpPr>
          <p:nvPr/>
        </p:nvSpPr>
        <p:spPr bwMode="auto">
          <a:xfrm>
            <a:off x="237646" y="2313741"/>
            <a:ext cx="4762500" cy="62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76213" indent="-176213">
              <a:spcAft>
                <a:spcPts val="0"/>
              </a:spcAft>
              <a:buFontTx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9467" name="Oval 28"/>
          <p:cNvSpPr>
            <a:spLocks noChangeArrowheads="1"/>
          </p:cNvSpPr>
          <p:nvPr/>
        </p:nvSpPr>
        <p:spPr bwMode="auto">
          <a:xfrm>
            <a:off x="7685158" y="2390112"/>
            <a:ext cx="233363" cy="246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468" name="Oval 29"/>
          <p:cNvSpPr>
            <a:spLocks noChangeArrowheads="1"/>
          </p:cNvSpPr>
          <p:nvPr/>
        </p:nvSpPr>
        <p:spPr bwMode="auto">
          <a:xfrm>
            <a:off x="8081158" y="1826740"/>
            <a:ext cx="233363" cy="246063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29055" name="Rectangle 31"/>
          <p:cNvSpPr>
            <a:spLocks noChangeArrowheads="1"/>
          </p:cNvSpPr>
          <p:nvPr/>
        </p:nvSpPr>
        <p:spPr bwMode="auto">
          <a:xfrm>
            <a:off x="237646" y="3181853"/>
            <a:ext cx="8686800" cy="328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76213" indent="-176213">
              <a:spcAft>
                <a:spcPts val="1200"/>
              </a:spcAft>
              <a:buFontTx/>
              <a:buChar char="•"/>
            </a:pP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19466" name="Text Box 32"/>
          <p:cNvSpPr txBox="1">
            <a:spLocks noChangeArrowheads="1"/>
          </p:cNvSpPr>
          <p:nvPr/>
        </p:nvSpPr>
        <p:spPr bwMode="auto">
          <a:xfrm>
            <a:off x="237645" y="57150"/>
            <a:ext cx="8666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Generalization And Risk</a:t>
            </a:r>
          </a:p>
        </p:txBody>
      </p:sp>
      <p:sp>
        <p:nvSpPr>
          <p:cNvPr id="19483" name="Rectangle 3"/>
          <p:cNvSpPr>
            <a:spLocks noChangeArrowheads="1"/>
          </p:cNvSpPr>
          <p:nvPr/>
        </p:nvSpPr>
        <p:spPr bwMode="auto">
          <a:xfrm>
            <a:off x="5232629" y="752924"/>
            <a:ext cx="3671888" cy="2082307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>
              <a:spcAft>
                <a:spcPts val="0"/>
              </a:spcAft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4" grpId="0" animBg="1"/>
      <p:bldP spid="19485" grpId="0" animBg="1"/>
      <p:bldP spid="19481" grpId="0" animBg="1"/>
      <p:bldP spid="19482" grpId="0" animBg="1"/>
      <p:bldP spid="19479" grpId="0" animBg="1"/>
      <p:bldP spid="19479" grpId="1" animBg="1"/>
      <p:bldP spid="19467" grpId="0" animBg="1"/>
      <p:bldP spid="19468" grpId="0" animBg="1"/>
      <p:bldP spid="194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93881" y="714375"/>
            <a:ext cx="8662988" cy="503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>
              <a:spcBef>
                <a:spcPts val="0"/>
              </a:spcBef>
              <a:spcAft>
                <a:spcPts val="196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Which of these images are most scenic?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Half of the battle in building a machine learning system is understanding the requirements and developing data (e.g., annotated data) to support those requirements. We often iterate several times to get things ‘right’.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can we develop a system to automatically determine scenic beauty? (Hint: feature combination)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Solutions to such problems require good feature extraction, good decision theory and good user interface engineering (e.g., Alexa).</a:t>
            </a:r>
          </a:p>
        </p:txBody>
      </p:sp>
      <p:grpSp>
        <p:nvGrpSpPr>
          <p:cNvPr id="5123" name="Group 5"/>
          <p:cNvGrpSpPr>
            <a:grpSpLocks noChangeAspect="1"/>
          </p:cNvGrpSpPr>
          <p:nvPr/>
        </p:nvGrpSpPr>
        <p:grpSpPr bwMode="auto">
          <a:xfrm>
            <a:off x="698333" y="1176792"/>
            <a:ext cx="7899734" cy="2045380"/>
            <a:chOff x="486" y="1193"/>
            <a:chExt cx="3252" cy="842"/>
          </a:xfrm>
        </p:grpSpPr>
        <p:pic>
          <p:nvPicPr>
            <p:cNvPr id="5126" name="Picture 6" descr="lsb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6" y="1193"/>
              <a:ext cx="972" cy="842"/>
            </a:xfrm>
            <a:prstGeom prst="rect">
              <a:avLst/>
            </a:prstGeom>
            <a:noFill/>
            <a:ln w="38100">
              <a:solidFill>
                <a:srgbClr val="004000"/>
              </a:solidFill>
              <a:miter lim="800000"/>
              <a:headEnd/>
              <a:tailEnd/>
            </a:ln>
          </p:spPr>
        </p:pic>
        <p:pic>
          <p:nvPicPr>
            <p:cNvPr id="5127" name="Picture 7" descr="msb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2" y="1193"/>
              <a:ext cx="972" cy="842"/>
            </a:xfrm>
            <a:prstGeom prst="rect">
              <a:avLst/>
            </a:prstGeom>
            <a:noFill/>
            <a:ln w="38100">
              <a:solidFill>
                <a:srgbClr val="004000"/>
              </a:solidFill>
              <a:miter lim="800000"/>
              <a:headEnd/>
              <a:tailEnd/>
            </a:ln>
          </p:spPr>
        </p:pic>
        <p:pic>
          <p:nvPicPr>
            <p:cNvPr id="5128" name="Picture 8" descr="hsb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66" y="1193"/>
              <a:ext cx="972" cy="842"/>
            </a:xfrm>
            <a:prstGeom prst="rect">
              <a:avLst/>
            </a:prstGeom>
            <a:noFill/>
            <a:ln w="38100">
              <a:solidFill>
                <a:srgbClr val="004000"/>
              </a:solidFill>
              <a:miter lim="800000"/>
              <a:headEnd/>
              <a:tailEnd/>
            </a:ln>
          </p:spPr>
        </p:pic>
      </p:grp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52411" y="57150"/>
            <a:ext cx="8662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Recognition or Understanding?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423863" y="739775"/>
            <a:ext cx="4033837" cy="4964113"/>
            <a:chOff x="267" y="466"/>
            <a:chExt cx="2541" cy="3127"/>
          </a:xfrm>
        </p:grpSpPr>
        <p:pic>
          <p:nvPicPr>
            <p:cNvPr id="7177" name="Picture 6" descr="overlap_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4" y="466"/>
              <a:ext cx="1710" cy="1573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</p:spPr>
        </p:pic>
        <p:sp>
          <p:nvSpPr>
            <p:cNvPr id="7178" name="Text Box 7"/>
            <p:cNvSpPr txBox="1">
              <a:spLocks noChangeArrowheads="1"/>
            </p:cNvSpPr>
            <p:nvPr/>
          </p:nvSpPr>
          <p:spPr bwMode="auto">
            <a:xfrm>
              <a:off x="267" y="2178"/>
              <a:ext cx="2541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69863" indent="-169863">
                <a:spcBef>
                  <a:spcPts val="0"/>
                </a:spcBef>
                <a:spcAft>
                  <a:spcPts val="1200"/>
                </a:spcAft>
                <a:buFontTx/>
                <a:buChar char="•"/>
              </a:pPr>
              <a:r>
                <a:rPr lang="en-US" sz="1800" b="1" dirty="0">
                  <a:solidFill>
                    <a:schemeClr val="bg1"/>
                  </a:solidFill>
                </a:rPr>
                <a:t>Regions of overlap represent the classification error</a:t>
              </a:r>
            </a:p>
            <a:p>
              <a:pPr marL="169863" indent="-169863">
                <a:spcBef>
                  <a:spcPts val="0"/>
                </a:spcBef>
                <a:spcAft>
                  <a:spcPts val="1200"/>
                </a:spcAft>
                <a:buFontTx/>
                <a:buChar char="•"/>
              </a:pPr>
              <a:r>
                <a:rPr lang="en-US" sz="1800" b="1" dirty="0">
                  <a:solidFill>
                    <a:schemeClr val="bg1"/>
                  </a:solidFill>
                </a:rPr>
                <a:t>Error rates can be computed with knowledge of the joint probability distributions (see </a:t>
              </a:r>
              <a:r>
                <a:rPr lang="en-US" sz="1800" b="1" dirty="0">
                  <a:solidFill>
                    <a:schemeClr val="bg1"/>
                  </a:solidFill>
                  <a:hlinkClick r:id="rId4"/>
                </a:rPr>
                <a:t>probability of error in transmission</a:t>
              </a:r>
              <a:r>
                <a:rPr lang="en-US" sz="1800" b="1" dirty="0">
                  <a:solidFill>
                    <a:schemeClr val="bg1"/>
                  </a:solidFill>
                </a:rPr>
                <a:t>).</a:t>
              </a:r>
            </a:p>
            <a:p>
              <a:pPr marL="169863" indent="-169863">
                <a:spcBef>
                  <a:spcPts val="0"/>
                </a:spcBef>
                <a:spcAft>
                  <a:spcPts val="1200"/>
                </a:spcAft>
                <a:buFontTx/>
                <a:buChar char="•"/>
              </a:pPr>
              <a:r>
                <a:rPr lang="en-US" sz="1800" b="1" dirty="0">
                  <a:solidFill>
                    <a:schemeClr val="bg1"/>
                  </a:solidFill>
                </a:rPr>
                <a:t>Context is used to reduce overlap.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334000" y="730250"/>
            <a:ext cx="3586163" cy="4822825"/>
            <a:chOff x="3360" y="460"/>
            <a:chExt cx="2259" cy="3038"/>
          </a:xfrm>
        </p:grpSpPr>
        <p:pic>
          <p:nvPicPr>
            <p:cNvPr id="7175" name="Picture 9" descr="overlap_0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67" y="460"/>
              <a:ext cx="1647" cy="1589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</p:spPr>
        </p:pic>
        <p:sp>
          <p:nvSpPr>
            <p:cNvPr id="7176" name="Text Box 10"/>
            <p:cNvSpPr txBox="1">
              <a:spLocks noChangeArrowheads="1"/>
            </p:cNvSpPr>
            <p:nvPr/>
          </p:nvSpPr>
          <p:spPr bwMode="auto">
            <a:xfrm>
              <a:off x="3360" y="2180"/>
              <a:ext cx="2259" cy="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73038" indent="-173038">
                <a:spcBef>
                  <a:spcPts val="0"/>
                </a:spcBef>
                <a:spcAft>
                  <a:spcPts val="1200"/>
                </a:spcAft>
                <a:buFontTx/>
                <a:buChar char="•"/>
              </a:pPr>
              <a:r>
                <a:rPr lang="en-US" sz="1800" b="1">
                  <a:solidFill>
                    <a:schemeClr val="bg1"/>
                  </a:solidFill>
                </a:rPr>
                <a:t>In real problems, features are confusable and represent actual variation in the data.</a:t>
              </a:r>
            </a:p>
            <a:p>
              <a:pPr marL="173038" indent="-173038">
                <a:spcBef>
                  <a:spcPts val="0"/>
                </a:spcBef>
                <a:spcAft>
                  <a:spcPts val="1200"/>
                </a:spcAft>
                <a:buFontTx/>
                <a:buChar char="•"/>
              </a:pPr>
              <a:r>
                <a:rPr lang="en-US" sz="1800" b="1">
                  <a:solidFill>
                    <a:schemeClr val="bg1"/>
                  </a:solidFill>
                </a:rPr>
                <a:t>The traditional role of the signal processing engineer has been to develop better features (e.g., “invariants”).</a:t>
              </a:r>
            </a:p>
          </p:txBody>
        </p:sp>
      </p:grp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8599" y="57150"/>
            <a:ext cx="8691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accent2"/>
                </a:solidFill>
              </a:rPr>
              <a:t>Traditional Model-Based Features Are Confusable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542925" y="709613"/>
            <a:ext cx="2162175" cy="5597526"/>
            <a:chOff x="542925" y="709613"/>
            <a:chExt cx="2162175" cy="5597526"/>
          </a:xfrm>
        </p:grpSpPr>
        <p:sp>
          <p:nvSpPr>
            <p:cNvPr id="8231" name="Rectangle 6"/>
            <p:cNvSpPr>
              <a:spLocks noChangeArrowheads="1"/>
            </p:cNvSpPr>
            <p:nvPr/>
          </p:nvSpPr>
          <p:spPr bwMode="auto">
            <a:xfrm>
              <a:off x="542925" y="3330576"/>
              <a:ext cx="2162175" cy="36512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Text Box 7"/>
            <p:cNvSpPr txBox="1">
              <a:spLocks noChangeArrowheads="1"/>
            </p:cNvSpPr>
            <p:nvPr/>
          </p:nvSpPr>
          <p:spPr bwMode="auto">
            <a:xfrm>
              <a:off x="581025" y="3376614"/>
              <a:ext cx="20859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>
                  <a:solidFill>
                    <a:srgbClr val="FFFFFF"/>
                  </a:solidFill>
                </a:rPr>
                <a:t>Feature Extraction</a:t>
              </a:r>
            </a:p>
          </p:txBody>
        </p:sp>
        <p:sp>
          <p:nvSpPr>
            <p:cNvPr id="8229" name="Rectangle 9"/>
            <p:cNvSpPr>
              <a:spLocks noChangeArrowheads="1"/>
            </p:cNvSpPr>
            <p:nvPr/>
          </p:nvSpPr>
          <p:spPr bwMode="auto">
            <a:xfrm>
              <a:off x="628650" y="1490663"/>
              <a:ext cx="1990725" cy="36512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Text Box 10"/>
            <p:cNvSpPr txBox="1">
              <a:spLocks noChangeArrowheads="1"/>
            </p:cNvSpPr>
            <p:nvPr/>
          </p:nvSpPr>
          <p:spPr bwMode="auto">
            <a:xfrm>
              <a:off x="663575" y="1536701"/>
              <a:ext cx="19208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>
                  <a:solidFill>
                    <a:srgbClr val="FFFFFF"/>
                  </a:solidFill>
                </a:rPr>
                <a:t>Post-Processing</a:t>
              </a:r>
            </a:p>
          </p:txBody>
        </p:sp>
        <p:sp>
          <p:nvSpPr>
            <p:cNvPr id="8227" name="Rectangle 12"/>
            <p:cNvSpPr>
              <a:spLocks noChangeArrowheads="1"/>
            </p:cNvSpPr>
            <p:nvPr/>
          </p:nvSpPr>
          <p:spPr bwMode="auto">
            <a:xfrm>
              <a:off x="633413" y="2409826"/>
              <a:ext cx="1981200" cy="36512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Text Box 13"/>
            <p:cNvSpPr txBox="1">
              <a:spLocks noChangeArrowheads="1"/>
            </p:cNvSpPr>
            <p:nvPr/>
          </p:nvSpPr>
          <p:spPr bwMode="auto">
            <a:xfrm>
              <a:off x="668338" y="2455864"/>
              <a:ext cx="19113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FFFFFF"/>
                  </a:solidFill>
                </a:rPr>
                <a:t>Classification</a:t>
              </a:r>
            </a:p>
          </p:txBody>
        </p:sp>
        <p:sp>
          <p:nvSpPr>
            <p:cNvPr id="8225" name="Rectangle 15"/>
            <p:cNvSpPr>
              <a:spLocks noChangeArrowheads="1"/>
            </p:cNvSpPr>
            <p:nvPr/>
          </p:nvSpPr>
          <p:spPr bwMode="auto">
            <a:xfrm>
              <a:off x="623888" y="4249738"/>
              <a:ext cx="2000250" cy="36512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Text Box 16"/>
            <p:cNvSpPr txBox="1">
              <a:spLocks noChangeArrowheads="1"/>
            </p:cNvSpPr>
            <p:nvPr/>
          </p:nvSpPr>
          <p:spPr bwMode="auto">
            <a:xfrm>
              <a:off x="658813" y="4295776"/>
              <a:ext cx="19304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FFFFFF"/>
                  </a:solidFill>
                </a:rPr>
                <a:t>Segmentation</a:t>
              </a:r>
            </a:p>
          </p:txBody>
        </p:sp>
        <p:sp>
          <p:nvSpPr>
            <p:cNvPr id="8223" name="Rectangle 18"/>
            <p:cNvSpPr>
              <a:spLocks noChangeArrowheads="1"/>
            </p:cNvSpPr>
            <p:nvPr/>
          </p:nvSpPr>
          <p:spPr bwMode="auto">
            <a:xfrm>
              <a:off x="619125" y="5168901"/>
              <a:ext cx="2009775" cy="36512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Text Box 19"/>
            <p:cNvSpPr txBox="1">
              <a:spLocks noChangeArrowheads="1"/>
            </p:cNvSpPr>
            <p:nvPr/>
          </p:nvSpPr>
          <p:spPr bwMode="auto">
            <a:xfrm>
              <a:off x="654050" y="5214939"/>
              <a:ext cx="193992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FFFFFF"/>
                  </a:solidFill>
                </a:rPr>
                <a:t>Sensing</a:t>
              </a:r>
            </a:p>
          </p:txBody>
        </p:sp>
        <p:grpSp>
          <p:nvGrpSpPr>
            <p:cNvPr id="8203" name="Group 20"/>
            <p:cNvGrpSpPr>
              <a:grpSpLocks/>
            </p:cNvGrpSpPr>
            <p:nvPr/>
          </p:nvGrpSpPr>
          <p:grpSpPr bwMode="auto">
            <a:xfrm>
              <a:off x="1500188" y="5656263"/>
              <a:ext cx="247650" cy="309563"/>
              <a:chOff x="3504" y="2043"/>
              <a:chExt cx="666" cy="879"/>
            </a:xfrm>
            <a:solidFill>
              <a:schemeClr val="bg1"/>
            </a:solidFill>
          </p:grpSpPr>
          <p:sp>
            <p:nvSpPr>
              <p:cNvPr id="8221" name="AutoShape 21"/>
              <p:cNvSpPr>
                <a:spLocks noChangeArrowheads="1"/>
              </p:cNvSpPr>
              <p:nvPr/>
            </p:nvSpPr>
            <p:spPr bwMode="auto">
              <a:xfrm>
                <a:off x="3504" y="2043"/>
                <a:ext cx="666" cy="576"/>
              </a:xfrm>
              <a:prstGeom prst="triangle">
                <a:avLst>
                  <a:gd name="adj" fmla="val 50000"/>
                </a:avLst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22"/>
              <p:cNvSpPr>
                <a:spLocks noChangeArrowheads="1"/>
              </p:cNvSpPr>
              <p:nvPr/>
            </p:nvSpPr>
            <p:spPr bwMode="auto">
              <a:xfrm>
                <a:off x="3647" y="2619"/>
                <a:ext cx="381" cy="30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4" name="Group 23"/>
            <p:cNvGrpSpPr>
              <a:grpSpLocks/>
            </p:cNvGrpSpPr>
            <p:nvPr/>
          </p:nvGrpSpPr>
          <p:grpSpPr bwMode="auto">
            <a:xfrm>
              <a:off x="1500188" y="4737101"/>
              <a:ext cx="247650" cy="309563"/>
              <a:chOff x="3504" y="2043"/>
              <a:chExt cx="666" cy="879"/>
            </a:xfrm>
            <a:solidFill>
              <a:schemeClr val="bg1"/>
            </a:solidFill>
          </p:grpSpPr>
          <p:sp>
            <p:nvSpPr>
              <p:cNvPr id="8219" name="AutoShape 24"/>
              <p:cNvSpPr>
                <a:spLocks noChangeArrowheads="1"/>
              </p:cNvSpPr>
              <p:nvPr/>
            </p:nvSpPr>
            <p:spPr bwMode="auto">
              <a:xfrm>
                <a:off x="3504" y="2043"/>
                <a:ext cx="666" cy="576"/>
              </a:xfrm>
              <a:prstGeom prst="triangle">
                <a:avLst>
                  <a:gd name="adj" fmla="val 50000"/>
                </a:avLst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Rectangle 25"/>
              <p:cNvSpPr>
                <a:spLocks noChangeArrowheads="1"/>
              </p:cNvSpPr>
              <p:nvPr/>
            </p:nvSpPr>
            <p:spPr bwMode="auto">
              <a:xfrm>
                <a:off x="3647" y="2619"/>
                <a:ext cx="381" cy="30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5" name="Group 26"/>
            <p:cNvGrpSpPr>
              <a:grpSpLocks/>
            </p:cNvGrpSpPr>
            <p:nvPr/>
          </p:nvGrpSpPr>
          <p:grpSpPr bwMode="auto">
            <a:xfrm>
              <a:off x="1500188" y="3817938"/>
              <a:ext cx="247650" cy="309563"/>
              <a:chOff x="3504" y="2043"/>
              <a:chExt cx="666" cy="879"/>
            </a:xfrm>
            <a:solidFill>
              <a:schemeClr val="bg1"/>
            </a:solidFill>
          </p:grpSpPr>
          <p:sp>
            <p:nvSpPr>
              <p:cNvPr id="8217" name="AutoShape 27"/>
              <p:cNvSpPr>
                <a:spLocks noChangeArrowheads="1"/>
              </p:cNvSpPr>
              <p:nvPr/>
            </p:nvSpPr>
            <p:spPr bwMode="auto">
              <a:xfrm>
                <a:off x="3504" y="2043"/>
                <a:ext cx="666" cy="576"/>
              </a:xfrm>
              <a:prstGeom prst="triangle">
                <a:avLst>
                  <a:gd name="adj" fmla="val 50000"/>
                </a:avLst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Rectangle 28"/>
              <p:cNvSpPr>
                <a:spLocks noChangeArrowheads="1"/>
              </p:cNvSpPr>
              <p:nvPr/>
            </p:nvSpPr>
            <p:spPr bwMode="auto">
              <a:xfrm>
                <a:off x="3647" y="2619"/>
                <a:ext cx="381" cy="30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6" name="Group 29"/>
            <p:cNvGrpSpPr>
              <a:grpSpLocks/>
            </p:cNvGrpSpPr>
            <p:nvPr/>
          </p:nvGrpSpPr>
          <p:grpSpPr bwMode="auto">
            <a:xfrm>
              <a:off x="1500188" y="2897188"/>
              <a:ext cx="247650" cy="309563"/>
              <a:chOff x="3504" y="2043"/>
              <a:chExt cx="666" cy="879"/>
            </a:xfrm>
            <a:solidFill>
              <a:schemeClr val="bg1"/>
            </a:solidFill>
          </p:grpSpPr>
          <p:sp>
            <p:nvSpPr>
              <p:cNvPr id="8215" name="AutoShape 30"/>
              <p:cNvSpPr>
                <a:spLocks noChangeArrowheads="1"/>
              </p:cNvSpPr>
              <p:nvPr/>
            </p:nvSpPr>
            <p:spPr bwMode="auto">
              <a:xfrm>
                <a:off x="3504" y="2043"/>
                <a:ext cx="666" cy="576"/>
              </a:xfrm>
              <a:prstGeom prst="triangle">
                <a:avLst>
                  <a:gd name="adj" fmla="val 50000"/>
                </a:avLst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31"/>
              <p:cNvSpPr>
                <a:spLocks noChangeArrowheads="1"/>
              </p:cNvSpPr>
              <p:nvPr/>
            </p:nvSpPr>
            <p:spPr bwMode="auto">
              <a:xfrm>
                <a:off x="3647" y="2619"/>
                <a:ext cx="381" cy="30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7" name="Group 32"/>
            <p:cNvGrpSpPr>
              <a:grpSpLocks/>
            </p:cNvGrpSpPr>
            <p:nvPr/>
          </p:nvGrpSpPr>
          <p:grpSpPr bwMode="auto">
            <a:xfrm>
              <a:off x="1500188" y="1978026"/>
              <a:ext cx="247650" cy="309563"/>
              <a:chOff x="3504" y="2043"/>
              <a:chExt cx="666" cy="879"/>
            </a:xfrm>
            <a:solidFill>
              <a:schemeClr val="bg1"/>
            </a:solidFill>
          </p:grpSpPr>
          <p:sp>
            <p:nvSpPr>
              <p:cNvPr id="8213" name="AutoShape 33"/>
              <p:cNvSpPr>
                <a:spLocks noChangeArrowheads="1"/>
              </p:cNvSpPr>
              <p:nvPr/>
            </p:nvSpPr>
            <p:spPr bwMode="auto">
              <a:xfrm>
                <a:off x="3504" y="2043"/>
                <a:ext cx="666" cy="576"/>
              </a:xfrm>
              <a:prstGeom prst="triangle">
                <a:avLst>
                  <a:gd name="adj" fmla="val 50000"/>
                </a:avLst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34"/>
              <p:cNvSpPr>
                <a:spLocks noChangeArrowheads="1"/>
              </p:cNvSpPr>
              <p:nvPr/>
            </p:nvSpPr>
            <p:spPr bwMode="auto">
              <a:xfrm>
                <a:off x="3647" y="2619"/>
                <a:ext cx="381" cy="303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1" name="AutoShape 36"/>
            <p:cNvSpPr>
              <a:spLocks noChangeArrowheads="1"/>
            </p:cNvSpPr>
            <p:nvPr/>
          </p:nvSpPr>
          <p:spPr bwMode="auto">
            <a:xfrm>
              <a:off x="1500188" y="1058863"/>
              <a:ext cx="247650" cy="20285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Rectangle 37"/>
            <p:cNvSpPr>
              <a:spLocks noChangeArrowheads="1"/>
            </p:cNvSpPr>
            <p:nvPr/>
          </p:nvSpPr>
          <p:spPr bwMode="auto">
            <a:xfrm>
              <a:off x="1553362" y="1261717"/>
              <a:ext cx="141674" cy="106709"/>
            </a:xfrm>
            <a:prstGeom prst="rect">
              <a:avLst/>
            </a:prstGeom>
            <a:solidFill>
              <a:schemeClr val="bg1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Text Box 38"/>
            <p:cNvSpPr txBox="1">
              <a:spLocks noChangeArrowheads="1"/>
            </p:cNvSpPr>
            <p:nvPr/>
          </p:nvSpPr>
          <p:spPr bwMode="auto">
            <a:xfrm>
              <a:off x="1238250" y="6032501"/>
              <a:ext cx="77152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solidFill>
                    <a:schemeClr val="bg1"/>
                  </a:solidFill>
                </a:rPr>
                <a:t>Input</a:t>
              </a:r>
            </a:p>
          </p:txBody>
        </p:sp>
        <p:sp>
          <p:nvSpPr>
            <p:cNvPr id="8210" name="Text Box 39"/>
            <p:cNvSpPr txBox="1">
              <a:spLocks noChangeArrowheads="1"/>
            </p:cNvSpPr>
            <p:nvPr/>
          </p:nvSpPr>
          <p:spPr bwMode="auto">
            <a:xfrm>
              <a:off x="1042988" y="709613"/>
              <a:ext cx="11620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>
                  <a:solidFill>
                    <a:schemeClr val="bg1"/>
                  </a:solidFill>
                </a:rPr>
                <a:t>Decision</a:t>
              </a:r>
            </a:p>
          </p:txBody>
        </p:sp>
      </p:grpSp>
      <p:pic>
        <p:nvPicPr>
          <p:cNvPr id="121896" name="Picture 4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7588" y="763588"/>
            <a:ext cx="49022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42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Classical Pattern Recognition: Problem Decomposition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850363-45B3-C644-99E1-50EC65A1B27C}"/>
              </a:ext>
            </a:extLst>
          </p:cNvPr>
          <p:cNvSpPr/>
          <p:nvPr/>
        </p:nvSpPr>
        <p:spPr>
          <a:xfrm>
            <a:off x="228600" y="2166143"/>
            <a:ext cx="2677886" cy="1854649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4A5B6-7D27-444D-A022-6C181957503D}"/>
              </a:ext>
            </a:extLst>
          </p:cNvPr>
          <p:cNvSpPr txBox="1"/>
          <p:nvPr/>
        </p:nvSpPr>
        <p:spPr>
          <a:xfrm>
            <a:off x="2788141" y="1413103"/>
            <a:ext cx="178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End-to-End Deep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93725" y="1052513"/>
            <a:ext cx="851535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230188" indent="-23018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endParaRPr lang="en-US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US"/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1038820" y="4259263"/>
            <a:ext cx="2124075" cy="365125"/>
            <a:chOff x="414" y="3037"/>
            <a:chExt cx="1260" cy="230"/>
          </a:xfrm>
          <a:solidFill>
            <a:schemeClr val="bg1"/>
          </a:solidFill>
        </p:grpSpPr>
        <p:sp>
          <p:nvSpPr>
            <p:cNvPr id="9257" name="Rectangle 9"/>
            <p:cNvSpPr>
              <a:spLocks noChangeArrowheads="1"/>
            </p:cNvSpPr>
            <p:nvPr/>
          </p:nvSpPr>
          <p:spPr bwMode="auto">
            <a:xfrm>
              <a:off x="414" y="3037"/>
              <a:ext cx="1260" cy="230"/>
            </a:xfrm>
            <a:prstGeom prst="rect">
              <a:avLst/>
            </a:prstGeom>
            <a:grpFill/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58" name="Text Box 10"/>
            <p:cNvSpPr txBox="1">
              <a:spLocks noChangeArrowheads="1"/>
            </p:cNvSpPr>
            <p:nvPr/>
          </p:nvSpPr>
          <p:spPr bwMode="auto">
            <a:xfrm>
              <a:off x="436" y="3066"/>
              <a:ext cx="1216" cy="1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b="1">
                  <a:solidFill>
                    <a:srgbClr val="FFFFFF"/>
                  </a:solidFill>
                </a:rPr>
                <a:t>Train Classifier</a:t>
              </a:r>
            </a:p>
          </p:txBody>
        </p:sp>
      </p:grpSp>
      <p:grpSp>
        <p:nvGrpSpPr>
          <p:cNvPr id="9225" name="Group 11"/>
          <p:cNvGrpSpPr>
            <a:grpSpLocks/>
          </p:cNvGrpSpPr>
          <p:nvPr/>
        </p:nvGrpSpPr>
        <p:grpSpPr bwMode="auto">
          <a:xfrm>
            <a:off x="1038820" y="3340101"/>
            <a:ext cx="2124075" cy="365125"/>
            <a:chOff x="312" y="2365"/>
            <a:chExt cx="1362" cy="230"/>
          </a:xfrm>
          <a:solidFill>
            <a:schemeClr val="bg1"/>
          </a:solidFill>
        </p:grpSpPr>
        <p:sp>
          <p:nvSpPr>
            <p:cNvPr id="9255" name="Rectangle 12"/>
            <p:cNvSpPr>
              <a:spLocks noChangeArrowheads="1"/>
            </p:cNvSpPr>
            <p:nvPr/>
          </p:nvSpPr>
          <p:spPr bwMode="auto">
            <a:xfrm>
              <a:off x="312" y="2365"/>
              <a:ext cx="1362" cy="230"/>
            </a:xfrm>
            <a:prstGeom prst="rect">
              <a:avLst/>
            </a:prstGeom>
            <a:grpFill/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56" name="Text Box 13"/>
            <p:cNvSpPr txBox="1">
              <a:spLocks noChangeArrowheads="1"/>
            </p:cNvSpPr>
            <p:nvPr/>
          </p:nvSpPr>
          <p:spPr bwMode="auto">
            <a:xfrm>
              <a:off x="336" y="2394"/>
              <a:ext cx="1314" cy="1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b="1">
                  <a:solidFill>
                    <a:srgbClr val="FFFFFF"/>
                  </a:solidFill>
                </a:rPr>
                <a:t>Choose Model</a:t>
              </a:r>
            </a:p>
          </p:txBody>
        </p:sp>
      </p:grpSp>
      <p:grpSp>
        <p:nvGrpSpPr>
          <p:cNvPr id="9226" name="Group 14"/>
          <p:cNvGrpSpPr>
            <a:grpSpLocks/>
          </p:cNvGrpSpPr>
          <p:nvPr/>
        </p:nvGrpSpPr>
        <p:grpSpPr bwMode="auto">
          <a:xfrm>
            <a:off x="1034057" y="2419351"/>
            <a:ext cx="2133600" cy="365125"/>
            <a:chOff x="426" y="1795"/>
            <a:chExt cx="1248" cy="230"/>
          </a:xfrm>
          <a:solidFill>
            <a:schemeClr val="bg1"/>
          </a:solidFill>
        </p:grpSpPr>
        <p:sp>
          <p:nvSpPr>
            <p:cNvPr id="9253" name="Rectangle 15"/>
            <p:cNvSpPr>
              <a:spLocks noChangeArrowheads="1"/>
            </p:cNvSpPr>
            <p:nvPr/>
          </p:nvSpPr>
          <p:spPr bwMode="auto">
            <a:xfrm>
              <a:off x="426" y="1795"/>
              <a:ext cx="1248" cy="230"/>
            </a:xfrm>
            <a:prstGeom prst="rect">
              <a:avLst/>
            </a:prstGeom>
            <a:grpFill/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54" name="Text Box 16"/>
            <p:cNvSpPr txBox="1">
              <a:spLocks noChangeArrowheads="1"/>
            </p:cNvSpPr>
            <p:nvPr/>
          </p:nvSpPr>
          <p:spPr bwMode="auto">
            <a:xfrm>
              <a:off x="448" y="1824"/>
              <a:ext cx="1204" cy="1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b="1">
                  <a:solidFill>
                    <a:srgbClr val="FFFFFF"/>
                  </a:solidFill>
                </a:rPr>
                <a:t>Choose Features</a:t>
              </a:r>
            </a:p>
          </p:txBody>
        </p:sp>
      </p:grpSp>
      <p:grpSp>
        <p:nvGrpSpPr>
          <p:cNvPr id="9227" name="Group 17"/>
          <p:cNvGrpSpPr>
            <a:grpSpLocks/>
          </p:cNvGrpSpPr>
          <p:nvPr/>
        </p:nvGrpSpPr>
        <p:grpSpPr bwMode="auto">
          <a:xfrm>
            <a:off x="1038820" y="5178426"/>
            <a:ext cx="2124075" cy="365125"/>
            <a:chOff x="408" y="3607"/>
            <a:chExt cx="1266" cy="230"/>
          </a:xfrm>
          <a:solidFill>
            <a:schemeClr val="bg1"/>
          </a:solidFill>
        </p:grpSpPr>
        <p:sp>
          <p:nvSpPr>
            <p:cNvPr id="9251" name="Rectangle 18"/>
            <p:cNvSpPr>
              <a:spLocks noChangeArrowheads="1"/>
            </p:cNvSpPr>
            <p:nvPr/>
          </p:nvSpPr>
          <p:spPr bwMode="auto">
            <a:xfrm>
              <a:off x="408" y="3607"/>
              <a:ext cx="1266" cy="230"/>
            </a:xfrm>
            <a:prstGeom prst="rect">
              <a:avLst/>
            </a:prstGeom>
            <a:grpFill/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52" name="Text Box 19"/>
            <p:cNvSpPr txBox="1">
              <a:spLocks noChangeArrowheads="1"/>
            </p:cNvSpPr>
            <p:nvPr/>
          </p:nvSpPr>
          <p:spPr bwMode="auto">
            <a:xfrm>
              <a:off x="430" y="3636"/>
              <a:ext cx="1222" cy="1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b="1">
                  <a:solidFill>
                    <a:srgbClr val="FFFFFF"/>
                  </a:solidFill>
                </a:rPr>
                <a:t>Evaluate Classifier</a:t>
              </a:r>
            </a:p>
          </p:txBody>
        </p:sp>
      </p:grpSp>
      <p:grpSp>
        <p:nvGrpSpPr>
          <p:cNvPr id="9228" name="Group 20"/>
          <p:cNvGrpSpPr>
            <a:grpSpLocks/>
          </p:cNvGrpSpPr>
          <p:nvPr/>
        </p:nvGrpSpPr>
        <p:grpSpPr bwMode="auto">
          <a:xfrm flipV="1">
            <a:off x="1977032" y="5665788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49" name="AutoShape 21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50" name="Rectangle 22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grpSp>
        <p:nvGrpSpPr>
          <p:cNvPr id="9229" name="Group 23"/>
          <p:cNvGrpSpPr>
            <a:grpSpLocks/>
          </p:cNvGrpSpPr>
          <p:nvPr/>
        </p:nvGrpSpPr>
        <p:grpSpPr bwMode="auto">
          <a:xfrm flipV="1">
            <a:off x="1977032" y="3827463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47" name="AutoShape 24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48" name="Rectangle 25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grpSp>
        <p:nvGrpSpPr>
          <p:cNvPr id="9230" name="Group 26"/>
          <p:cNvGrpSpPr>
            <a:grpSpLocks/>
          </p:cNvGrpSpPr>
          <p:nvPr/>
        </p:nvGrpSpPr>
        <p:grpSpPr bwMode="auto">
          <a:xfrm flipV="1">
            <a:off x="1977032" y="2906713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45" name="AutoShape 27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46" name="Rectangle 28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grpSp>
        <p:nvGrpSpPr>
          <p:cNvPr id="9231" name="Group 29"/>
          <p:cNvGrpSpPr>
            <a:grpSpLocks/>
          </p:cNvGrpSpPr>
          <p:nvPr/>
        </p:nvGrpSpPr>
        <p:grpSpPr bwMode="auto">
          <a:xfrm flipV="1">
            <a:off x="1977032" y="1068388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43" name="AutoShape 30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sp>
        <p:nvSpPr>
          <p:cNvPr id="9232" name="Text Box 32"/>
          <p:cNvSpPr txBox="1">
            <a:spLocks noChangeArrowheads="1"/>
          </p:cNvSpPr>
          <p:nvPr/>
        </p:nvSpPr>
        <p:spPr bwMode="auto">
          <a:xfrm>
            <a:off x="1715095" y="6042026"/>
            <a:ext cx="771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b="1">
                <a:solidFill>
                  <a:srgbClr val="004000"/>
                </a:solidFill>
              </a:rPr>
              <a:t>End</a:t>
            </a:r>
          </a:p>
        </p:txBody>
      </p:sp>
      <p:grpSp>
        <p:nvGrpSpPr>
          <p:cNvPr id="9233" name="Group 33"/>
          <p:cNvGrpSpPr>
            <a:grpSpLocks/>
          </p:cNvGrpSpPr>
          <p:nvPr/>
        </p:nvGrpSpPr>
        <p:grpSpPr bwMode="auto">
          <a:xfrm>
            <a:off x="1038820" y="1500188"/>
            <a:ext cx="2124075" cy="365125"/>
            <a:chOff x="420" y="1195"/>
            <a:chExt cx="1254" cy="230"/>
          </a:xfrm>
          <a:solidFill>
            <a:schemeClr val="bg1"/>
          </a:solidFill>
        </p:grpSpPr>
        <p:sp>
          <p:nvSpPr>
            <p:cNvPr id="9241" name="Rectangle 34"/>
            <p:cNvSpPr>
              <a:spLocks noChangeArrowheads="1"/>
            </p:cNvSpPr>
            <p:nvPr/>
          </p:nvSpPr>
          <p:spPr bwMode="auto">
            <a:xfrm>
              <a:off x="420" y="1195"/>
              <a:ext cx="1254" cy="230"/>
            </a:xfrm>
            <a:prstGeom prst="rect">
              <a:avLst/>
            </a:prstGeom>
            <a:grpFill/>
            <a:ln w="38100">
              <a:solidFill>
                <a:srgbClr val="004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42" name="Text Box 35"/>
            <p:cNvSpPr txBox="1">
              <a:spLocks noChangeArrowheads="1"/>
            </p:cNvSpPr>
            <p:nvPr/>
          </p:nvSpPr>
          <p:spPr bwMode="auto">
            <a:xfrm>
              <a:off x="442" y="1224"/>
              <a:ext cx="1210" cy="1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b="1">
                  <a:solidFill>
                    <a:srgbClr val="FFFFFF"/>
                  </a:solidFill>
                </a:rPr>
                <a:t>Collect Data</a:t>
              </a:r>
            </a:p>
          </p:txBody>
        </p:sp>
      </p:grpSp>
      <p:grpSp>
        <p:nvGrpSpPr>
          <p:cNvPr id="9234" name="Group 36"/>
          <p:cNvGrpSpPr>
            <a:grpSpLocks/>
          </p:cNvGrpSpPr>
          <p:nvPr/>
        </p:nvGrpSpPr>
        <p:grpSpPr bwMode="auto">
          <a:xfrm flipV="1">
            <a:off x="1977032" y="4746626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39" name="AutoShape 37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40" name="Rectangle 38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grpSp>
        <p:nvGrpSpPr>
          <p:cNvPr id="9235" name="Group 39"/>
          <p:cNvGrpSpPr>
            <a:grpSpLocks/>
          </p:cNvGrpSpPr>
          <p:nvPr/>
        </p:nvGrpSpPr>
        <p:grpSpPr bwMode="auto">
          <a:xfrm flipV="1">
            <a:off x="1977032" y="1987551"/>
            <a:ext cx="247650" cy="309563"/>
            <a:chOff x="3504" y="2043"/>
            <a:chExt cx="666" cy="879"/>
          </a:xfrm>
          <a:solidFill>
            <a:schemeClr val="bg1"/>
          </a:solidFill>
        </p:grpSpPr>
        <p:sp>
          <p:nvSpPr>
            <p:cNvPr id="9237" name="AutoShape 40"/>
            <p:cNvSpPr>
              <a:spLocks noChangeArrowheads="1"/>
            </p:cNvSpPr>
            <p:nvPr/>
          </p:nvSpPr>
          <p:spPr bwMode="auto">
            <a:xfrm>
              <a:off x="3504" y="2043"/>
              <a:ext cx="666" cy="576"/>
            </a:xfrm>
            <a:prstGeom prst="triangle">
              <a:avLst>
                <a:gd name="adj" fmla="val 50000"/>
              </a:avLst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  <p:sp>
          <p:nvSpPr>
            <p:cNvPr id="9238" name="Rectangle 41"/>
            <p:cNvSpPr>
              <a:spLocks noChangeArrowheads="1"/>
            </p:cNvSpPr>
            <p:nvPr/>
          </p:nvSpPr>
          <p:spPr bwMode="auto">
            <a:xfrm>
              <a:off x="3647" y="2619"/>
              <a:ext cx="381" cy="303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0"/>
                </a:spcBef>
                <a:spcAft>
                  <a:spcPts val="1200"/>
                </a:spcAft>
              </a:pPr>
              <a:endParaRPr lang="en-US"/>
            </a:p>
          </p:txBody>
        </p:sp>
      </p:grpSp>
      <p:sp>
        <p:nvSpPr>
          <p:cNvPr id="9236" name="Text Box 42"/>
          <p:cNvSpPr txBox="1">
            <a:spLocks noChangeArrowheads="1"/>
          </p:cNvSpPr>
          <p:nvPr/>
        </p:nvSpPr>
        <p:spPr bwMode="auto">
          <a:xfrm>
            <a:off x="1519832" y="719138"/>
            <a:ext cx="1162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rgbClr val="004000"/>
                </a:solidFill>
              </a:rPr>
              <a:t>Start</a:t>
            </a:r>
          </a:p>
        </p:txBody>
      </p:sp>
      <p:sp>
        <p:nvSpPr>
          <p:cNvPr id="123947" name="Text Box 43"/>
          <p:cNvSpPr txBox="1">
            <a:spLocks noChangeArrowheads="1"/>
          </p:cNvSpPr>
          <p:nvPr/>
        </p:nvSpPr>
        <p:spPr bwMode="auto">
          <a:xfrm>
            <a:off x="4144298" y="1790700"/>
            <a:ext cx="4752052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accent1"/>
                </a:solidFill>
              </a:rPr>
              <a:t>Key issues: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“There is no data like more data.”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Perceptually-meaningful features?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do we find the best model?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do we estimate parameters?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do we evaluate performance?</a:t>
            </a:r>
          </a:p>
          <a:p>
            <a:pPr marL="114300" indent="-11430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accent1"/>
                </a:solidFill>
              </a:rPr>
              <a:t>Goal of the course:</a:t>
            </a:r>
          </a:p>
          <a:p>
            <a:pPr marL="400050" lvl="1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Introduce you to mathematically rigorous ways to train and evaluate models.</a:t>
            </a:r>
          </a:p>
        </p:txBody>
      </p:sp>
      <p:sp>
        <p:nvSpPr>
          <p:cNvPr id="9223" name="Text Box 4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accent2"/>
                </a:solidFill>
              </a:rPr>
              <a:t>Classical Pattern Recognition: The Design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88658" y="676275"/>
            <a:ext cx="8629650" cy="573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I got 100% accuracy on...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Almost any algorithm works some of the time, but few real-world problems have ever been completely solved.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Training on the evaluation data is forbidden.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Once you use evaluation data, you should discard it. 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My algorithm is better because...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Statistical significance and experimental design play a big role in determining the validity of a result.</a:t>
            </a:r>
          </a:p>
          <a:p>
            <a:pPr lvl="1" indent="-17145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There is always some probability a random choice of an algorithm will produce a better result. 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Hence, in this course, we will also learn how to evaluate algorithms and quite a bit about experimental design.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Common Mistakes Made By Novices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8600" y="671992"/>
            <a:ext cx="86883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Pattern recognition vs. machine learning vs. machine understanding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We will focus more on decision theory and less on feature extraction.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This course emphasizes statistical and data-driven methods for optimizing system design and parameter values.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Two fundamental rules of machine learning:</a:t>
            </a:r>
          </a:p>
          <a:p>
            <a:pPr marL="457200" indent="-2286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accent1"/>
                </a:solidFill>
              </a:rPr>
              <a:t>Rule #1: </a:t>
            </a:r>
            <a:r>
              <a:rPr lang="en-US" sz="1800" b="1" dirty="0">
                <a:solidFill>
                  <a:schemeClr val="bg1"/>
                </a:solidFill>
              </a:rPr>
              <a:t>There is no data like more data.</a:t>
            </a:r>
          </a:p>
          <a:p>
            <a:pPr marL="457200" indent="-2286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accent1"/>
                </a:solidFill>
              </a:rPr>
              <a:t>Rule #2:</a:t>
            </a:r>
            <a:r>
              <a:rPr lang="en-US" sz="1800" b="1" dirty="0">
                <a:solidFill>
                  <a:schemeClr val="bg1"/>
                </a:solidFill>
              </a:rPr>
              <a:t> Are your results statistically significant?</a:t>
            </a:r>
          </a:p>
          <a:p>
            <a:pPr marL="171450" indent="-17145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Other important principles?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7404</TotalTime>
  <Words>916</Words>
  <Application>Microsoft Macintosh PowerPoint</Application>
  <PresentationFormat>Letter Paper (8.5x11 in)</PresentationFormat>
  <Paragraphs>95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Times New Roman</vt:lpstr>
      <vt:lpstr>Wingdings</vt:lpstr>
      <vt:lpstr>lecture_title</vt:lpstr>
      <vt:lpstr>isip_default</vt:lpstr>
      <vt:lpstr>2_isip_default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377</cp:revision>
  <dcterms:created xsi:type="dcterms:W3CDTF">2002-09-12T17:13:32Z</dcterms:created>
  <dcterms:modified xsi:type="dcterms:W3CDTF">2021-02-04T06:16:15Z</dcterms:modified>
</cp:coreProperties>
</file>