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2" r:id="rId1"/>
    <p:sldMasterId id="2147483694" r:id="rId2"/>
  </p:sldMasterIdLst>
  <p:notesMasterIdLst>
    <p:notesMasterId r:id="rId18"/>
  </p:notesMasterIdLst>
  <p:handoutMasterIdLst>
    <p:handoutMasterId r:id="rId19"/>
  </p:handoutMasterIdLst>
  <p:sldIdLst>
    <p:sldId id="356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3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192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568" y="22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9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68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93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91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cs.toronto.edu/~hinton/nntut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idsia.ch/NNcourse/" TargetMode="External"/><Relationship Id="rId5" Type="http://schemas.openxmlformats.org/officeDocument/2006/relationships/hyperlink" Target="http://www.autonlab.org/tutorials/neural.html" TargetMode="External"/><Relationship Id="rId4" Type="http://schemas.openxmlformats.org/officeDocument/2006/relationships/hyperlink" Target="http://www.rii.ricoh.com/~stork/DHSch6.ppt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31: Introduction to a Neural Network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1406" y="3207479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Backpropagation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DHS: Chapter 6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AM: Neural Network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6"/>
              </a:rPr>
              <a:t>NSFC: Introduction to NNs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GH: Short Courses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Network Learning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Let </a:t>
            </a:r>
            <a:r>
              <a:rPr lang="en-US" sz="1800" dirty="0" err="1"/>
              <a:t>t</a:t>
            </a:r>
            <a:r>
              <a:rPr lang="en-US" sz="1800" baseline="-25000" dirty="0" err="1"/>
              <a:t>k</a:t>
            </a:r>
            <a:r>
              <a:rPr lang="en-US" sz="1800" b="1" dirty="0"/>
              <a:t> be the </a:t>
            </a:r>
            <a:r>
              <a:rPr lang="en-US" sz="1800" dirty="0"/>
              <a:t>k-</a:t>
            </a:r>
            <a:r>
              <a:rPr lang="en-US" sz="1800" dirty="0" err="1"/>
              <a:t>th</a:t>
            </a:r>
            <a:r>
              <a:rPr lang="en-US" sz="1800" b="1" dirty="0"/>
              <a:t> target (or desired) output and </a:t>
            </a:r>
            <a:r>
              <a:rPr lang="en-US" sz="1800" dirty="0" err="1"/>
              <a:t>z</a:t>
            </a:r>
            <a:r>
              <a:rPr lang="en-US" sz="1800" baseline="-25000" dirty="0" err="1"/>
              <a:t>k</a:t>
            </a:r>
            <a:r>
              <a:rPr lang="en-US" sz="1800" b="1" dirty="0"/>
              <a:t> be the </a:t>
            </a:r>
            <a:r>
              <a:rPr lang="en-US" sz="1800" dirty="0"/>
              <a:t>k-</a:t>
            </a:r>
            <a:r>
              <a:rPr lang="en-US" sz="1800" dirty="0" err="1"/>
              <a:t>th</a:t>
            </a:r>
            <a:r>
              <a:rPr lang="en-US" sz="1800" b="1" dirty="0"/>
              <a:t> computed output with </a:t>
            </a:r>
            <a:r>
              <a:rPr lang="en-US" sz="1800" dirty="0"/>
              <a:t>k = 1, …, c </a:t>
            </a:r>
            <a:r>
              <a:rPr lang="en-US" sz="1800" b="1" dirty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 </a:t>
            </a:r>
            <a:r>
              <a:rPr lang="en-US" sz="1800" b="1" dirty="0" err="1"/>
              <a:t>backpropagation</a:t>
            </a:r>
            <a:r>
              <a:rPr lang="en-US" sz="1800" b="1" dirty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/>
              <a:t>	</a:t>
            </a:r>
            <a:r>
              <a:rPr lang="en-US" sz="1800" b="1" dirty="0">
                <a:solidFill>
                  <a:schemeClr val="bg1"/>
                </a:solidFill>
              </a:rPr>
              <a:t>where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>
                <a:solidFill>
                  <a:schemeClr val="bg1"/>
                </a:solidFill>
              </a:rPr>
              <a:t>w</a:t>
            </a:r>
            <a:r>
              <a:rPr lang="en-US" sz="1800" dirty="0">
                <a:solidFill>
                  <a:schemeClr val="bg1"/>
                </a:solidFill>
              </a:rPr>
              <a:t>(m +1) = </a:t>
            </a:r>
            <a:r>
              <a:rPr lang="en-US" sz="1800" b="1" dirty="0">
                <a:solidFill>
                  <a:schemeClr val="bg1"/>
                </a:solidFill>
              </a:rPr>
              <a:t>w </a:t>
            </a:r>
            <a:r>
              <a:rPr lang="en-US" sz="1800" dirty="0">
                <a:solidFill>
                  <a:schemeClr val="bg1"/>
                </a:solidFill>
              </a:rPr>
              <a:t>(m) +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dirty="0" err="1">
                <a:solidFill>
                  <a:schemeClr val="bg1"/>
                </a:solidFill>
              </a:rPr>
              <a:t>w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>
                <a:solidFill>
                  <a:schemeClr val="bg1"/>
                </a:solidFill>
              </a:rPr>
              <a:t>k </a:t>
            </a:r>
            <a:r>
              <a:rPr lang="en-US" sz="1800" b="1" dirty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51" name="Equation" r:id="rId3" imgW="3022560" imgH="571320" progId="Equation.3">
                  <p:embed/>
                </p:oleObj>
              </mc:Choice>
              <mc:Fallback>
                <p:oleObj name="Equation" r:id="rId3" imgW="3022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853" y="1352082"/>
                        <a:ext cx="30432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52" name="Equation" r:id="rId5" imgW="1180800" imgH="558720" progId="Equation.3">
                  <p:embed/>
                </p:oleObj>
              </mc:Choice>
              <mc:Fallback>
                <p:oleObj name="Equation" r:id="rId5" imgW="1180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548" y="2771723"/>
                        <a:ext cx="11795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53" name="Equation" r:id="rId7" imgW="2933640" imgH="634680" progId="Equation.3">
                  <p:embed/>
                </p:oleObj>
              </mc:Choice>
              <mc:Fallback>
                <p:oleObj name="Equation" r:id="rId7" imgW="29336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478" y="4517740"/>
                        <a:ext cx="29527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54" name="Equation" r:id="rId9" imgW="1168200" imgH="609480" progId="Equation.3">
                  <p:embed/>
                </p:oleObj>
              </mc:Choice>
              <mc:Fallback>
                <p:oleObj name="Equation" r:id="rId9" imgW="1168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527" y="5118674"/>
                        <a:ext cx="11588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55" name="Equation" r:id="rId11" imgW="4228920" imgH="609480" progId="Equation.DSMT4">
                  <p:embed/>
                </p:oleObj>
              </mc:Choice>
              <mc:Fallback>
                <p:oleObj name="Equation" r:id="rId11" imgW="4228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001" y="6006996"/>
                        <a:ext cx="42116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63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Network Learning (Cont.)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Since </a:t>
            </a:r>
            <a:r>
              <a:rPr lang="en-US" sz="1800" dirty="0" err="1">
                <a:solidFill>
                  <a:schemeClr val="bg1"/>
                </a:solidFill>
              </a:rPr>
              <a:t>net</a:t>
            </a:r>
            <a:r>
              <a:rPr lang="en-US" sz="1800" baseline="-25000" dirty="0" err="1">
                <a:solidFill>
                  <a:schemeClr val="bg1"/>
                </a:solidFill>
              </a:rPr>
              <a:t>k</a:t>
            </a:r>
            <a:r>
              <a:rPr lang="en-US" sz="1800" b="1" baseline="-25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= </a:t>
            </a:r>
            <a:r>
              <a:rPr lang="en-US" sz="1800" b="1" dirty="0" err="1">
                <a:solidFill>
                  <a:schemeClr val="bg1"/>
                </a:solidFill>
              </a:rPr>
              <a:t>w</a:t>
            </a:r>
            <a:r>
              <a:rPr lang="en-US" sz="1800" b="1" baseline="-25000" dirty="0" err="1">
                <a:solidFill>
                  <a:schemeClr val="bg1"/>
                </a:solidFill>
              </a:rPr>
              <a:t>k</a:t>
            </a:r>
            <a:r>
              <a:rPr lang="en-US" sz="1800" b="1" baseline="30000" dirty="0" err="1">
                <a:solidFill>
                  <a:schemeClr val="bg1"/>
                </a:solidFill>
              </a:rPr>
              <a:t>t</a:t>
            </a:r>
            <a:r>
              <a:rPr lang="en-US" sz="1800" b="1" dirty="0" err="1">
                <a:solidFill>
                  <a:schemeClr val="bg1"/>
                </a:solidFill>
              </a:rPr>
              <a:t>.y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Δw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ηδ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η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/>
              <a:t>	which demonstrates that </a:t>
            </a:r>
            <a:r>
              <a:rPr lang="en-US" sz="1800" b="1" dirty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>
                <a:solidFill>
                  <a:schemeClr val="bg1"/>
                </a:solidFill>
              </a:rPr>
              <a:t>w</a:t>
            </a:r>
            <a:r>
              <a:rPr lang="en-US" sz="1800" baseline="-25000" dirty="0" err="1">
                <a:solidFill>
                  <a:schemeClr val="bg1"/>
                </a:solidFill>
              </a:rPr>
              <a:t>kj</a:t>
            </a:r>
            <a:r>
              <a:rPr lang="en-US" sz="1800" b="1" dirty="0">
                <a:solidFill>
                  <a:schemeClr val="bg1"/>
                </a:solidFill>
              </a:rPr>
              <a:t>; all </a:t>
            </a:r>
            <a:r>
              <a:rPr lang="en-US" sz="1800" b="1" dirty="0" err="1">
                <a:solidFill>
                  <a:schemeClr val="bg1"/>
                </a:solidFill>
              </a:rPr>
              <a:t>multipled</a:t>
            </a:r>
            <a:r>
              <a:rPr lang="en-US" sz="1800" b="1" dirty="0">
                <a:solidFill>
                  <a:schemeClr val="bg1"/>
                </a:solidFill>
              </a:rPr>
              <a:t> by </a:t>
            </a:r>
            <a:r>
              <a:rPr lang="en-US" sz="1800" dirty="0">
                <a:solidFill>
                  <a:schemeClr val="bg1"/>
                </a:solidFill>
              </a:rPr>
              <a:t>f’(</a:t>
            </a:r>
            <a:r>
              <a:rPr lang="en-US" sz="1800" dirty="0" err="1">
                <a:solidFill>
                  <a:schemeClr val="bg1"/>
                </a:solidFill>
              </a:rPr>
              <a:t>net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).</a:t>
            </a:r>
            <a:r>
              <a:rPr lang="en-US" sz="1800" b="1" i="1" dirty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/>
              <a:t>The learning rule for the</a:t>
            </a:r>
            <a:br>
              <a:rPr lang="en-US" sz="1800" b="1" dirty="0"/>
            </a:br>
            <a:r>
              <a:rPr lang="en-US" sz="1800" b="1" dirty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5" name="Equation" r:id="rId3" imgW="1002960" imgH="634680" progId="Equation.3">
                  <p:embed/>
                </p:oleObj>
              </mc:Choice>
              <mc:Fallback>
                <p:oleObj name="Equation" r:id="rId3" imgW="1002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854" y="601481"/>
                        <a:ext cx="9969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6" name="Equation" r:id="rId5" imgW="2222280" imgH="672840" progId="Equation.3">
                  <p:embed/>
                </p:oleObj>
              </mc:Choice>
              <mc:Fallback>
                <p:oleObj name="Equation" r:id="rId5" imgW="2222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346" y="2039703"/>
                        <a:ext cx="22463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7" name="Equation" r:id="rId7" imgW="5257800" imgH="1358640" progId="Equation.3">
                  <p:embed/>
                </p:oleObj>
              </mc:Choice>
              <mc:Fallback>
                <p:oleObj name="Equation" r:id="rId7" imgW="52578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10" y="2794000"/>
                        <a:ext cx="5256213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8" name="Equation" r:id="rId9" imgW="1981080" imgH="571320" progId="Equation.3">
                  <p:embed/>
                </p:oleObj>
              </mc:Choice>
              <mc:Fallback>
                <p:oleObj name="Equation" r:id="rId9" imgW="1981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676" y="4154333"/>
                        <a:ext cx="197167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9" name="Equation" r:id="rId11" imgW="3225600" imgH="634680" progId="Equation.DSMT4">
                  <p:embed/>
                </p:oleObj>
              </mc:Choice>
              <mc:Fallback>
                <p:oleObj name="Equation" r:id="rId11" imgW="322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71" y="5979853"/>
                        <a:ext cx="3619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8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Stochastic Back Propagation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/>
              <a:t>Starting with a pseudo-random weight configuration, the stochastic </a:t>
            </a:r>
            <a:r>
              <a:rPr lang="en-US" sz="1800" b="1" kern="0" dirty="0" err="1"/>
              <a:t>backpropagation</a:t>
            </a:r>
            <a:r>
              <a:rPr lang="en-US" sz="1800" b="1" kern="0" dirty="0"/>
              <a:t> algorithm can be written as: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θ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m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ηδ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4916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Stopping Criterion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One example of a stopping algorithm is to terminate the algorithm when the change in the criterion function </a:t>
            </a:r>
            <a:r>
              <a:rPr lang="en-US" sz="1800" dirty="0"/>
              <a:t>J(w)</a:t>
            </a:r>
            <a:r>
              <a:rPr lang="en-US" sz="1800" b="1" dirty="0"/>
              <a:t> is smaller than some preset value </a:t>
            </a:r>
            <a:r>
              <a:rPr lang="en-US" sz="1800" b="1" dirty="0" err="1">
                <a:sym typeface="Symbol" pitchFamily="18" charset="2"/>
              </a:rPr>
              <a:t>θ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The total training error is the sum over the errors of</a:t>
            </a:r>
            <a:br>
              <a:rPr lang="en-US" sz="1800" b="1" dirty="0"/>
            </a:br>
            <a:r>
              <a:rPr lang="en-US" sz="1800" b="1" dirty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7" name="Equation" r:id="rId3" imgW="1066680" imgH="596880" progId="Equation.DSMT4">
                  <p:embed/>
                </p:oleObj>
              </mc:Choice>
              <mc:Fallback>
                <p:oleObj name="Equation" r:id="rId3" imgW="10666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80" y="3228403"/>
                        <a:ext cx="1060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35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Learning Curves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Before training starts, the error on the training set is high; through the learning process, the error becomes smaller.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error per pattern depends on the amount of training data and the expressive power (such as the number of weights) in the network.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average error on an independent test set is always higher than on the training set, and it can decrease as well as increase.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A validation set is used in order to decide</a:t>
            </a:r>
            <a:br>
              <a:rPr lang="en-US" sz="1800" b="1" dirty="0"/>
            </a:br>
            <a:r>
              <a:rPr lang="en-US" sz="1800" b="1" dirty="0"/>
              <a:t>when to stop training; we do not want to</a:t>
            </a:r>
            <a:br>
              <a:rPr lang="en-US" sz="1800" b="1" dirty="0"/>
            </a:br>
            <a:r>
              <a:rPr lang="en-US" sz="1800" b="1" dirty="0" err="1"/>
              <a:t>overfit</a:t>
            </a:r>
            <a:r>
              <a:rPr lang="en-US" sz="1800" b="1" dirty="0"/>
              <a:t> the network and decrease the </a:t>
            </a:r>
            <a:br>
              <a:rPr lang="en-US" sz="1800" b="1" dirty="0"/>
            </a:br>
            <a:r>
              <a:rPr lang="en-US" sz="1800" b="1" dirty="0"/>
              <a:t>power of the classifier generalization.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180" r="17054" b="35203"/>
          <a:stretch>
            <a:fillRect/>
          </a:stretch>
        </p:blipFill>
        <p:spPr>
          <a:xfrm>
            <a:off x="5575769" y="2872668"/>
            <a:ext cx="3342806" cy="24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8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88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>
                <a:solidFill>
                  <a:schemeClr val="bg1"/>
                </a:solidFill>
              </a:rPr>
              <a:t>feedforward</a:t>
            </a:r>
            <a:r>
              <a:rPr lang="en-US" sz="1800" b="1" dirty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>
                <a:solidFill>
                  <a:schemeClr val="bg1"/>
                </a:solidFill>
              </a:rPr>
              <a:t>backpropagation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>
                <a:solidFill>
                  <a:schemeClr val="bg1"/>
                </a:solidFill>
              </a:rPr>
              <a:t>overfitting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Many, many forms of neural networks. Three historically important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types of networks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Boltzmann machines: a type of simulated annealing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365817"/>
              </p:ext>
            </p:extLst>
          </p:nvPr>
        </p:nvGraphicFramePr>
        <p:xfrm>
          <a:off x="2756584" y="3505818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1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6584" y="3505818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Overview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/>
              <a:t>backpropagation</a:t>
            </a:r>
            <a:r>
              <a:rPr lang="en-US" sz="1800" b="1" dirty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494049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Networks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hidden and output units from the linear weighted sum of their inputs and perform a simple </a:t>
            </a:r>
            <a:r>
              <a:rPr lang="en-US" sz="1800" b="1" dirty="0" err="1"/>
              <a:t>thresholding</a:t>
            </a:r>
            <a:r>
              <a:rPr lang="en-US" sz="1800" b="1" dirty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383467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Definitions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/>
              <a:t>	where the subscript </a:t>
            </a:r>
            <a:r>
              <a:rPr lang="en-US" sz="1800" dirty="0" err="1"/>
              <a:t>i</a:t>
            </a:r>
            <a:r>
              <a:rPr lang="en-US" sz="1800" b="1" dirty="0"/>
              <a:t> indexes units in the input layer,</a:t>
            </a:r>
            <a:r>
              <a:rPr lang="en-US" sz="1800" dirty="0"/>
              <a:t> </a:t>
            </a:r>
            <a:r>
              <a:rPr lang="en-US" sz="1800" i="1" dirty="0"/>
              <a:t>j</a:t>
            </a:r>
            <a:r>
              <a:rPr lang="en-US" sz="1800" dirty="0"/>
              <a:t> </a:t>
            </a:r>
            <a:r>
              <a:rPr lang="en-US" sz="1800" b="1" dirty="0"/>
              <a:t>in the hidden; </a:t>
            </a:r>
            <a:r>
              <a:rPr lang="en-US" sz="1800" i="1" dirty="0" err="1"/>
              <a:t>w</a:t>
            </a:r>
            <a:r>
              <a:rPr lang="en-US" sz="1800" i="1" baseline="-25000" dirty="0" err="1"/>
              <a:t>ji</a:t>
            </a:r>
            <a:r>
              <a:rPr lang="en-US" sz="1800" b="1" baseline="-25000" dirty="0"/>
              <a:t> </a:t>
            </a:r>
            <a:r>
              <a:rPr lang="en-US" sz="1800" b="1" dirty="0"/>
              <a:t>denotes the input-to-hidden layer weights at the hidden unit </a:t>
            </a:r>
            <a:r>
              <a:rPr lang="en-US" sz="1800" i="1" dirty="0"/>
              <a:t>j</a:t>
            </a:r>
            <a:r>
              <a:rPr lang="en-US" sz="1800" b="1" dirty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hidden unit emits an output that is a nonlinear function of </a:t>
            </a:r>
            <a:br>
              <a:rPr lang="en-US" sz="1800" b="1" dirty="0"/>
            </a:br>
            <a:r>
              <a:rPr lang="en-US" sz="1800" b="1" dirty="0"/>
              <a:t>its activation: </a:t>
            </a:r>
            <a:r>
              <a:rPr lang="en-US" sz="1800" i="1" dirty="0" err="1"/>
              <a:t>y</a:t>
            </a:r>
            <a:r>
              <a:rPr lang="en-US" sz="1800" i="1" baseline="-25000" dirty="0" err="1"/>
              <a:t>j</a:t>
            </a:r>
            <a:r>
              <a:rPr lang="en-US" sz="1800" i="1" baseline="-25000" dirty="0"/>
              <a:t> </a:t>
            </a:r>
            <a:r>
              <a:rPr lang="en-US" sz="1800" i="1" dirty="0"/>
              <a:t>= f(</a:t>
            </a:r>
            <a:r>
              <a:rPr lang="en-US" sz="1800" i="1" dirty="0" err="1"/>
              <a:t>net</a:t>
            </a:r>
            <a:r>
              <a:rPr lang="en-US" sz="1800" i="1" baseline="-25000" dirty="0" err="1"/>
              <a:t>j</a:t>
            </a:r>
            <a:r>
              <a:rPr lang="en-US" sz="1800" i="1" dirty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/>
              <a:t>	where the subscript </a:t>
            </a:r>
            <a:r>
              <a:rPr lang="en-US" sz="1800" dirty="0"/>
              <a:t>k</a:t>
            </a:r>
            <a:r>
              <a:rPr lang="en-US" sz="1800" b="1" dirty="0"/>
              <a:t> indexes units in the output layer and</a:t>
            </a:r>
            <a:r>
              <a:rPr lang="en-US" sz="1800" b="1" i="1" dirty="0"/>
              <a:t> </a:t>
            </a:r>
            <a:r>
              <a:rPr lang="en-US" sz="1800" i="1" dirty="0" err="1"/>
              <a:t>n</a:t>
            </a:r>
            <a:r>
              <a:rPr lang="en-US" sz="1800" i="1" baseline="-25000" dirty="0" err="1"/>
              <a:t>H</a:t>
            </a:r>
            <a:r>
              <a:rPr lang="en-US" sz="1800" b="1" i="1" dirty="0"/>
              <a:t> </a:t>
            </a:r>
            <a:r>
              <a:rPr lang="en-US" sz="1800" b="1" dirty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/>
              <a:t>z</a:t>
            </a:r>
            <a:r>
              <a:rPr lang="en-US" sz="1800" i="1" baseline="-25000" dirty="0" err="1"/>
              <a:t>k</a:t>
            </a:r>
            <a:r>
              <a:rPr lang="en-US" sz="1800" b="1" i="1" baseline="-25000" dirty="0"/>
              <a:t> </a:t>
            </a:r>
            <a:r>
              <a:rPr lang="en-US" sz="1800" b="1" dirty="0"/>
              <a:t> will represent the output for systems with more than one output node. An output unit computes </a:t>
            </a:r>
            <a:r>
              <a:rPr lang="en-US" sz="1800" i="1" dirty="0" err="1"/>
              <a:t>z</a:t>
            </a:r>
            <a:r>
              <a:rPr lang="en-US" sz="1800" i="1" baseline="-25000" dirty="0" err="1"/>
              <a:t>k</a:t>
            </a:r>
            <a:r>
              <a:rPr lang="en-US" sz="1800" i="1" dirty="0"/>
              <a:t> = f(</a:t>
            </a:r>
            <a:r>
              <a:rPr lang="en-US" sz="1800" i="1" dirty="0" err="1"/>
              <a:t>net</a:t>
            </a:r>
            <a:r>
              <a:rPr lang="en-US" sz="1800" i="1" baseline="-25000" dirty="0" err="1"/>
              <a:t>k</a:t>
            </a:r>
            <a:r>
              <a:rPr lang="en-US" sz="1800" i="1" dirty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49" name="Equation" r:id="rId3" imgW="3352680" imgH="571320" progId="Equation.3">
                  <p:embed/>
                </p:oleObj>
              </mc:Choice>
              <mc:Fallback>
                <p:oleObj name="Equation" r:id="rId3" imgW="33526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237" y="905656"/>
                        <a:ext cx="3352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50" name="Equation" r:id="rId5" imgW="3555720" imgH="609480" progId="Equation.DSMT4">
                  <p:embed/>
                </p:oleObj>
              </mc:Choice>
              <mc:Fallback>
                <p:oleObj name="Equation" r:id="rId5" imgW="35557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3153"/>
                        <a:ext cx="355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4468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Computations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hidden unit </a:t>
            </a:r>
            <a:r>
              <a:rPr lang="en-US" sz="1800" dirty="0"/>
              <a:t>y</a:t>
            </a:r>
            <a:r>
              <a:rPr lang="en-US" sz="1800" baseline="-25000" dirty="0"/>
              <a:t>1</a:t>
            </a:r>
            <a:r>
              <a:rPr lang="en-US" sz="1800" b="1" i="1" baseline="-25000" dirty="0"/>
              <a:t> </a:t>
            </a:r>
            <a:r>
              <a:rPr lang="en-US" sz="1800" b="1" dirty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</a:t>
            </a:r>
            <a:endParaRPr lang="en-US" sz="1800" i="1" dirty="0"/>
          </a:p>
          <a:p>
            <a:pPr marL="165100" lvl="2" indent="-165100"/>
            <a:r>
              <a:rPr lang="en-US" sz="1800" b="1" i="1" dirty="0"/>
              <a:t>	</a:t>
            </a:r>
            <a:r>
              <a:rPr lang="en-US" sz="1800" i="1" dirty="0"/>
              <a:t>x</a:t>
            </a:r>
            <a:r>
              <a:rPr lang="en-US" sz="1800" i="1" baseline="-25000" dirty="0"/>
              <a:t>1</a:t>
            </a:r>
            <a:r>
              <a:rPr lang="en-US" sz="1800" i="1" dirty="0"/>
              <a:t> + x</a:t>
            </a:r>
            <a:r>
              <a:rPr lang="en-US" sz="1800" i="1" baseline="-25000" dirty="0"/>
              <a:t>2 </a:t>
            </a:r>
            <a:r>
              <a:rPr lang="en-US" sz="1800" i="1" dirty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/>
              <a:t>The hidden unit y</a:t>
            </a:r>
            <a:r>
              <a:rPr lang="en-US" sz="1800" b="1" baseline="-25000" dirty="0"/>
              <a:t>2 </a:t>
            </a:r>
            <a:r>
              <a:rPr lang="en-US" sz="1800" b="1" dirty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+1</a:t>
            </a:r>
            <a:endParaRPr lang="en-US" sz="1800" i="1" dirty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/>
              <a:t>x</a:t>
            </a:r>
            <a:r>
              <a:rPr lang="en-US" sz="1800" i="1" baseline="-25000" dirty="0"/>
              <a:t>1</a:t>
            </a:r>
            <a:r>
              <a:rPr lang="en-US" sz="1800" i="1" dirty="0"/>
              <a:t> + x</a:t>
            </a:r>
            <a:r>
              <a:rPr lang="en-US" sz="1800" i="1" baseline="-25000" dirty="0"/>
              <a:t>2 </a:t>
            </a:r>
            <a:r>
              <a:rPr lang="en-US" sz="1800" i="1" dirty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The final output unit emits </a:t>
            </a:r>
            <a:r>
              <a:rPr lang="en-US" sz="1800" i="1" dirty="0">
                <a:sym typeface="Symbol" pitchFamily="18" charset="2"/>
              </a:rPr>
              <a:t>z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 </a:t>
            </a:r>
            <a:r>
              <a:rPr lang="en-US" sz="1800" i="1" dirty="0" err="1">
                <a:sym typeface="Symbol" pitchFamily="18" charset="2"/>
              </a:rPr>
              <a:t>iff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 </a:t>
            </a:r>
            <a:r>
              <a:rPr lang="en-US" sz="1800" b="1" i="1" dirty="0">
                <a:sym typeface="Symbol" pitchFamily="18" charset="2"/>
              </a:rPr>
              <a:t>and </a:t>
            </a:r>
            <a:r>
              <a:rPr lang="en-US" sz="1800" i="1" dirty="0">
                <a:sym typeface="Symbol" pitchFamily="18" charset="2"/>
              </a:rPr>
              <a:t>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>
                <a:sym typeface="Symbol" pitchFamily="18" charset="2"/>
              </a:rPr>
              <a:t>		</a:t>
            </a:r>
            <a:r>
              <a:rPr lang="en-US" sz="1800" i="1" dirty="0" err="1">
                <a:sym typeface="Symbol" pitchFamily="18" charset="2"/>
              </a:rPr>
              <a:t>z</a:t>
            </a:r>
            <a:r>
              <a:rPr lang="en-US" sz="1800" i="1" baseline="-25000" dirty="0" err="1">
                <a:sym typeface="Symbol" pitchFamily="18" charset="2"/>
              </a:rPr>
              <a:t>k</a:t>
            </a:r>
            <a:r>
              <a:rPr lang="en-US" sz="1800" i="1" dirty="0">
                <a:sym typeface="Symbol" pitchFamily="18" charset="2"/>
              </a:rPr>
              <a:t> =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and not </a:t>
            </a:r>
            <a:r>
              <a:rPr lang="en-US" sz="1800" i="1" dirty="0">
                <a:sym typeface="Symbol" pitchFamily="18" charset="2"/>
              </a:rPr>
              <a:t>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>
                <a:sym typeface="Symbol" pitchFamily="18" charset="2"/>
              </a:rPr>
              <a:t>			= (x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or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)</a:t>
            </a:r>
            <a:r>
              <a:rPr lang="en-US" sz="1800" b="1" dirty="0">
                <a:sym typeface="Symbol" pitchFamily="18" charset="2"/>
              </a:rPr>
              <a:t> and not </a:t>
            </a:r>
            <a:r>
              <a:rPr lang="en-US" sz="1800" i="1" dirty="0">
                <a:sym typeface="Symbol" pitchFamily="18" charset="2"/>
              </a:rPr>
              <a:t>(x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and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>
                <a:sym typeface="Symbol" pitchFamily="18" charset="2"/>
              </a:rPr>
              <a:t>			= x</a:t>
            </a:r>
            <a:r>
              <a:rPr lang="en-US" sz="1800" i="1" baseline="-25000" dirty="0">
                <a:sym typeface="Symbol" pitchFamily="18" charset="2"/>
              </a:rPr>
              <a:t>1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>
                <a:sym typeface="Symbol" pitchFamily="18" charset="2"/>
              </a:rPr>
              <a:t>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25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</a:t>
            </a: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Operation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227013" y="589937"/>
            <a:ext cx="8488362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/>
              <a:t>For </a:t>
            </a:r>
            <a:r>
              <a:rPr lang="en-US" sz="1800" dirty="0"/>
              <a:t>c</a:t>
            </a:r>
            <a:r>
              <a:rPr lang="en-US" sz="1800" b="1" dirty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Yes (due to A. </a:t>
            </a:r>
            <a:r>
              <a:rPr lang="en-US" sz="1800" b="1" dirty="0" err="1">
                <a:solidFill>
                  <a:schemeClr val="bg1"/>
                </a:solidFill>
              </a:rPr>
              <a:t>Kolmogorov</a:t>
            </a:r>
            <a:r>
              <a:rPr lang="en-US" sz="1800" b="1" dirty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>
                <a:solidFill>
                  <a:schemeClr val="bg1"/>
                </a:solidFill>
              </a:rPr>
              <a:t>n</a:t>
            </a:r>
            <a:r>
              <a:rPr lang="en-US" sz="1800" i="1" baseline="-25000" dirty="0" err="1">
                <a:solidFill>
                  <a:schemeClr val="bg1"/>
                </a:solidFill>
              </a:rPr>
              <a:t>H</a:t>
            </a:r>
            <a:r>
              <a:rPr lang="en-US" sz="1800" b="1" i="1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err="1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b="1" i="1" baseline="-25000" dirty="0" err="1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73" name="Equation" r:id="rId4" imgW="5854680" imgH="647640" progId="Equation.3">
                  <p:embed/>
                </p:oleObj>
              </mc:Choice>
              <mc:Fallback>
                <p:oleObj name="Equation" r:id="rId4" imgW="58546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71631"/>
                        <a:ext cx="586898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74" name="Equation" r:id="rId6" imgW="4419360" imgH="596880" progId="Equation.DSMT4">
                  <p:embed/>
                </p:oleObj>
              </mc:Choice>
              <mc:Fallback>
                <p:oleObj name="Equation" r:id="rId6" imgW="44193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566790"/>
                        <a:ext cx="44545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49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</a:t>
            </a: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Operation (Cont.)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of the </a:t>
            </a:r>
            <a:r>
              <a:rPr lang="en-US" sz="1800" dirty="0"/>
              <a:t>2n+1</a:t>
            </a:r>
            <a:r>
              <a:rPr lang="en-US" sz="1800" b="1" dirty="0"/>
              <a:t> hidden units </a:t>
            </a:r>
            <a:r>
              <a:rPr lang="en-US" sz="1800" dirty="0" err="1">
                <a:sym typeface="Symbol" pitchFamily="18" charset="2"/>
              </a:rPr>
              <a:t>δ</a:t>
            </a:r>
            <a:r>
              <a:rPr lang="en-US" sz="1800" baseline="-25000" dirty="0" err="1">
                <a:sym typeface="Symbol" pitchFamily="18" charset="2"/>
              </a:rPr>
              <a:t>j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takes as input a sum of </a:t>
            </a:r>
            <a:r>
              <a:rPr lang="en-US" sz="1800" dirty="0">
                <a:sym typeface="Symbol" pitchFamily="18" charset="2"/>
              </a:rPr>
              <a:t>d</a:t>
            </a:r>
            <a:r>
              <a:rPr lang="en-US" sz="1800" b="1" dirty="0">
                <a:sym typeface="Symbol" pitchFamily="18" charset="2"/>
              </a:rPr>
              <a:t> nonlinear functions, one for each input feature </a:t>
            </a:r>
            <a:r>
              <a:rPr lang="en-US" sz="1800" dirty="0">
                <a:sym typeface="Symbol" pitchFamily="18" charset="2"/>
              </a:rPr>
              <a:t>x</a:t>
            </a:r>
            <a:r>
              <a:rPr lang="en-US" sz="1800" baseline="-25000" dirty="0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Each hidden unit emits a nonlinear function </a:t>
            </a:r>
            <a:r>
              <a:rPr lang="en-US" sz="1800" i="1" dirty="0" err="1">
                <a:sym typeface="Symbol" pitchFamily="18" charset="2"/>
              </a:rPr>
              <a:t>δ</a:t>
            </a:r>
            <a:r>
              <a:rPr lang="en-US" sz="1800" i="1" baseline="-25000" dirty="0" err="1">
                <a:sym typeface="Symbol" pitchFamily="18" charset="2"/>
              </a:rPr>
              <a:t>j</a:t>
            </a:r>
            <a:r>
              <a:rPr lang="en-US" sz="1800" b="1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Unfortunately: </a:t>
            </a:r>
            <a:r>
              <a:rPr lang="en-US" sz="1800" b="1" dirty="0" err="1">
                <a:sym typeface="Symbol" pitchFamily="18" charset="2"/>
              </a:rPr>
              <a:t>Kolmogorov’s</a:t>
            </a:r>
            <a:r>
              <a:rPr lang="en-US" sz="1800" b="1" dirty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 power of </a:t>
            </a:r>
            <a:r>
              <a:rPr lang="en-US" sz="1800" b="1" dirty="0" err="1"/>
              <a:t>backpropagation</a:t>
            </a:r>
            <a:r>
              <a:rPr lang="en-US" sz="1800" b="1" dirty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>
                <a:solidFill>
                  <a:schemeClr val="bg1"/>
                </a:solidFill>
              </a:rPr>
              <a:t>Feedforward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b="1" dirty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Learning: S</a:t>
            </a:r>
            <a:r>
              <a:rPr lang="en-US" sz="1800" b="1" dirty="0"/>
              <a:t>upervised learning consists of presenting an input pattern and modifying the network parameters (weights) to reduce distances between the computed output and the desired output.</a:t>
            </a:r>
          </a:p>
        </p:txBody>
      </p:sp>
    </p:spTree>
    <p:extLst>
      <p:ext uri="{BB962C8B-B14F-4D97-AF65-F5344CB8AC3E}">
        <p14:creationId xmlns:p14="http://schemas.microsoft.com/office/powerpoint/2010/main" val="324028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Backpropagation</a:t>
            </a:r>
            <a:r>
              <a:rPr lang="en-US" b="1" dirty="0">
                <a:solidFill>
                  <a:schemeClr val="accent2"/>
                </a:solidFill>
              </a:rPr>
              <a:t> (Cont.)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7253</TotalTime>
  <Words>1973</Words>
  <Application>Microsoft Macintosh PowerPoint</Application>
  <PresentationFormat>Letter Paper (8.5x11 in)</PresentationFormat>
  <Paragraphs>137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Wingdings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418</cp:revision>
  <dcterms:created xsi:type="dcterms:W3CDTF">2002-09-12T17:13:32Z</dcterms:created>
  <dcterms:modified xsi:type="dcterms:W3CDTF">2021-03-31T13:55:28Z</dcterms:modified>
</cp:coreProperties>
</file>