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65" r:id="rId1"/>
    <p:sldMasterId id="2147483694" r:id="rId2"/>
  </p:sldMasterIdLst>
  <p:notesMasterIdLst>
    <p:notesMasterId r:id="rId9"/>
  </p:notesMasterIdLst>
  <p:handoutMasterIdLst>
    <p:handoutMasterId r:id="rId10"/>
  </p:handoutMasterIdLst>
  <p:sldIdLst>
    <p:sldId id="356" r:id="rId3"/>
    <p:sldId id="404" r:id="rId4"/>
    <p:sldId id="405" r:id="rId5"/>
    <p:sldId id="406" r:id="rId6"/>
    <p:sldId id="407" r:id="rId7"/>
    <p:sldId id="396" r:id="rId8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16">
          <p15:clr>
            <a:srgbClr val="A4A3A4"/>
          </p15:clr>
        </p15:guide>
        <p15:guide id="2" pos="549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266" autoAdjust="0"/>
    <p:restoredTop sz="95374" autoAdjust="0"/>
  </p:normalViewPr>
  <p:slideViewPr>
    <p:cSldViewPr snapToGrid="0">
      <p:cViewPr varScale="1">
        <p:scale>
          <a:sx n="117" d="100"/>
          <a:sy n="117" d="100"/>
        </p:scale>
        <p:origin x="2584" y="184"/>
      </p:cViewPr>
      <p:guideLst>
        <p:guide orient="horz" pos="3816"/>
        <p:guide pos="549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-1818" y="-102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4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7666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9080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46634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63639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77222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8527: Lecture 15, 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892034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892034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479425" y="110332"/>
            <a:ext cx="7935886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spAutoFit/>
          </a:bodyPr>
          <a:lstStyle>
            <a:defPPr>
              <a:defRPr lang="en-US"/>
            </a:defPPr>
            <a:lvl1pPr>
              <a:spcBef>
                <a:spcPts val="0"/>
              </a:spcBef>
              <a:defRPr sz="1800" b="1">
                <a:solidFill>
                  <a:srgbClr val="333399"/>
                </a:solidFill>
              </a:defRPr>
            </a:lvl1pPr>
          </a:lstStyle>
          <a:p>
            <a:r>
              <a:rPr lang="en-US" dirty="0"/>
              <a:t>ECE 8527 – Introduction to Machine Learning and Pattern Recognition</a:t>
            </a:r>
          </a:p>
        </p:txBody>
      </p:sp>
    </p:spTree>
    <p:extLst>
      <p:ext uri="{BB962C8B-B14F-4D97-AF65-F5344CB8AC3E}">
        <p14:creationId xmlns:p14="http://schemas.microsoft.com/office/powerpoint/2010/main" val="918934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Ronald_Fisher" TargetMode="External"/><Relationship Id="rId7" Type="http://schemas.openxmlformats.org/officeDocument/2006/relationships/image" Target="../media/image3.jpeg"/><Relationship Id="rId2" Type="http://schemas.openxmlformats.org/officeDocument/2006/relationships/hyperlink" Target="http://www.isip.piconepress.com/projects/speech/software/demonstrations/applets/util/pattern_recognition/current/" TargetMode="Externa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.png"/><Relationship Id="rId5" Type="http://schemas.openxmlformats.org/officeDocument/2006/relationships/hyperlink" Target="http://www.statsoft.com/textbook/stdiscan.html" TargetMode="External"/><Relationship Id="rId4" Type="http://schemas.openxmlformats.org/officeDocument/2006/relationships/hyperlink" Target="http://www.dtreg.com/lda.htm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5.bin"/><Relationship Id="rId10" Type="http://schemas.openxmlformats.org/officeDocument/2006/relationships/image" Target="../media/image11.wmf"/><Relationship Id="rId4" Type="http://schemas.openxmlformats.org/officeDocument/2006/relationships/image" Target="../media/image8.wmf"/><Relationship Id="rId9" Type="http://schemas.openxmlformats.org/officeDocument/2006/relationships/oleObject" Target="../embeddings/oleObject7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ip.piconepress.com/projects/speech/software/demonstrations/applets/util/pattern_recognition/current/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2.wmf"/><Relationship Id="rId4" Type="http://schemas.openxmlformats.org/officeDocument/2006/relationships/oleObject" Target="../embeddings/oleObject8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</a:rPr>
              <a:t>Lecture 15: Advanced Discriminant Analysis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541338" y="1342018"/>
            <a:ext cx="5077797" cy="460158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indent="-176213" eaLnBrk="0" hangingPunct="0">
              <a:spcAft>
                <a:spcPts val="0"/>
              </a:spcAft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•	Objectives: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kern="0" dirty="0">
                <a:solidFill>
                  <a:schemeClr val="bg1"/>
                </a:solidFill>
              </a:rPr>
              <a:t>Heteroscedastic LDA</a:t>
            </a:r>
            <a:br>
              <a:rPr lang="en-US" sz="1800" b="1" kern="0" dirty="0">
                <a:solidFill>
                  <a:schemeClr val="bg1"/>
                </a:solidFill>
              </a:rPr>
            </a:br>
            <a:r>
              <a:rPr lang="en-US" sz="1800" b="1" kern="0" dirty="0">
                <a:solidFill>
                  <a:schemeClr val="bg1"/>
                </a:solidFill>
              </a:rPr>
              <a:t>Examples</a:t>
            </a:r>
          </a:p>
          <a:p>
            <a:pPr marL="176213" indent="-176213" eaLnBrk="0" hangingPunct="0">
              <a:spcBef>
                <a:spcPts val="14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kern="0" dirty="0">
                <a:solidFill>
                  <a:schemeClr val="accent1"/>
                </a:solidFill>
              </a:rPr>
              <a:t>Resources:</a:t>
            </a:r>
            <a:br>
              <a:rPr lang="en-US" b="1" kern="0" dirty="0">
                <a:solidFill>
                  <a:schemeClr val="accent1"/>
                </a:solidFill>
              </a:rPr>
            </a:br>
            <a:r>
              <a:rPr lang="en-US" sz="1800" b="1" dirty="0">
                <a:solidFill>
                  <a:schemeClr val="accent2"/>
                </a:solidFill>
                <a:hlinkClick r:id="rId2"/>
              </a:rPr>
              <a:t>Java PR Applet</a:t>
            </a:r>
            <a:br>
              <a:rPr lang="en-US" sz="1800" b="1" dirty="0">
                <a:solidFill>
                  <a:schemeClr val="accent2"/>
                </a:solidFill>
              </a:rPr>
            </a:br>
            <a:r>
              <a:rPr lang="en-US" sz="1800" b="1" dirty="0">
                <a:solidFill>
                  <a:schemeClr val="accent2"/>
                </a:solidFill>
                <a:hlinkClick r:id="rId3"/>
              </a:rPr>
              <a:t>W.P.: Fisher</a:t>
            </a:r>
            <a:br>
              <a:rPr lang="en-US" sz="1800" b="1" dirty="0">
                <a:solidFill>
                  <a:schemeClr val="accent2"/>
                </a:solidFill>
              </a:rPr>
            </a:br>
            <a:r>
              <a:rPr lang="en-US" sz="1800" b="1" dirty="0">
                <a:solidFill>
                  <a:schemeClr val="accent2"/>
                </a:solidFill>
                <a:hlinkClick r:id="rId4"/>
              </a:rPr>
              <a:t>DTREG: LDA</a:t>
            </a:r>
            <a:br>
              <a:rPr lang="en-US" sz="1800" b="1" dirty="0">
                <a:solidFill>
                  <a:schemeClr val="accent2"/>
                </a:solidFill>
              </a:rPr>
            </a:br>
            <a:r>
              <a:rPr lang="en-US" sz="1800" b="1" dirty="0">
                <a:solidFill>
                  <a:schemeClr val="accent2"/>
                </a:solidFill>
                <a:hlinkClick r:id="rId5"/>
              </a:rPr>
              <a:t>S.S.: DFA</a:t>
            </a:r>
            <a:endParaRPr lang="en-US" sz="1800" b="1" dirty="0">
              <a:solidFill>
                <a:schemeClr val="accent2"/>
              </a:solidFill>
            </a:endParaRPr>
          </a:p>
          <a:p>
            <a:pPr marL="230188" indent="-230188"/>
            <a:r>
              <a:rPr lang="en-US" b="1" dirty="0">
                <a:solidFill>
                  <a:srgbClr val="004000"/>
                </a:solidFill>
              </a:rPr>
              <a:t>	</a:t>
            </a:r>
          </a:p>
          <a:p>
            <a:pPr marL="230188" indent="-230188"/>
            <a:r>
              <a:rPr lang="en-US" b="1" dirty="0">
                <a:solidFill>
                  <a:srgbClr val="004000"/>
                </a:solidFill>
              </a:rPr>
              <a:t>		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006578" y="3355901"/>
            <a:ext cx="2739206" cy="2914515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</p:spPr>
      </p:pic>
      <p:pic>
        <p:nvPicPr>
          <p:cNvPr id="14" name="Picture 1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799006" y="1551960"/>
            <a:ext cx="1866748" cy="2296453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5827671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Heteroscedastic Linear Discriminant Analysis (HLDA)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69608" y="663678"/>
            <a:ext cx="8658225" cy="5816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76213" indent="-176213"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dirty="0">
                <a:solidFill>
                  <a:schemeClr val="bg1"/>
                </a:solidFill>
              </a:rPr>
              <a:t>Heteroscedastic: when random variables have different variances.</a:t>
            </a:r>
          </a:p>
          <a:p>
            <a:pPr marL="176213" indent="-176213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When might we observe </a:t>
            </a:r>
            <a:r>
              <a:rPr lang="en-US" sz="1800" b="1" dirty="0"/>
              <a:t>heteroscedasticity?</a:t>
            </a:r>
          </a:p>
          <a:p>
            <a:pPr marL="339725" lvl="2" indent="-163513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1800" b="1" dirty="0"/>
              <a:t>Suppose 100 students enroll in a typing class — some of which have typing experience and some of which do not.</a:t>
            </a:r>
          </a:p>
          <a:p>
            <a:pPr marL="339725" lvl="2" indent="-163513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1800" b="1" dirty="0"/>
              <a:t>After the first class there would be a great deal of dispersion in the number of typing mistakes.</a:t>
            </a:r>
          </a:p>
          <a:p>
            <a:pPr marL="339725" lvl="2" indent="-163513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1800" b="1" dirty="0"/>
              <a:t>After the final class the dispersion would be smaller.</a:t>
            </a:r>
          </a:p>
          <a:p>
            <a:pPr marL="339725" lvl="2" indent="-163513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1800" b="1" dirty="0"/>
              <a:t>The error variance is non-constant — it decreases as time increases.</a:t>
            </a:r>
          </a:p>
          <a:p>
            <a:pPr marL="176213" lvl="1" indent="-176213"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dirty="0">
                <a:solidFill>
                  <a:schemeClr val="bg1"/>
                </a:solidFill>
              </a:rPr>
              <a:t>An example is shown to the right. The two classes</a:t>
            </a:r>
            <a:br>
              <a:rPr lang="en-US" altLang="en-US" sz="1800" b="1" dirty="0">
                <a:solidFill>
                  <a:schemeClr val="bg1"/>
                </a:solidFill>
              </a:rPr>
            </a:br>
            <a:r>
              <a:rPr lang="en-US" altLang="en-US" sz="1800" b="1" dirty="0">
                <a:solidFill>
                  <a:schemeClr val="bg1"/>
                </a:solidFill>
              </a:rPr>
              <a:t>have nearly the same mean, but different variances,</a:t>
            </a:r>
            <a:br>
              <a:rPr lang="en-US" altLang="en-US" sz="1800" b="1" dirty="0">
                <a:solidFill>
                  <a:schemeClr val="bg1"/>
                </a:solidFill>
              </a:rPr>
            </a:br>
            <a:r>
              <a:rPr lang="en-US" altLang="en-US" sz="1800" b="1" dirty="0">
                <a:solidFill>
                  <a:schemeClr val="bg1"/>
                </a:solidFill>
              </a:rPr>
              <a:t>and the variances differ in one direction.</a:t>
            </a:r>
          </a:p>
          <a:p>
            <a:pPr marL="176213" lvl="1" indent="-176213"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dirty="0">
                <a:solidFill>
                  <a:schemeClr val="bg1"/>
                </a:solidFill>
              </a:rPr>
              <a:t>LDA would project these classes onto a line</a:t>
            </a:r>
            <a:br>
              <a:rPr lang="en-US" altLang="en-US" sz="1800" b="1" dirty="0">
                <a:solidFill>
                  <a:schemeClr val="bg1"/>
                </a:solidFill>
              </a:rPr>
            </a:br>
            <a:r>
              <a:rPr lang="en-US" altLang="en-US" sz="1800" b="1" dirty="0">
                <a:solidFill>
                  <a:schemeClr val="bg1"/>
                </a:solidFill>
              </a:rPr>
              <a:t>that does not achieve maximal separation.</a:t>
            </a:r>
          </a:p>
          <a:p>
            <a:pPr marL="176213" lvl="1" indent="-176213"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dirty="0">
                <a:solidFill>
                  <a:schemeClr val="bg1"/>
                </a:solidFill>
              </a:rPr>
              <a:t>HLDA seeks a transform that will account for the</a:t>
            </a:r>
            <a:br>
              <a:rPr lang="en-US" altLang="en-US" sz="1800" b="1" dirty="0">
                <a:solidFill>
                  <a:schemeClr val="bg1"/>
                </a:solidFill>
              </a:rPr>
            </a:br>
            <a:r>
              <a:rPr lang="en-US" altLang="en-US" sz="1800" b="1" dirty="0">
                <a:solidFill>
                  <a:schemeClr val="bg1"/>
                </a:solidFill>
              </a:rPr>
              <a:t>unequal variances.</a:t>
            </a:r>
          </a:p>
          <a:p>
            <a:pPr marL="176213" lvl="1" indent="-176213"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dirty="0">
                <a:solidFill>
                  <a:schemeClr val="bg1"/>
                </a:solidFill>
              </a:rPr>
              <a:t>HLDA is typically useful when classes have significant overlap.</a:t>
            </a:r>
          </a:p>
        </p:txBody>
      </p:sp>
      <p:pic>
        <p:nvPicPr>
          <p:cNvPr id="200711" name="Picture 7"/>
          <p:cNvPicPr>
            <a:picLocks noChangeAspect="1" noChangeArrowheads="1"/>
          </p:cNvPicPr>
          <p:nvPr/>
        </p:nvPicPr>
        <p:blipFill>
          <a:blip r:embed="rId2"/>
          <a:srcRect l="22621" t="16807" r="24173" b="6509"/>
          <a:stretch>
            <a:fillRect/>
          </a:stretch>
        </p:blipFill>
        <p:spPr bwMode="auto">
          <a:xfrm>
            <a:off x="7090823" y="3834582"/>
            <a:ext cx="1713964" cy="18730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4" name="Straight Arrow Connector 13"/>
          <p:cNvCxnSpPr/>
          <p:nvPr/>
        </p:nvCxnSpPr>
        <p:spPr>
          <a:xfrm flipV="1">
            <a:off x="5456903" y="4129548"/>
            <a:ext cx="2728452" cy="796414"/>
          </a:xfrm>
          <a:prstGeom prst="straightConnector1">
            <a:avLst/>
          </a:prstGeom>
          <a:ln w="127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5840361" y="5526088"/>
            <a:ext cx="1386349" cy="181538"/>
          </a:xfrm>
          <a:prstGeom prst="straightConnector1">
            <a:avLst/>
          </a:prstGeom>
          <a:ln w="254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606072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bldLvl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Partitioning Our Parameter Vector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69608" y="663678"/>
            <a:ext cx="8658225" cy="572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76213" indent="-176213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dirty="0">
                <a:solidFill>
                  <a:schemeClr val="bg1"/>
                </a:solidFill>
              </a:rPr>
              <a:t>Let W be partitioned into the first </a:t>
            </a:r>
            <a:r>
              <a:rPr lang="en-US" altLang="en-US" sz="1800" dirty="0">
                <a:solidFill>
                  <a:schemeClr val="bg1"/>
                </a:solidFill>
              </a:rPr>
              <a:t>p</a:t>
            </a:r>
            <a:r>
              <a:rPr lang="en-US" altLang="en-US" sz="1800" b="1" dirty="0">
                <a:solidFill>
                  <a:schemeClr val="bg1"/>
                </a:solidFill>
              </a:rPr>
              <a:t> columns corresponding to the dimensions we retain, and the remaining </a:t>
            </a:r>
            <a:r>
              <a:rPr lang="en-US" altLang="en-US" sz="1800" dirty="0">
                <a:solidFill>
                  <a:schemeClr val="bg1"/>
                </a:solidFill>
              </a:rPr>
              <a:t>d-p</a:t>
            </a:r>
            <a:r>
              <a:rPr lang="en-US" altLang="en-US" sz="1800" b="1" dirty="0">
                <a:solidFill>
                  <a:schemeClr val="bg1"/>
                </a:solidFill>
              </a:rPr>
              <a:t> columns corresponding to the dimensions we discard.</a:t>
            </a:r>
          </a:p>
          <a:p>
            <a:pPr marL="176213" indent="-176213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dirty="0">
                <a:solidFill>
                  <a:schemeClr val="bg1"/>
                </a:solidFill>
              </a:rPr>
              <a:t>Then the dimensionality reduction problem can be viewed in two steps:</a:t>
            </a:r>
          </a:p>
          <a:p>
            <a:pPr marL="339725" lvl="1" indent="-163513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lang="en-US" altLang="en-US" sz="1800" b="1" dirty="0">
                <a:solidFill>
                  <a:schemeClr val="bg1"/>
                </a:solidFill>
              </a:rPr>
              <a:t>A non-singular transform is applied to x to transform the features, and</a:t>
            </a:r>
          </a:p>
          <a:p>
            <a:pPr marL="339725" lvl="1" indent="-163513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lang="en-US" altLang="en-US" sz="1800" b="1" dirty="0">
                <a:solidFill>
                  <a:schemeClr val="bg1"/>
                </a:solidFill>
              </a:rPr>
              <a:t>A dimensionality reduction is performed where reduce the output of this linear transformation, y, to a reduced dimension vector, </a:t>
            </a:r>
            <a:r>
              <a:rPr lang="en-US" altLang="en-US" sz="1800" b="1" dirty="0" err="1">
                <a:solidFill>
                  <a:schemeClr val="bg1"/>
                </a:solidFill>
              </a:rPr>
              <a:t>y</a:t>
            </a:r>
            <a:r>
              <a:rPr lang="en-US" altLang="en-US" sz="1800" b="1" baseline="-25000" dirty="0" err="1">
                <a:solidFill>
                  <a:schemeClr val="bg1"/>
                </a:solidFill>
              </a:rPr>
              <a:t>p</a:t>
            </a:r>
            <a:r>
              <a:rPr lang="en-US" altLang="en-US" sz="1800" b="1" dirty="0">
                <a:solidFill>
                  <a:schemeClr val="bg1"/>
                </a:solidFill>
              </a:rPr>
              <a:t>.</a:t>
            </a:r>
          </a:p>
          <a:p>
            <a:pPr marL="176213" indent="-176213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dirty="0">
                <a:solidFill>
                  <a:schemeClr val="bg1"/>
                </a:solidFill>
              </a:rPr>
              <a:t>Let us partition the mean and variances as follows:</a:t>
            </a:r>
          </a:p>
          <a:p>
            <a:pPr marL="176213" indent="-176213">
              <a:spcBef>
                <a:spcPts val="17500"/>
              </a:spcBef>
              <a:spcAft>
                <a:spcPts val="1200"/>
              </a:spcAft>
            </a:pPr>
            <a:r>
              <a:rPr lang="en-US" altLang="en-US" sz="1800" b="1" dirty="0">
                <a:solidFill>
                  <a:schemeClr val="bg1"/>
                </a:solidFill>
              </a:rPr>
              <a:t>	where        is common to all terms and       are different for each class.</a:t>
            </a:r>
          </a:p>
        </p:txBody>
      </p:sp>
      <p:graphicFrame>
        <p:nvGraphicFramePr>
          <p:cNvPr id="177160" name="Object 8"/>
          <p:cNvGraphicFramePr>
            <a:graphicFrameLocks noChangeAspect="1"/>
          </p:cNvGraphicFramePr>
          <p:nvPr/>
        </p:nvGraphicFramePr>
        <p:xfrm>
          <a:off x="438489" y="3779838"/>
          <a:ext cx="5562600" cy="194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4" name="Equation" r:id="rId3" imgW="5562360" imgH="1942920" progId="Equation.3">
                  <p:embed/>
                </p:oleObj>
              </mc:Choice>
              <mc:Fallback>
                <p:oleObj name="Equation" r:id="rId3" imgW="5562360" imgH="19429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8489" y="3779838"/>
                        <a:ext cx="5562600" cy="1943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1735" name="Object 7"/>
          <p:cNvGraphicFramePr>
            <a:graphicFrameLocks noChangeAspect="1"/>
          </p:cNvGraphicFramePr>
          <p:nvPr/>
        </p:nvGraphicFramePr>
        <p:xfrm>
          <a:off x="1164508" y="5834426"/>
          <a:ext cx="2667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" name="Equation" r:id="rId5" imgW="266400" imgH="291960" progId="Equation.3">
                  <p:embed/>
                </p:oleObj>
              </mc:Choice>
              <mc:Fallback>
                <p:oleObj name="Equation" r:id="rId5" imgW="26640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4508" y="5834426"/>
                        <a:ext cx="266700" cy="29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1736" name="Object 8"/>
          <p:cNvGraphicFramePr>
            <a:graphicFrameLocks noChangeAspect="1"/>
          </p:cNvGraphicFramePr>
          <p:nvPr/>
        </p:nvGraphicFramePr>
        <p:xfrm>
          <a:off x="4537587" y="5741225"/>
          <a:ext cx="3048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6" name="Equation" r:id="rId7" imgW="304560" imgH="507960" progId="Equation.DSMT4">
                  <p:embed/>
                </p:oleObj>
              </mc:Choice>
              <mc:Fallback>
                <p:oleObj name="Equation" r:id="rId7" imgW="304560" imgH="507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37587" y="5741225"/>
                        <a:ext cx="30480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52192293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Density and Likelihood Functions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69608" y="663678"/>
            <a:ext cx="8658225" cy="44781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76213" indent="-176213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dirty="0">
                <a:solidFill>
                  <a:schemeClr val="bg1"/>
                </a:solidFill>
              </a:rPr>
              <a:t>The density function of a data point under the model, assuming a Gaussian model (as we did with PCA and LDA), is given by:</a:t>
            </a:r>
          </a:p>
          <a:p>
            <a:pPr marL="176213" indent="-176213">
              <a:spcBef>
                <a:spcPts val="9000"/>
              </a:spcBef>
              <a:spcAft>
                <a:spcPts val="1200"/>
              </a:spcAft>
            </a:pPr>
            <a:r>
              <a:rPr lang="en-US" altLang="en-US" sz="1800" b="1" dirty="0">
                <a:solidFill>
                  <a:schemeClr val="bg1"/>
                </a:solidFill>
              </a:rPr>
              <a:t>	where         is an indicator function for the class assignment for each data point. (This simply represents the density function for the transformed data.)</a:t>
            </a:r>
          </a:p>
          <a:p>
            <a:pPr marL="176213" indent="-176213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dirty="0">
                <a:solidFill>
                  <a:schemeClr val="bg1"/>
                </a:solidFill>
              </a:rPr>
              <a:t>The log likelihood function is given by:</a:t>
            </a:r>
          </a:p>
          <a:p>
            <a:pPr marL="176213" indent="-176213">
              <a:spcBef>
                <a:spcPts val="7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dirty="0">
                <a:solidFill>
                  <a:schemeClr val="bg1"/>
                </a:solidFill>
              </a:rPr>
              <a:t>Differentiating the likelihood with respect to the unknown means and variances gives:</a:t>
            </a:r>
          </a:p>
        </p:txBody>
      </p:sp>
      <p:graphicFrame>
        <p:nvGraphicFramePr>
          <p:cNvPr id="177160" name="Object 8"/>
          <p:cNvGraphicFramePr>
            <a:graphicFrameLocks noChangeAspect="1"/>
          </p:cNvGraphicFramePr>
          <p:nvPr/>
        </p:nvGraphicFramePr>
        <p:xfrm>
          <a:off x="446645" y="1306513"/>
          <a:ext cx="47498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137" name="Equation" r:id="rId3" imgW="4749480" imgH="990360" progId="Equation.3">
                  <p:embed/>
                </p:oleObj>
              </mc:Choice>
              <mc:Fallback>
                <p:oleObj name="Equation" r:id="rId3" imgW="4749480" imgH="990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6645" y="1306513"/>
                        <a:ext cx="4749800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2757" name="Object 5"/>
          <p:cNvGraphicFramePr>
            <a:graphicFrameLocks noChangeAspect="1"/>
          </p:cNvGraphicFramePr>
          <p:nvPr/>
        </p:nvGraphicFramePr>
        <p:xfrm>
          <a:off x="460121" y="3590622"/>
          <a:ext cx="82423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138" name="Equation" r:id="rId5" imgW="8242200" imgH="622080" progId="Equation.3">
                  <p:embed/>
                </p:oleObj>
              </mc:Choice>
              <mc:Fallback>
                <p:oleObj name="Equation" r:id="rId5" imgW="8242200" imgH="622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0121" y="3590622"/>
                        <a:ext cx="8242300" cy="622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2758" name="Object 6"/>
          <p:cNvGraphicFramePr>
            <a:graphicFrameLocks noChangeAspect="1"/>
          </p:cNvGraphicFramePr>
          <p:nvPr/>
        </p:nvGraphicFramePr>
        <p:xfrm>
          <a:off x="1109663" y="2542763"/>
          <a:ext cx="4064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139" name="Equation" r:id="rId7" imgW="406080" imgH="266400" progId="Equation.3">
                  <p:embed/>
                </p:oleObj>
              </mc:Choice>
              <mc:Fallback>
                <p:oleObj name="Equation" r:id="rId7" imgW="40608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9663" y="2542763"/>
                        <a:ext cx="406400" cy="266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2759" name="Object 7"/>
          <p:cNvGraphicFramePr>
            <a:graphicFrameLocks noChangeAspect="1"/>
          </p:cNvGraphicFramePr>
          <p:nvPr/>
        </p:nvGraphicFramePr>
        <p:xfrm>
          <a:off x="2316163" y="5011738"/>
          <a:ext cx="4546600" cy="102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140" name="Equation" r:id="rId9" imgW="4546440" imgH="1028520" progId="Equation.DSMT4">
                  <p:embed/>
                </p:oleObj>
              </mc:Choice>
              <mc:Fallback>
                <p:oleObj name="Equation" r:id="rId9" imgW="4546440" imgH="10285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6163" y="5011738"/>
                        <a:ext cx="4546600" cy="1028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02841509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Optimal Solution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69608" y="663678"/>
            <a:ext cx="8658225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76213" indent="-176213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dirty="0">
                <a:solidFill>
                  <a:schemeClr val="bg1"/>
                </a:solidFill>
              </a:rPr>
              <a:t>Substituting the optimal values into the likelihood equation, and then maximizing with respect to </a:t>
            </a:r>
            <a:r>
              <a:rPr lang="en-US" altLang="en-US" sz="1800" b="1" dirty="0" err="1">
                <a:solidFill>
                  <a:schemeClr val="bg1"/>
                </a:solidFill>
                <a:sym typeface="Symbol"/>
              </a:rPr>
              <a:t>θ</a:t>
            </a:r>
            <a:r>
              <a:rPr lang="en-US" altLang="en-US" sz="1800" b="1" dirty="0">
                <a:solidFill>
                  <a:schemeClr val="bg1"/>
                </a:solidFill>
                <a:sym typeface="Symbol"/>
              </a:rPr>
              <a:t> gives:</a:t>
            </a:r>
          </a:p>
          <a:p>
            <a:pPr marL="176213" indent="-176213">
              <a:spcBef>
                <a:spcPts val="48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dirty="0">
                <a:solidFill>
                  <a:schemeClr val="bg1"/>
                </a:solidFill>
                <a:sym typeface="Symbol"/>
              </a:rPr>
              <a:t>These equations do not have a closed-form solution. For the general case, we must solve them iteratively using a gradient descent algorithm and a two-step process in which we estimate means and variances from </a:t>
            </a:r>
            <a:r>
              <a:rPr lang="en-US" altLang="en-US" sz="1800" b="1" dirty="0" err="1">
                <a:solidFill>
                  <a:schemeClr val="bg1"/>
                </a:solidFill>
                <a:sym typeface="Symbol"/>
              </a:rPr>
              <a:t>θ</a:t>
            </a:r>
            <a:r>
              <a:rPr lang="en-US" altLang="en-US" sz="1800" b="1" dirty="0">
                <a:solidFill>
                  <a:schemeClr val="bg1"/>
                </a:solidFill>
                <a:sym typeface="Symbol"/>
              </a:rPr>
              <a:t> and then estimate the optimal value of </a:t>
            </a:r>
            <a:r>
              <a:rPr lang="en-US" altLang="en-US" sz="1800" b="1" dirty="0" err="1">
                <a:solidFill>
                  <a:schemeClr val="bg1"/>
                </a:solidFill>
                <a:sym typeface="Symbol"/>
              </a:rPr>
              <a:t>θ</a:t>
            </a:r>
            <a:r>
              <a:rPr lang="en-US" altLang="en-US" sz="1800" b="1" dirty="0">
                <a:solidFill>
                  <a:schemeClr val="bg1"/>
                </a:solidFill>
                <a:sym typeface="Symbol"/>
              </a:rPr>
              <a:t> from the means and variances.</a:t>
            </a:r>
          </a:p>
          <a:p>
            <a:pPr marL="176213" indent="-176213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dirty="0">
                <a:solidFill>
                  <a:schemeClr val="bg1"/>
                </a:solidFill>
                <a:sym typeface="Symbol"/>
              </a:rPr>
              <a:t>Simplifications exist for diagonal and equal covariances, but the benefits of the algorithm seem to diminish in these cases.</a:t>
            </a:r>
          </a:p>
          <a:p>
            <a:pPr marL="176213" indent="-176213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dirty="0">
                <a:solidFill>
                  <a:schemeClr val="bg1"/>
                </a:solidFill>
                <a:sym typeface="Symbol"/>
              </a:rPr>
              <a:t>To classify data, one must compute the log-likelihood distance from each class and then assign the class based on the maximum likelihood.</a:t>
            </a:r>
          </a:p>
          <a:p>
            <a:pPr marL="176213" indent="-176213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dirty="0">
                <a:solidFill>
                  <a:schemeClr val="bg1"/>
                </a:solidFill>
                <a:sym typeface="Symbol"/>
              </a:rPr>
              <a:t>Let’s work </a:t>
            </a:r>
            <a:r>
              <a:rPr lang="en-US" altLang="en-US" sz="1800" b="1" dirty="0">
                <a:solidFill>
                  <a:schemeClr val="bg1"/>
                </a:solidFill>
                <a:sym typeface="Symbol"/>
                <a:hlinkClick r:id="rId3"/>
              </a:rPr>
              <a:t>some examples</a:t>
            </a:r>
            <a:r>
              <a:rPr lang="en-US" altLang="en-US" sz="1800" b="1" dirty="0">
                <a:solidFill>
                  <a:schemeClr val="bg1"/>
                </a:solidFill>
                <a:sym typeface="Symbol"/>
              </a:rPr>
              <a:t> (class-dependent PCA, LDA and HLDA).</a:t>
            </a:r>
          </a:p>
          <a:p>
            <a:pPr marL="176213" indent="-176213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dirty="0">
                <a:solidFill>
                  <a:schemeClr val="bg1"/>
                </a:solidFill>
                <a:sym typeface="Symbol"/>
              </a:rPr>
              <a:t>HLDA training is significantly more expensive than PCA or LDA, but classification is of the same complexity as PCA and LDA because this is still essentially a linear transformation plus a </a:t>
            </a:r>
            <a:r>
              <a:rPr lang="en-US" altLang="en-US" sz="1800" b="1" dirty="0" err="1">
                <a:solidFill>
                  <a:schemeClr val="bg1"/>
                </a:solidFill>
                <a:sym typeface="Symbol"/>
              </a:rPr>
              <a:t>Mahalanobis</a:t>
            </a:r>
            <a:r>
              <a:rPr lang="en-US" altLang="en-US" sz="1800" b="1" dirty="0">
                <a:solidFill>
                  <a:schemeClr val="bg1"/>
                </a:solidFill>
                <a:sym typeface="Symbol"/>
              </a:rPr>
              <a:t> distance computation.</a:t>
            </a:r>
            <a:endParaRPr lang="en-US" altLang="en-US" sz="1800" b="1" dirty="0">
              <a:solidFill>
                <a:schemeClr val="bg1"/>
              </a:solidFill>
            </a:endParaRPr>
          </a:p>
        </p:txBody>
      </p:sp>
      <p:graphicFrame>
        <p:nvGraphicFramePr>
          <p:cNvPr id="177160" name="Object 8"/>
          <p:cNvGraphicFramePr>
            <a:graphicFrameLocks noChangeAspect="1"/>
          </p:cNvGraphicFramePr>
          <p:nvPr/>
        </p:nvGraphicFramePr>
        <p:xfrm>
          <a:off x="474663" y="1236663"/>
          <a:ext cx="640080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116" name="Equation" r:id="rId4" imgW="6400800" imgH="672840" progId="Equation.DSMT4">
                  <p:embed/>
                </p:oleObj>
              </mc:Choice>
              <mc:Fallback>
                <p:oleObj name="Equation" r:id="rId4" imgW="6400800" imgH="6728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4663" y="1236663"/>
                        <a:ext cx="6400800" cy="673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20088338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Summary</a:t>
            </a:r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72783" y="682625"/>
            <a:ext cx="8688388" cy="15234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sym typeface="Symbol"/>
              </a:rPr>
              <a:t>HLDA is used when random variables have different variances.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sym typeface="Symbol"/>
              </a:rPr>
              <a:t>There are many other forms of component analysis including neural network-based approaches (e.g., nonlinear PCA, learning vector quantization – LVQ), kernel-based approaches that use data-driven kernels, probabilistic ICA, and support vector machines.</a:t>
            </a:r>
          </a:p>
        </p:txBody>
      </p:sp>
    </p:spTree>
    <p:extLst>
      <p:ext uri="{BB962C8B-B14F-4D97-AF65-F5344CB8AC3E}">
        <p14:creationId xmlns:p14="http://schemas.microsoft.com/office/powerpoint/2010/main" val="893631443"/>
      </p:ext>
    </p:extLst>
  </p:cSld>
  <p:clrMapOvr>
    <a:masterClrMapping/>
  </p:clrMapOvr>
</p:sld>
</file>

<file path=ppt/theme/theme1.xml><?xml version="1.0" encoding="utf-8"?>
<a:theme xmlns:a="http://schemas.openxmlformats.org/drawingml/2006/main" name="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lecture_title</Template>
  <TotalTime>7160</TotalTime>
  <Words>600</Words>
  <Application>Microsoft Macintosh PowerPoint</Application>
  <PresentationFormat>Letter Paper (8.5x11 in)</PresentationFormat>
  <Paragraphs>42</Paragraphs>
  <Slides>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Times New Roman</vt:lpstr>
      <vt:lpstr>Wingdings</vt:lpstr>
      <vt:lpstr>isip_default</vt:lpstr>
      <vt:lpstr>1_lecture_title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Gateway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405</cp:revision>
  <dcterms:created xsi:type="dcterms:W3CDTF">2002-09-12T17:13:32Z</dcterms:created>
  <dcterms:modified xsi:type="dcterms:W3CDTF">2020-02-17T13:30:20Z</dcterms:modified>
</cp:coreProperties>
</file>