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7"/>
  </p:notesMasterIdLst>
  <p:handoutMasterIdLst>
    <p:handoutMasterId r:id="rId18"/>
  </p:handoutMasterIdLst>
  <p:sldIdLst>
    <p:sldId id="356" r:id="rId3"/>
    <p:sldId id="438" r:id="rId4"/>
    <p:sldId id="436" r:id="rId5"/>
    <p:sldId id="427" r:id="rId6"/>
    <p:sldId id="416" r:id="rId7"/>
    <p:sldId id="420" r:id="rId8"/>
    <p:sldId id="421" r:id="rId9"/>
    <p:sldId id="422" r:id="rId10"/>
    <p:sldId id="423" r:id="rId11"/>
    <p:sldId id="424" r:id="rId12"/>
    <p:sldId id="439" r:id="rId13"/>
    <p:sldId id="429" r:id="rId14"/>
    <p:sldId id="430" r:id="rId15"/>
    <p:sldId id="425" r:id="rId1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5616" userDrawn="1">
          <p15:clr>
            <a:srgbClr val="A4A3A4"/>
          </p15:clr>
        </p15:guide>
        <p15:guide id="3" pos="2880" userDrawn="1">
          <p15:clr>
            <a:srgbClr val="A4A3A4"/>
          </p15:clr>
        </p15:guide>
        <p15:guide id="4" pos="144" userDrawn="1">
          <p15:clr>
            <a:srgbClr val="A4A3A4"/>
          </p15:clr>
        </p15:guide>
        <p15:guide id="5" pos="1512" userDrawn="1">
          <p15:clr>
            <a:srgbClr val="A4A3A4"/>
          </p15:clr>
        </p15:guide>
        <p15:guide id="6" pos="4248"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73" autoAdjust="0"/>
    <p:restoredTop sz="95097" autoAdjust="0"/>
  </p:normalViewPr>
  <p:slideViewPr>
    <p:cSldViewPr snapToGrid="0">
      <p:cViewPr varScale="1">
        <p:scale>
          <a:sx n="124" d="100"/>
          <a:sy n="124" d="100"/>
        </p:scale>
        <p:origin x="1960" y="176"/>
      </p:cViewPr>
      <p:guideLst>
        <p:guide orient="horz" pos="3816"/>
        <p:guide pos="5616"/>
        <p:guide pos="2880"/>
        <p:guide pos="144"/>
        <p:guide pos="1512"/>
        <p:guide pos="42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42301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5E24DD5B-5CB9-4278-8304-53E47D6138F7}"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334191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4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96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7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2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0"/>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98" r:id="rId3"/>
    <p:sldLayoutId id="2147483699" r:id="rId4"/>
    <p:sldLayoutId id="2147483701" r:id="rId5"/>
    <p:sldLayoutId id="2147483702" r:id="rId6"/>
    <p:sldLayoutId id="2147483703" r:id="rId7"/>
    <p:sldLayoutId id="2147483704" r:id="rId8"/>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eeexplore.ieee.org/document/54526" TargetMode="External"/><Relationship Id="rId3" Type="http://schemas.openxmlformats.org/officeDocument/2006/relationships/hyperlink" Target="https://www.lynda.com/Python-tutorials/Fundamentals-Dynamic-Programming/2839047-2.html" TargetMode="External"/><Relationship Id="rId7" Type="http://schemas.openxmlformats.org/officeDocument/2006/relationships/hyperlink" Target="https://ieeexplore.ieee.org/document/106877" TargetMode="External"/><Relationship Id="rId2" Type="http://schemas.openxmlformats.org/officeDocument/2006/relationships/hyperlink" Target="https://www.hackerearth.com/practice/algorithms/dynamic-programming/introduction-to-dynamic-programming-1/tutorial/" TargetMode="External"/><Relationship Id="rId1" Type="http://schemas.openxmlformats.org/officeDocument/2006/relationships/slideLayout" Target="../slideLayouts/slideLayout9.xml"/><Relationship Id="rId6" Type="http://schemas.openxmlformats.org/officeDocument/2006/relationships/hyperlink" Target="https://www.isip.piconepress.com/publications/unpublished/book_sections/2021/springer/metrics/" TargetMode="External"/><Relationship Id="rId11" Type="http://schemas.openxmlformats.org/officeDocument/2006/relationships/image" Target="../media/image4.png"/><Relationship Id="rId5" Type="http://schemas.openxmlformats.org/officeDocument/2006/relationships/hyperlink" Target="https://www.pearson.com/us/higher-education/program/Rabiner-Digital-Processing-of-Speech-Signals/PGM226522.html" TargetMode="External"/><Relationship Id="rId10" Type="http://schemas.openxmlformats.org/officeDocument/2006/relationships/image" Target="../media/image3.png"/><Relationship Id="rId4" Type="http://schemas.openxmlformats.org/officeDocument/2006/relationships/hyperlink" Target="https://course.ccs.neu.edu/cs2510asp19/lecture36.html"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gate.net/publication/325196678/figure/fig3/AS:627260910477313@1526562063919/Dynamic-Time-Warping-DTW-This-figure-exemplarily-explains-DTW-a-We-compute-a.png" TargetMode="External"/><Relationship Id="rId2" Type="http://schemas.openxmlformats.org/officeDocument/2006/relationships/hyperlink" Target="https://en.wikipedia.org/wiki/Dynamic_time_warp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semanticscholar.org/paper/Dynamic-Time-Warping%3A-Itakura-vs-Sakoe-Chiba-Geler-Kurbalija/c26a4fe9b25440b3bcdfb3170f5f75a2257b551a/figure/0"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600"/>
              </a:spcAft>
              <a:buFont typeface="Arial" pitchFamily="34" charset="0"/>
              <a:buChar char="•"/>
              <a:defRPr/>
            </a:pPr>
            <a:r>
              <a:rPr lang="en-US" b="1" dirty="0">
                <a:solidFill>
                  <a:schemeClr val="accent1"/>
                </a:solidFill>
                <a:latin typeface="+mn-lt"/>
              </a:rPr>
              <a:t>Objectives:</a:t>
            </a:r>
          </a:p>
          <a:p>
            <a:pPr marL="176213" fontAlgn="auto">
              <a:spcAft>
                <a:spcPts val="0"/>
              </a:spcAft>
              <a:defRPr/>
            </a:pPr>
            <a:r>
              <a:rPr lang="en-US" sz="1800" b="1" dirty="0">
                <a:solidFill>
                  <a:schemeClr val="tx2"/>
                </a:solidFill>
                <a:latin typeface="+mn-lt"/>
              </a:rPr>
              <a:t>Decoding</a:t>
            </a:r>
          </a:p>
          <a:p>
            <a:pPr marL="176213" fontAlgn="auto">
              <a:spcAft>
                <a:spcPts val="0"/>
              </a:spcAft>
              <a:defRPr/>
            </a:pPr>
            <a:r>
              <a:rPr lang="en-US" sz="1800" b="1" dirty="0">
                <a:solidFill>
                  <a:schemeClr val="tx2"/>
                </a:solidFill>
                <a:latin typeface="+mn-lt"/>
              </a:rPr>
              <a:t>Dynamic Programming</a:t>
            </a:r>
          </a:p>
          <a:p>
            <a:pPr marL="176213" fontAlgn="auto">
              <a:spcAft>
                <a:spcPts val="0"/>
              </a:spcAft>
              <a:defRPr/>
            </a:pPr>
            <a:r>
              <a:rPr lang="en-US" sz="1800" b="1" dirty="0">
                <a:solidFill>
                  <a:schemeClr val="tx2"/>
                </a:solidFill>
                <a:latin typeface="+mn-lt"/>
              </a:rPr>
              <a:t>Variations of Fixed-</a:t>
            </a:r>
            <a:r>
              <a:rPr lang="en-US" sz="1800" b="1" dirty="0" err="1">
                <a:solidFill>
                  <a:schemeClr val="tx2"/>
                </a:solidFill>
                <a:latin typeface="+mn-lt"/>
              </a:rPr>
              <a:t>EndPoint</a:t>
            </a:r>
            <a:r>
              <a:rPr lang="en-US" sz="1800" b="1" dirty="0">
                <a:solidFill>
                  <a:schemeClr val="tx2"/>
                </a:solidFill>
                <a:latin typeface="+mn-lt"/>
              </a:rPr>
              <a:t> DP</a:t>
            </a:r>
          </a:p>
          <a:p>
            <a:pPr marL="176213" fontAlgn="auto">
              <a:spcAft>
                <a:spcPts val="0"/>
              </a:spcAft>
              <a:defRPr/>
            </a:pPr>
            <a:r>
              <a:rPr lang="en-US" sz="1800" b="1" dirty="0">
                <a:solidFill>
                  <a:schemeClr val="tx2"/>
                </a:solidFill>
                <a:latin typeface="+mn-lt"/>
              </a:rPr>
              <a:t>Applications to String Matching</a:t>
            </a:r>
          </a:p>
          <a:p>
            <a:pPr marL="176213" fontAlgn="auto">
              <a:spcAft>
                <a:spcPts val="0"/>
              </a:spcAft>
              <a:defRPr/>
            </a:pPr>
            <a:r>
              <a:rPr lang="en-US" sz="1800" b="1" dirty="0">
                <a:solidFill>
                  <a:schemeClr val="tx2"/>
                </a:solidFill>
                <a:latin typeface="+mn-lt"/>
              </a:rPr>
              <a:t>Scoring Sequential Decoders</a:t>
            </a:r>
          </a:p>
          <a:p>
            <a:pPr marL="176213" lvl="0"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rgbClr val="004000"/>
                </a:solidFill>
                <a:latin typeface="+mn-lt"/>
                <a:hlinkClick r:id="rId2"/>
              </a:rPr>
              <a:t>P.G.: Intro to DP</a:t>
            </a:r>
            <a:endParaRPr lang="en-US" sz="1800" b="1" dirty="0">
              <a:solidFill>
                <a:srgbClr val="004000"/>
              </a:solidFill>
              <a:latin typeface="+mn-lt"/>
            </a:endParaRPr>
          </a:p>
          <a:p>
            <a:pPr marL="176213" lvl="0" fontAlgn="auto">
              <a:spcBef>
                <a:spcPts val="0"/>
              </a:spcBef>
              <a:spcAft>
                <a:spcPts val="0"/>
              </a:spcAft>
              <a:defRPr/>
            </a:pPr>
            <a:r>
              <a:rPr lang="en-US" sz="1800" b="1" dirty="0">
                <a:solidFill>
                  <a:srgbClr val="004000"/>
                </a:solidFill>
                <a:hlinkClick r:id="rId3"/>
              </a:rPr>
              <a:t>Lynda: Fundamentals</a:t>
            </a:r>
            <a:endParaRPr lang="en-US" sz="1800" b="1" dirty="0">
              <a:solidFill>
                <a:srgbClr val="004000"/>
              </a:solidFill>
            </a:endParaRPr>
          </a:p>
          <a:p>
            <a:pPr marL="176213" lvl="0" fontAlgn="auto">
              <a:spcBef>
                <a:spcPts val="0"/>
              </a:spcBef>
              <a:spcAft>
                <a:spcPts val="0"/>
              </a:spcAft>
              <a:defRPr/>
            </a:pPr>
            <a:r>
              <a:rPr lang="en-US" sz="1800" b="1" dirty="0">
                <a:solidFill>
                  <a:srgbClr val="004000"/>
                </a:solidFill>
                <a:hlinkClick r:id="rId4"/>
              </a:rPr>
              <a:t>NEU: Dynamic Programming</a:t>
            </a:r>
            <a:endParaRPr lang="en-US" sz="1800" b="1" dirty="0">
              <a:solidFill>
                <a:srgbClr val="004000"/>
              </a:solidFill>
            </a:endParaRPr>
          </a:p>
          <a:p>
            <a:pPr marL="176213" lvl="0" fontAlgn="auto">
              <a:spcBef>
                <a:spcPts val="0"/>
              </a:spcBef>
              <a:spcAft>
                <a:spcPts val="0"/>
              </a:spcAft>
              <a:defRPr/>
            </a:pPr>
            <a:r>
              <a:rPr lang="en-US" sz="1800" b="1" dirty="0">
                <a:solidFill>
                  <a:srgbClr val="004000"/>
                </a:solidFill>
                <a:hlinkClick r:id="rId5"/>
              </a:rPr>
              <a:t>R&amp;S: Digital Processing of Speech</a:t>
            </a:r>
            <a:br>
              <a:rPr lang="en-US" sz="1800" b="1" dirty="0">
                <a:solidFill>
                  <a:schemeClr val="accent2"/>
                </a:solidFill>
              </a:rPr>
            </a:br>
            <a:r>
              <a:rPr lang="en-US" sz="1800" b="1" dirty="0">
                <a:solidFill>
                  <a:srgbClr val="004000"/>
                </a:solidFill>
                <a:latin typeface="+mn-lt"/>
                <a:hlinkClick r:id="rId6"/>
              </a:rPr>
              <a:t>V.S.: Scoring Metrics</a:t>
            </a:r>
            <a:endParaRPr lang="en-US" sz="1800" b="1" dirty="0">
              <a:solidFill>
                <a:srgbClr val="004000"/>
              </a:solidFill>
              <a:latin typeface="+mn-lt"/>
            </a:endParaRPr>
          </a:p>
          <a:p>
            <a:pPr marL="176213" fontAlgn="auto">
              <a:spcBef>
                <a:spcPts val="0"/>
              </a:spcBef>
              <a:spcAft>
                <a:spcPts val="0"/>
              </a:spcAft>
              <a:defRPr/>
            </a:pPr>
            <a:r>
              <a:rPr lang="en-US" sz="1800" b="1" dirty="0">
                <a:solidFill>
                  <a:srgbClr val="004000"/>
                </a:solidFill>
                <a:hlinkClick r:id="rId7"/>
              </a:rPr>
              <a:t>J.P.: Word Alignment</a:t>
            </a:r>
            <a:endParaRPr lang="en-US" sz="1800" b="1" dirty="0">
              <a:solidFill>
                <a:srgbClr val="004000"/>
              </a:solidFill>
            </a:endParaRPr>
          </a:p>
          <a:p>
            <a:pPr marL="176213" fontAlgn="auto">
              <a:spcBef>
                <a:spcPts val="0"/>
              </a:spcBef>
              <a:spcAft>
                <a:spcPts val="0"/>
              </a:spcAft>
              <a:defRPr/>
            </a:pPr>
            <a:r>
              <a:rPr lang="en-US" sz="1800" b="1" dirty="0">
                <a:solidFill>
                  <a:srgbClr val="004000"/>
                </a:solidFill>
                <a:hlinkClick r:id="rId8"/>
              </a:rPr>
              <a:t>H.S.: DP in Speech Recognition</a:t>
            </a:r>
            <a:endParaRPr lang="en-US" sz="1800" b="1" dirty="0">
              <a:solidFill>
                <a:srgbClr val="004000"/>
              </a:solidFill>
            </a:endParaRPr>
          </a:p>
          <a:p>
            <a:pPr marL="176213" lvl="0" fontAlgn="auto">
              <a:spcBef>
                <a:spcPts val="0"/>
              </a:spcBef>
              <a:spcAft>
                <a:spcPts val="0"/>
              </a:spcAft>
              <a:defRPr/>
            </a:pP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15: Hidden Markov Models –</a:t>
            </a:r>
            <a:br>
              <a:rPr lang="en-US" b="1" dirty="0">
                <a:solidFill>
                  <a:schemeClr val="accent1"/>
                </a:solidFill>
              </a:rPr>
            </a:br>
            <a:r>
              <a:rPr lang="en-US" b="1" dirty="0">
                <a:solidFill>
                  <a:schemeClr val="accent1"/>
                </a:solidFill>
              </a:rPr>
              <a:t>Decoding and Dynamic Programming</a:t>
            </a:r>
          </a:p>
        </p:txBody>
      </p:sp>
      <p:pic>
        <p:nvPicPr>
          <p:cNvPr id="12" name="Picture 2"/>
          <p:cNvPicPr>
            <a:picLocks noChangeAspect="1" noChangeArrowheads="1"/>
          </p:cNvPicPr>
          <p:nvPr/>
        </p:nvPicPr>
        <p:blipFill>
          <a:blip r:embed="rId9"/>
          <a:srcRect/>
          <a:stretch>
            <a:fillRect/>
          </a:stretch>
        </p:blipFill>
        <p:spPr bwMode="auto">
          <a:xfrm>
            <a:off x="5765150" y="4075265"/>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10"/>
          <a:srcRect/>
          <a:stretch>
            <a:fillRect/>
          </a:stretch>
        </p:blipFill>
        <p:spPr bwMode="auto">
          <a:xfrm>
            <a:off x="6091085" y="1622321"/>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11"/>
          <a:srcRect/>
          <a:stretch>
            <a:fillRect/>
          </a:stretch>
        </p:blipFill>
        <p:spPr bwMode="auto">
          <a:xfrm>
            <a:off x="4970206" y="2840805"/>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Discussion</a:t>
            </a:r>
          </a:p>
        </p:txBody>
      </p:sp>
      <p:sp>
        <p:nvSpPr>
          <p:cNvPr id="8" name="Rectangle 4"/>
          <p:cNvSpPr>
            <a:spLocks noChangeArrowheads="1"/>
          </p:cNvSpPr>
          <p:nvPr/>
        </p:nvSpPr>
        <p:spPr bwMode="auto">
          <a:xfrm>
            <a:off x="228599" y="589938"/>
            <a:ext cx="8685213"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Bellman’s Principle of Optimality and the resulting algorithm we described require the cost function to obey certain well-known properties (e.g., the node cost cannot be dependent on future events).</a:t>
            </a:r>
          </a:p>
          <a:p>
            <a:pPr marL="176213" indent="-176213">
              <a:spcBef>
                <a:spcPts val="0"/>
              </a:spcBef>
              <a:spcAft>
                <a:spcPts val="1200"/>
              </a:spcAft>
              <a:buFont typeface="Arial" pitchFamily="34" charset="0"/>
              <a:buChar char="•"/>
            </a:pPr>
            <a:r>
              <a:rPr lang="en-US" altLang="en-US" sz="1800" b="1" dirty="0">
                <a:solidFill>
                  <a:schemeClr val="bg1"/>
                </a:solidFill>
              </a:rPr>
              <a:t>Though this might seem like a serious constraint, the algorithm has been successfully applied to many graph search problems, and is still used today because of its efficiency.</a:t>
            </a:r>
          </a:p>
          <a:p>
            <a:pPr marL="176213" indent="-176213">
              <a:spcBef>
                <a:spcPts val="0"/>
              </a:spcBef>
              <a:spcAft>
                <a:spcPts val="600"/>
              </a:spcAft>
              <a:buFont typeface="Arial" pitchFamily="34" charset="0"/>
              <a:buChar char="•"/>
            </a:pPr>
            <a:r>
              <a:rPr lang="en-US" altLang="en-US" sz="1800" b="1" dirty="0">
                <a:solidFill>
                  <a:schemeClr val="bg1"/>
                </a:solidFill>
              </a:rPr>
              <a:t>It is very important to remember that a DP solution is only as good as the cost function that is defined. Different cost functions will produce different results.</a:t>
            </a:r>
          </a:p>
          <a:p>
            <a:pPr marL="347663" indent="-163513">
              <a:spcBef>
                <a:spcPts val="0"/>
              </a:spcBef>
              <a:spcAft>
                <a:spcPts val="1200"/>
              </a:spcAft>
              <a:buFont typeface="Wingdings" pitchFamily="2" charset="2"/>
              <a:buChar char="§"/>
            </a:pPr>
            <a:r>
              <a:rPr lang="en-US" altLang="en-US" sz="1800" b="1" dirty="0">
                <a:solidFill>
                  <a:schemeClr val="bg1"/>
                </a:solidFill>
              </a:rPr>
              <a:t>Engineering the cost function is an important part of the technology development process.</a:t>
            </a:r>
          </a:p>
          <a:p>
            <a:pPr marL="176213" indent="-176213">
              <a:spcBef>
                <a:spcPts val="0"/>
              </a:spcBef>
              <a:spcAft>
                <a:spcPts val="1200"/>
              </a:spcAft>
              <a:buFont typeface="Arial" pitchFamily="34" charset="0"/>
              <a:buChar char="•"/>
            </a:pPr>
            <a:r>
              <a:rPr lang="en-US" altLang="en-US" sz="1800" b="1" dirty="0">
                <a:solidFill>
                  <a:schemeClr val="bg1"/>
                </a:solidFill>
              </a:rPr>
              <a:t>When applied to time alignment</a:t>
            </a:r>
            <a:br>
              <a:rPr lang="en-US" altLang="en-US" sz="1800" b="1" dirty="0">
                <a:solidFill>
                  <a:schemeClr val="bg1"/>
                </a:solidFill>
              </a:rPr>
            </a:br>
            <a:r>
              <a:rPr lang="en-US" altLang="en-US" sz="1800" b="1" dirty="0">
                <a:solidFill>
                  <a:schemeClr val="bg1"/>
                </a:solidFill>
              </a:rPr>
              <a:t>of time series, dynamic </a:t>
            </a:r>
            <a:br>
              <a:rPr lang="en-US" altLang="en-US" sz="1800" b="1" dirty="0">
                <a:solidFill>
                  <a:schemeClr val="bg1"/>
                </a:solidFill>
              </a:rPr>
            </a:br>
            <a:r>
              <a:rPr lang="en-US" altLang="en-US" sz="1800" b="1" dirty="0">
                <a:solidFill>
                  <a:schemeClr val="bg1"/>
                </a:solidFill>
              </a:rPr>
              <a:t>programming (DP) is often</a:t>
            </a:r>
            <a:br>
              <a:rPr lang="en-US" altLang="en-US" sz="1800" b="1" dirty="0">
                <a:solidFill>
                  <a:schemeClr val="bg1"/>
                </a:solidFill>
              </a:rPr>
            </a:br>
            <a:r>
              <a:rPr lang="en-US" altLang="en-US" sz="1800" b="1" dirty="0">
                <a:solidFill>
                  <a:schemeClr val="bg1"/>
                </a:solidFill>
              </a:rPr>
              <a:t>referred to as </a:t>
            </a:r>
            <a:r>
              <a:rPr lang="en-US" altLang="en-US" sz="1800" b="1" dirty="0">
                <a:solidFill>
                  <a:schemeClr val="bg1"/>
                </a:solidFill>
                <a:hlinkClick r:id="rId2"/>
              </a:rPr>
              <a:t>dynamic time</a:t>
            </a:r>
            <a:br>
              <a:rPr lang="en-US" altLang="en-US" sz="1800" b="1" dirty="0">
                <a:solidFill>
                  <a:schemeClr val="bg1"/>
                </a:solidFill>
                <a:hlinkClick r:id="rId2"/>
              </a:rPr>
            </a:br>
            <a:r>
              <a:rPr lang="en-US" altLang="en-US" sz="1800" b="1" dirty="0">
                <a:solidFill>
                  <a:schemeClr val="bg1"/>
                </a:solidFill>
                <a:hlinkClick r:id="rId2"/>
              </a:rPr>
              <a:t>warping</a:t>
            </a:r>
            <a:r>
              <a:rPr lang="en-US" altLang="en-US" sz="1800" b="1" dirty="0">
                <a:solidFill>
                  <a:schemeClr val="bg1"/>
                </a:solidFill>
              </a:rPr>
              <a:t> (DTW) because it </a:t>
            </a:r>
            <a:br>
              <a:rPr lang="en-US" altLang="en-US" sz="1800" b="1" dirty="0">
                <a:solidFill>
                  <a:schemeClr val="bg1"/>
                </a:solidFill>
              </a:rPr>
            </a:br>
            <a:r>
              <a:rPr lang="en-US" altLang="en-US" sz="1800" b="1" dirty="0">
                <a:solidFill>
                  <a:schemeClr val="bg1"/>
                </a:solidFill>
              </a:rPr>
              <a:t>produces a piecewise linear, or </a:t>
            </a:r>
            <a:br>
              <a:rPr lang="en-US" altLang="en-US" sz="1800" b="1" dirty="0">
                <a:solidFill>
                  <a:schemeClr val="bg1"/>
                </a:solidFill>
              </a:rPr>
            </a:br>
            <a:r>
              <a:rPr lang="en-US" altLang="en-US" sz="1800" b="1" dirty="0">
                <a:solidFill>
                  <a:schemeClr val="bg1"/>
                </a:solidFill>
              </a:rPr>
              <a:t>nonuniform, time scale </a:t>
            </a:r>
            <a:br>
              <a:rPr lang="en-US" altLang="en-US" sz="1800" b="1" dirty="0">
                <a:solidFill>
                  <a:schemeClr val="bg1"/>
                </a:solidFill>
              </a:rPr>
            </a:br>
            <a:r>
              <a:rPr lang="en-US" altLang="en-US" sz="1800" b="1" dirty="0">
                <a:solidFill>
                  <a:schemeClr val="bg1"/>
                </a:solidFill>
              </a:rPr>
              <a:t>modification between the two </a:t>
            </a:r>
            <a:br>
              <a:rPr lang="en-US" altLang="en-US" sz="1800" b="1" dirty="0">
                <a:solidFill>
                  <a:schemeClr val="bg1"/>
                </a:solidFill>
              </a:rPr>
            </a:br>
            <a:r>
              <a:rPr lang="en-US" altLang="en-US" sz="1800" b="1" dirty="0">
                <a:solidFill>
                  <a:schemeClr val="bg1"/>
                </a:solidFill>
              </a:rPr>
              <a:t>signals.</a:t>
            </a:r>
          </a:p>
        </p:txBody>
      </p:sp>
      <p:pic>
        <p:nvPicPr>
          <p:cNvPr id="1026" name="Picture 2">
            <a:hlinkClick r:id="rId3"/>
            <a:extLst>
              <a:ext uri="{FF2B5EF4-FFF2-40B4-BE49-F238E27FC236}">
                <a16:creationId xmlns:a16="http://schemas.microsoft.com/office/drawing/2014/main" id="{B96C821F-E360-4F43-A314-6CB9A52C94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8" r="4708"/>
          <a:stretch/>
        </p:blipFill>
        <p:spPr bwMode="auto">
          <a:xfrm>
            <a:off x="4048018" y="3660214"/>
            <a:ext cx="4941870" cy="28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98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Variants of DTW: Slope Constraints and Free Endpoints</a:t>
            </a:r>
          </a:p>
        </p:txBody>
      </p:sp>
      <p:sp>
        <p:nvSpPr>
          <p:cNvPr id="8" name="Rectangle 4"/>
          <p:cNvSpPr>
            <a:spLocks noChangeArrowheads="1"/>
          </p:cNvSpPr>
          <p:nvPr/>
        </p:nvSpPr>
        <p:spPr bwMode="auto">
          <a:xfrm>
            <a:off x="228600" y="589938"/>
            <a:ext cx="8686800"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In some applications (such as time series analysis),</a:t>
            </a:r>
            <a:br>
              <a:rPr lang="en-US" altLang="en-US" sz="1800" b="1" dirty="0">
                <a:solidFill>
                  <a:schemeClr val="bg1"/>
                </a:solidFill>
              </a:rPr>
            </a:br>
            <a:r>
              <a:rPr lang="en-US" altLang="en-US" sz="1800" b="1" dirty="0">
                <a:solidFill>
                  <a:schemeClr val="bg1"/>
                </a:solidFill>
              </a:rPr>
              <a:t>it is desirable to limit the maximum slope of the best</a:t>
            </a:r>
            <a:br>
              <a:rPr lang="en-US" altLang="en-US" sz="1800" b="1" dirty="0">
                <a:solidFill>
                  <a:schemeClr val="bg1"/>
                </a:solidFill>
              </a:rPr>
            </a:br>
            <a:r>
              <a:rPr lang="en-US" altLang="en-US" sz="1800" b="1" dirty="0">
                <a:solidFill>
                  <a:schemeClr val="bg1"/>
                </a:solidFill>
              </a:rPr>
              <a:t>path (e.g., limit the playback speed of a voice mail to</a:t>
            </a:r>
            <a:br>
              <a:rPr lang="en-US" altLang="en-US" sz="1800" b="1" dirty="0">
                <a:solidFill>
                  <a:schemeClr val="bg1"/>
                </a:solidFill>
              </a:rPr>
            </a:br>
            <a:r>
              <a:rPr lang="en-US" altLang="en-US" sz="1800" b="1" dirty="0">
                <a:solidFill>
                  <a:schemeClr val="bg1"/>
                </a:solidFill>
              </a:rPr>
              <a:t>a range of [1/2x,2x].</a:t>
            </a:r>
          </a:p>
          <a:p>
            <a:pPr marL="176213" indent="-176213">
              <a:spcBef>
                <a:spcPts val="0"/>
              </a:spcBef>
              <a:spcAft>
                <a:spcPts val="1200"/>
              </a:spcAft>
              <a:buFont typeface="Arial" pitchFamily="34" charset="0"/>
              <a:buChar char="•"/>
            </a:pPr>
            <a:r>
              <a:rPr lang="en-US" altLang="en-US" sz="1800" b="1" dirty="0">
                <a:solidFill>
                  <a:schemeClr val="bg1"/>
                </a:solidFill>
              </a:rPr>
              <a:t>This can reduce the overall computational </a:t>
            </a:r>
            <a:br>
              <a:rPr lang="en-US" altLang="en-US" sz="1800" b="1" dirty="0">
                <a:solidFill>
                  <a:schemeClr val="bg1"/>
                </a:solidFill>
              </a:rPr>
            </a:br>
            <a:r>
              <a:rPr lang="en-US" altLang="en-US" sz="1800" b="1" dirty="0">
                <a:solidFill>
                  <a:schemeClr val="bg1"/>
                </a:solidFill>
              </a:rPr>
              <a:t>complexity with only a modest increase in the </a:t>
            </a:r>
            <a:br>
              <a:rPr lang="en-US" altLang="en-US" sz="1800" b="1" dirty="0">
                <a:solidFill>
                  <a:schemeClr val="bg1"/>
                </a:solidFill>
              </a:rPr>
            </a:br>
            <a:r>
              <a:rPr lang="en-US" altLang="en-US" sz="1800" b="1" dirty="0">
                <a:solidFill>
                  <a:schemeClr val="bg1"/>
                </a:solidFill>
              </a:rPr>
              <a:t>per-node processing.</a:t>
            </a:r>
          </a:p>
          <a:p>
            <a:pPr marL="176213" indent="-176213">
              <a:spcBef>
                <a:spcPts val="0"/>
              </a:spcBef>
              <a:spcAft>
                <a:spcPts val="1200"/>
              </a:spcAft>
              <a:buFont typeface="Arial" pitchFamily="34" charset="0"/>
              <a:buChar char="•"/>
            </a:pPr>
            <a:r>
              <a:rPr lang="en-US" altLang="en-US" sz="1800" b="1" dirty="0">
                <a:solidFill>
                  <a:schemeClr val="bg1"/>
                </a:solidFill>
              </a:rPr>
              <a:t>This can be achieved by implementing different </a:t>
            </a:r>
            <a:br>
              <a:rPr lang="en-US" altLang="en-US" sz="1800" b="1" dirty="0">
                <a:solidFill>
                  <a:schemeClr val="bg1"/>
                </a:solidFill>
              </a:rPr>
            </a:br>
            <a:r>
              <a:rPr lang="en-US" altLang="en-US" sz="1800" b="1" dirty="0">
                <a:solidFill>
                  <a:schemeClr val="bg1"/>
                </a:solidFill>
              </a:rPr>
              <a:t>slope constraints.</a:t>
            </a:r>
          </a:p>
          <a:p>
            <a:pPr marL="176213" indent="-176213">
              <a:spcBef>
                <a:spcPts val="0"/>
              </a:spcBef>
              <a:spcAft>
                <a:spcPts val="1200"/>
              </a:spcAft>
              <a:buFont typeface="Arial" pitchFamily="34" charset="0"/>
              <a:buChar char="•"/>
            </a:pPr>
            <a:r>
              <a:rPr lang="en-US" altLang="en-US" sz="1800" b="1" dirty="0">
                <a:solidFill>
                  <a:schemeClr val="bg1"/>
                </a:solidFill>
              </a:rPr>
              <a:t>In other applications, such as word spotting, it is</a:t>
            </a:r>
            <a:br>
              <a:rPr lang="en-US" altLang="en-US" sz="1800" b="1" dirty="0">
                <a:solidFill>
                  <a:schemeClr val="bg1"/>
                </a:solidFill>
              </a:rPr>
            </a:br>
            <a:r>
              <a:rPr lang="en-US" altLang="en-US" sz="1800" b="1" dirty="0">
                <a:solidFill>
                  <a:schemeClr val="bg1"/>
                </a:solidFill>
              </a:rPr>
              <a:t>advantageous to allow the endpoints to vary.</a:t>
            </a:r>
          </a:p>
          <a:p>
            <a:pPr marL="176213" indent="-176213">
              <a:spcBef>
                <a:spcPts val="0"/>
              </a:spcBef>
              <a:spcAft>
                <a:spcPts val="1200"/>
              </a:spcAft>
              <a:buFont typeface="Arial" pitchFamily="34" charset="0"/>
              <a:buChar char="•"/>
            </a:pPr>
            <a:r>
              <a:rPr lang="en-US" altLang="en-US" sz="1800" b="1" dirty="0">
                <a:solidFill>
                  <a:schemeClr val="bg1"/>
                </a:solidFill>
              </a:rPr>
              <a:t>This is a special case of general</a:t>
            </a:r>
            <a:br>
              <a:rPr lang="en-US" altLang="en-US" sz="1800" b="1" dirty="0">
                <a:solidFill>
                  <a:schemeClr val="bg1"/>
                </a:solidFill>
              </a:rPr>
            </a:br>
            <a:r>
              <a:rPr lang="en-US" altLang="en-US" sz="1800" b="1" dirty="0">
                <a:solidFill>
                  <a:schemeClr val="bg1"/>
                </a:solidFill>
              </a:rPr>
              <a:t>optimization theory.</a:t>
            </a:r>
          </a:p>
          <a:p>
            <a:pPr marL="176213" indent="-176213">
              <a:spcBef>
                <a:spcPts val="0"/>
              </a:spcBef>
              <a:spcAft>
                <a:spcPts val="1200"/>
              </a:spcAft>
              <a:buFont typeface="Arial" pitchFamily="34" charset="0"/>
              <a:buChar char="•"/>
            </a:pPr>
            <a:r>
              <a:rPr lang="en-US" altLang="en-US" sz="1800" b="1" dirty="0">
                <a:solidFill>
                  <a:schemeClr val="bg1"/>
                </a:solidFill>
              </a:rPr>
              <a:t>The best path need not start</a:t>
            </a:r>
            <a:br>
              <a:rPr lang="en-US" altLang="en-US" sz="1800" b="1" dirty="0">
                <a:solidFill>
                  <a:schemeClr val="bg1"/>
                </a:solidFill>
              </a:rPr>
            </a:br>
            <a:r>
              <a:rPr lang="en-US" altLang="en-US" sz="1800" b="1" dirty="0">
                <a:solidFill>
                  <a:schemeClr val="bg1"/>
                </a:solidFill>
              </a:rPr>
              <a:t>at the lower left or terminate</a:t>
            </a:r>
            <a:br>
              <a:rPr lang="en-US" altLang="en-US" sz="1800" b="1" dirty="0">
                <a:solidFill>
                  <a:schemeClr val="bg1"/>
                </a:solidFill>
              </a:rPr>
            </a:br>
            <a:r>
              <a:rPr lang="en-US" altLang="en-US" sz="1800" b="1" dirty="0">
                <a:solidFill>
                  <a:schemeClr val="bg1"/>
                </a:solidFill>
              </a:rPr>
              <a:t>in the upper right of the DP grid.</a:t>
            </a:r>
          </a:p>
          <a:p>
            <a:pPr marL="176213" indent="-176213">
              <a:spcBef>
                <a:spcPts val="0"/>
              </a:spcBef>
              <a:spcAft>
                <a:spcPts val="1200"/>
              </a:spcAft>
              <a:buFont typeface="Arial" pitchFamily="34" charset="0"/>
              <a:buChar char="•"/>
            </a:pPr>
            <a:r>
              <a:rPr lang="en-US" altLang="en-US" sz="1800" b="1" dirty="0">
                <a:solidFill>
                  <a:schemeClr val="bg1"/>
                </a:solidFill>
              </a:rPr>
              <a:t>HMMs provide a much better</a:t>
            </a:r>
            <a:br>
              <a:rPr lang="en-US" altLang="en-US" sz="1800" b="1" dirty="0">
                <a:solidFill>
                  <a:schemeClr val="bg1"/>
                </a:solidFill>
              </a:rPr>
            </a:br>
            <a:r>
              <a:rPr lang="en-US" altLang="en-US" sz="1800" b="1" dirty="0">
                <a:solidFill>
                  <a:schemeClr val="bg1"/>
                </a:solidFill>
              </a:rPr>
              <a:t>means of achieving this.</a:t>
            </a:r>
          </a:p>
          <a:p>
            <a:pPr marL="176213" indent="-176213">
              <a:spcBef>
                <a:spcPts val="0"/>
              </a:spcBef>
              <a:spcAft>
                <a:spcPts val="1800"/>
              </a:spcAft>
              <a:buFont typeface="Arial" pitchFamily="34" charset="0"/>
              <a:buChar char="•"/>
            </a:pPr>
            <a:endParaRPr lang="en-US" altLang="en-US" sz="1800" b="1" dirty="0">
              <a:solidFill>
                <a:schemeClr val="bg1"/>
              </a:solidFill>
            </a:endParaRPr>
          </a:p>
        </p:txBody>
      </p:sp>
      <p:pic>
        <p:nvPicPr>
          <p:cNvPr id="3" name="Picture 2" descr="Chart&#10;&#10;Description automatically generated">
            <a:extLst>
              <a:ext uri="{FF2B5EF4-FFF2-40B4-BE49-F238E27FC236}">
                <a16:creationId xmlns:a16="http://schemas.microsoft.com/office/drawing/2014/main" id="{D01A19EE-5DF4-914E-83AF-825D55C1893E}"/>
              </a:ext>
            </a:extLst>
          </p:cNvPr>
          <p:cNvPicPr>
            <a:picLocks noChangeAspect="1"/>
          </p:cNvPicPr>
          <p:nvPr/>
        </p:nvPicPr>
        <p:blipFill rotWithShape="1">
          <a:blip r:embed="rId2">
            <a:extLst>
              <a:ext uri="{28A0092B-C50C-407E-A947-70E740481C1C}">
                <a14:useLocalDpi xmlns:a14="http://schemas.microsoft.com/office/drawing/2010/main" val="0"/>
              </a:ext>
            </a:extLst>
          </a:blip>
          <a:srcRect r="642" b="49674"/>
          <a:stretch/>
        </p:blipFill>
        <p:spPr>
          <a:xfrm>
            <a:off x="6147467" y="636695"/>
            <a:ext cx="2767933" cy="3154470"/>
          </a:xfrm>
          <a:prstGeom prst="rect">
            <a:avLst/>
          </a:prstGeom>
        </p:spPr>
      </p:pic>
      <p:sp>
        <p:nvSpPr>
          <p:cNvPr id="2" name="Rectangle 1">
            <a:extLst>
              <a:ext uri="{FF2B5EF4-FFF2-40B4-BE49-F238E27FC236}">
                <a16:creationId xmlns:a16="http://schemas.microsoft.com/office/drawing/2014/main" id="{91B38623-51AF-D04B-B9E7-49A1A6AD2E40}"/>
              </a:ext>
            </a:extLst>
          </p:cNvPr>
          <p:cNvSpPr/>
          <p:nvPr/>
        </p:nvSpPr>
        <p:spPr>
          <a:xfrm>
            <a:off x="5907639" y="3664449"/>
            <a:ext cx="291417" cy="3041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ig. 1. Constraining the warping path using the: Sakoe-Chiba band (left); Itakura parallelogram (right)">
            <a:hlinkClick r:id="rId3"/>
            <a:extLst>
              <a:ext uri="{FF2B5EF4-FFF2-40B4-BE49-F238E27FC236}">
                <a16:creationId xmlns:a16="http://schemas.microsoft.com/office/drawing/2014/main" id="{E9235FBA-C4EC-E349-8253-F13A1E52B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31" b="8082"/>
          <a:stretch/>
        </p:blipFill>
        <p:spPr bwMode="auto">
          <a:xfrm>
            <a:off x="4248950" y="4152455"/>
            <a:ext cx="4767209" cy="21918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86C6AA-E3D1-1F46-A1F6-4085D8A6DEE9}"/>
              </a:ext>
            </a:extLst>
          </p:cNvPr>
          <p:cNvSpPr/>
          <p:nvPr/>
        </p:nvSpPr>
        <p:spPr>
          <a:xfrm flipH="1">
            <a:off x="8650840" y="582339"/>
            <a:ext cx="304278" cy="1225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43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sp>
        <p:nvSpPr>
          <p:cNvPr id="8" name="Rectangle 4"/>
          <p:cNvSpPr>
            <a:spLocks noChangeArrowheads="1"/>
          </p:cNvSpPr>
          <p:nvPr/>
        </p:nvSpPr>
        <p:spPr bwMode="auto">
          <a:xfrm>
            <a:off x="227012" y="589938"/>
            <a:ext cx="8666264" cy="666336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accent1"/>
                </a:solidFill>
              </a:rPr>
              <a:t>String Matching:</a:t>
            </a:r>
            <a:r>
              <a:rPr lang="en-US" altLang="en-US" sz="1800" b="1" dirty="0">
                <a:solidFill>
                  <a:schemeClr val="bg1"/>
                </a:solidFill>
              </a:rPr>
              <a:t> binary similarity measure, equal weighting of error types</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SEIZ SEIZ bckg seiz bckg</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BCKG **** bckg seiz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0  Del: 2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BCKG **** bckg seiz ****</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SEIZ SEIZ bckg seiz bckg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2  Del: 0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marL="176213" indent="-176213" hangingPunct="0">
              <a:spcBef>
                <a:spcPts val="0"/>
              </a:spcBef>
              <a:spcAft>
                <a:spcPts val="1200"/>
              </a:spcAft>
              <a:buFont typeface="Arial" pitchFamily="34" charset="0"/>
              <a:buChar char="•"/>
            </a:pPr>
            <a:r>
              <a:rPr lang="en-US" sz="1800" b="1" dirty="0">
                <a:solidFill>
                  <a:schemeClr val="accent1"/>
                </a:solidFill>
              </a:rPr>
              <a:t>Phonetic String Alignment:</a:t>
            </a:r>
            <a:r>
              <a:rPr lang="en-US" sz="1800" b="1" dirty="0">
                <a:solidFill>
                  <a:schemeClr val="bg1"/>
                </a:solidFill>
              </a:rPr>
              <a:t> using a more sophisticated distance measure based on phonetic similarity</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TREES</a:t>
            </a:r>
          </a:p>
          <a:p>
            <a:pPr algn="ctr" hangingPunct="0">
              <a:spcBef>
                <a:spcPts val="0"/>
              </a:spcBef>
              <a:spcAft>
                <a:spcPts val="120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HAUL MOOSE FOR FREE </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Rph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K  AX T  T  ae ** l S  P  R Y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 ** ** ** T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S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err="1">
                <a:solidFill>
                  <a:schemeClr val="accent1"/>
                </a:solidFill>
                <a:latin typeface="Courier New" panose="02070309020205020404" pitchFamily="49" charset="0"/>
                <a:cs typeface="Courier New" panose="02070309020205020404" pitchFamily="49" charset="0"/>
              </a:rPr>
              <a:t>Hph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 ** HH ae AX l ** ** M **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F  OW R  ** F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a:t>
            </a:r>
          </a:p>
          <a:p>
            <a:pPr algn="ctr" hangingPunct="0">
              <a:spcBef>
                <a:spcPts val="0"/>
              </a:spcBef>
              <a:spcAft>
                <a:spcPts val="1200"/>
              </a:spcAft>
            </a:pPr>
            <a:r>
              <a:rPr lang="en-US" sz="1800" b="1" dirty="0">
                <a:latin typeface="Courier New" panose="02070309020205020404" pitchFamily="49" charset="0"/>
                <a:cs typeface="Courier New" panose="02070309020205020404" pitchFamily="49" charset="0"/>
              </a:rPr>
              <a:t>(Hits: 9  Sub: 3  Ins: 2  Del: 6   </a:t>
            </a:r>
            <a:r>
              <a:rPr lang="en-US" sz="1800" b="1" dirty="0">
                <a:highlight>
                  <a:srgbClr val="00FF00"/>
                </a:highlight>
                <a:latin typeface="Courier New" panose="02070309020205020404" pitchFamily="49" charset="0"/>
                <a:cs typeface="Courier New" panose="02070309020205020404" pitchFamily="49" charset="0"/>
              </a:rPr>
              <a:t>Total Errors: 11</a:t>
            </a:r>
            <a:r>
              <a:rPr lang="en-US" sz="1800" b="1" dirty="0">
                <a:latin typeface="Courier New" panose="02070309020205020404" pitchFamily="49" charset="0"/>
                <a:cs typeface="Courier New" panose="02070309020205020404" pitchFamily="49" charset="0"/>
              </a:rPr>
              <a:t>)</a:t>
            </a:r>
          </a:p>
          <a:p>
            <a:pPr algn="ctr" hangingPunct="0">
              <a:spcBef>
                <a:spcPts val="0"/>
              </a:spcBef>
              <a:spcAft>
                <a:spcPts val="0"/>
              </a:spcAft>
            </a:pP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 TREES</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HAUL MOOSE  FOR FREE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(Hits: 0  Sub: 3  Ins: 1  Del: 1   </a:t>
            </a:r>
            <a:r>
              <a:rPr lang="en-US" sz="1800" b="1" dirty="0">
                <a:highlight>
                  <a:srgbClr val="00FF00"/>
                </a:highlight>
                <a:latin typeface="Courier New" panose="02070309020205020404" pitchFamily="49" charset="0"/>
                <a:cs typeface="Courier New" panose="02070309020205020404" pitchFamily="49" charset="0"/>
              </a:rPr>
              <a:t>Total Errors: 5</a:t>
            </a:r>
            <a:r>
              <a:rPr lang="en-US" sz="1800" b="1" dirty="0">
                <a:latin typeface="Courier New" panose="02070309020205020404" pitchFamily="49" charset="0"/>
                <a:cs typeface="Courier New" panose="02070309020205020404" pitchFamily="49" charset="0"/>
              </a:rPr>
              <a:t>)</a:t>
            </a:r>
          </a:p>
          <a:p>
            <a:pPr algn="ctr" hangingPunct="0"/>
            <a:endParaRPr lang="en-US" sz="1800" b="1" dirty="0">
              <a:latin typeface="Courier New" panose="02070309020205020404" pitchFamily="49" charset="0"/>
              <a:cs typeface="Courier New" panose="02070309020205020404" pitchFamily="49" charset="0"/>
            </a:endParaRPr>
          </a:p>
          <a:p>
            <a:pPr hangingPunct="0">
              <a:spcBef>
                <a:spcPts val="0"/>
              </a:spcBef>
              <a:spcAft>
                <a:spcPts val="1200"/>
              </a:spcAft>
            </a:pPr>
            <a:endParaRPr lang="en-US" sz="1800" b="1" dirty="0">
              <a:solidFill>
                <a:schemeClr val="bg1"/>
              </a:solidFill>
            </a:endParaRPr>
          </a:p>
          <a:p>
            <a:pPr algn="ctr" hangingPunct="0"/>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99794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pic>
        <p:nvPicPr>
          <p:cNvPr id="5" name="Picture 4" descr="Diagram&#10;&#10;Description automatically generated with low confidence">
            <a:extLst>
              <a:ext uri="{FF2B5EF4-FFF2-40B4-BE49-F238E27FC236}">
                <a16:creationId xmlns:a16="http://schemas.microsoft.com/office/drawing/2014/main" id="{68B71E8E-A9EF-3143-BB6C-E0F750B34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69" y="746785"/>
            <a:ext cx="6449861" cy="5625259"/>
          </a:xfrm>
          <a:prstGeom prst="rect">
            <a:avLst/>
          </a:prstGeom>
        </p:spPr>
      </p:pic>
    </p:spTree>
    <p:extLst>
      <p:ext uri="{BB962C8B-B14F-4D97-AF65-F5344CB8AC3E}">
        <p14:creationId xmlns:p14="http://schemas.microsoft.com/office/powerpoint/2010/main" val="22159991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4124206"/>
          </a:xfrm>
          <a:prstGeom prst="rect">
            <a:avLst/>
          </a:prstGeom>
          <a:noFill/>
          <a:ln w="9525">
            <a:noFill/>
            <a:miter lim="800000"/>
            <a:headEnd/>
            <a:tailEnd/>
          </a:ln>
        </p:spPr>
        <p:txBody>
          <a:bodyPr wrap="square" lIns="0" tIns="0" rIns="0" bIns="0">
            <a:spAutoFit/>
          </a:bodyPr>
          <a:lstStyle/>
          <a:p>
            <a:pPr marL="171450" indent="-171450">
              <a:spcBef>
                <a:spcPts val="0"/>
              </a:spcBef>
              <a:spcAft>
                <a:spcPts val="1200"/>
              </a:spcAft>
              <a:buFontTx/>
              <a:buChar char="•"/>
            </a:pPr>
            <a:r>
              <a:rPr lang="en-US" sz="1800" b="1" dirty="0">
                <a:solidFill>
                  <a:schemeClr val="accent1"/>
                </a:solidFill>
              </a:rPr>
              <a:t>What we discussed in this lecture:</a:t>
            </a:r>
          </a:p>
          <a:p>
            <a:pPr marL="347663" indent="-174625">
              <a:spcBef>
                <a:spcPts val="0"/>
              </a:spcBef>
              <a:spcAft>
                <a:spcPts val="1200"/>
              </a:spcAft>
              <a:buFont typeface="Wingdings" pitchFamily="2" charset="2"/>
              <a:buChar char="§"/>
            </a:pPr>
            <a:r>
              <a:rPr lang="en-US" sz="1800" b="1" dirty="0">
                <a:solidFill>
                  <a:schemeClr val="bg1"/>
                </a:solidFill>
              </a:rPr>
              <a:t>Reviewed discrete Hidden Markov Models.</a:t>
            </a:r>
          </a:p>
          <a:p>
            <a:pPr marL="347663" indent="-174625">
              <a:spcBef>
                <a:spcPts val="0"/>
              </a:spcBef>
              <a:spcAft>
                <a:spcPts val="1200"/>
              </a:spcAft>
              <a:buFont typeface="Wingdings" pitchFamily="2" charset="2"/>
              <a:buChar char="§"/>
            </a:pPr>
            <a:r>
              <a:rPr lang="en-US" sz="1800" b="1" dirty="0">
                <a:solidFill>
                  <a:schemeClr val="bg1"/>
                </a:solidFill>
              </a:rPr>
              <a:t>Formally introduced dynamic programming.</a:t>
            </a:r>
          </a:p>
          <a:p>
            <a:pPr marL="347663" indent="-174625">
              <a:spcBef>
                <a:spcPts val="0"/>
              </a:spcBef>
              <a:spcAft>
                <a:spcPts val="1200"/>
              </a:spcAft>
              <a:buFont typeface="Wingdings" pitchFamily="2" charset="2"/>
              <a:buChar char="§"/>
            </a:pPr>
            <a:r>
              <a:rPr lang="en-US" sz="1800" b="1" dirty="0">
                <a:solidFill>
                  <a:schemeClr val="bg1"/>
                </a:solidFill>
              </a:rPr>
              <a:t>Described its use to find the best state sequence in a hidden Markov model.</a:t>
            </a:r>
          </a:p>
          <a:p>
            <a:pPr marL="347663" indent="-174625">
              <a:spcBef>
                <a:spcPts val="0"/>
              </a:spcBef>
              <a:spcAft>
                <a:spcPts val="1200"/>
              </a:spcAft>
              <a:buFont typeface="Wingdings" pitchFamily="2" charset="2"/>
              <a:buChar char="§"/>
            </a:pPr>
            <a:r>
              <a:rPr lang="en-US" sz="1800" b="1" dirty="0">
                <a:solidFill>
                  <a:schemeClr val="bg1"/>
                </a:solidFill>
              </a:rPr>
              <a:t>Demonstrated its application to a range of problems including string matching.</a:t>
            </a:r>
          </a:p>
          <a:p>
            <a:pPr marL="171450" indent="-171450">
              <a:spcBef>
                <a:spcPts val="0"/>
              </a:spcBef>
              <a:spcAft>
                <a:spcPts val="1200"/>
              </a:spcAft>
            </a:pPr>
            <a:r>
              <a:rPr lang="en-US" sz="1800" b="1" dirty="0">
                <a:solidFill>
                  <a:schemeClr val="accent1"/>
                </a:solidFill>
              </a:rPr>
              <a:t>Remaining issues:</a:t>
            </a:r>
          </a:p>
          <a:p>
            <a:pPr marL="347663" indent="-174625">
              <a:spcBef>
                <a:spcPts val="0"/>
              </a:spcBef>
              <a:spcAft>
                <a:spcPts val="1200"/>
              </a:spcAft>
              <a:buFont typeface="Wingdings" pitchFamily="2" charset="2"/>
              <a:buChar char="§"/>
            </a:pPr>
            <a:r>
              <a:rPr lang="en-US" sz="1800" b="1" dirty="0">
                <a:solidFill>
                  <a:schemeClr val="bg1"/>
                </a:solidFill>
              </a:rPr>
              <a:t>Derive the reestimation equations using the EM Theorem so we can guarantee convergence.</a:t>
            </a:r>
          </a:p>
          <a:p>
            <a:pPr marL="347663" indent="-174625">
              <a:spcBef>
                <a:spcPts val="0"/>
              </a:spcBef>
              <a:spcAft>
                <a:spcPts val="1200"/>
              </a:spcAft>
              <a:buFont typeface="Wingdings" pitchFamily="2" charset="2"/>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288116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marR="0" lvl="0" indent="-176213" algn="l" defTabSz="914400" rtl="0" eaLnBrk="1" fontAlgn="base" latinLnBrk="0" hangingPunct="1">
                  <a:lnSpc>
                    <a:spcPct val="100000"/>
                  </a:lnSpc>
                  <a:spcBef>
                    <a:spcPct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state and output probability distributions must sum to </a:t>
                </a:r>
                <a14:m>
                  <m:oMath xmlns:m="http://schemas.openxmlformats.org/officeDocument/2006/math">
                    <m:r>
                      <a:rPr kumimoji="0" lang="en-US" sz="18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1</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0"/>
                  </a:spcBef>
                  <a:spcAft>
                    <a:spcPts val="1200"/>
                  </a:spcAft>
                  <a:buClrTx/>
                  <a:buSzTx/>
                  <a:buFontTx/>
                  <a:buNone/>
                  <a:tabLst>
                    <a:tab pos="3190875" algn="ctr"/>
                    <a:tab pos="5484813" algn="ct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nary>
                      <m:naryPr>
                        <m:chr m:val="∑"/>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𝑗</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p>
                      <m:e>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nary>
                  </m:oMath>
                </a14:m>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nary>
                      <m:nary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𝑗</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𝑀</m:t>
                        </m:r>
                      </m:sup>
                      <m:e>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𝑖𝑗</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e>
                    </m:nary>
                  </m:oMath>
                </a14:m>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a:p>
                <a:pPr marL="176213" marR="0" lvl="0" indent="-176213" algn="l" defTabSz="914400" rtl="0" eaLnBrk="1" fontAlgn="base" latinLnBrk="0" hangingPunct="1">
                  <a:lnSpc>
                    <a:spcPct val="100000"/>
                  </a:lnSpc>
                  <a:spcBef>
                    <a:spcPct val="0"/>
                  </a:spcBef>
                  <a:spcAft>
                    <a:spcPts val="1200"/>
                  </a:spcAft>
                  <a:buClrTx/>
                  <a:buSzTx/>
                  <a:buFont typeface="Arial" panose="020B0604020202020204" pitchFamily="34" charset="0"/>
                  <a:buChar char="•"/>
                  <a:tabLst>
                    <a:tab pos="1998663" algn="ctr"/>
                    <a:tab pos="5484813" algn="ct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 Markov model is called </a:t>
                </a:r>
                <a:r>
                  <a:rPr kumimoji="0" lang="en-US" sz="1800" b="1" i="0" u="none" strike="noStrike" kern="1200" cap="none" spc="0" normalizeH="0" baseline="0" noProof="0" dirty="0">
                    <a:ln>
                      <a:noFill/>
                    </a:ln>
                    <a:solidFill>
                      <a:srgbClr val="333399"/>
                    </a:solidFill>
                    <a:effectLst/>
                    <a:uLnTx/>
                    <a:uFillTx/>
                    <a:latin typeface="Arial" charset="0"/>
                    <a:ea typeface="+mn-ea"/>
                    <a:cs typeface="+mn-cs"/>
                  </a:rPr>
                  <a:t>ergodic</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if every one of the states has a nonzero probability of occurring given some starting state.</a:t>
                </a:r>
              </a:p>
              <a:p>
                <a:pPr marL="176213" marR="0" lvl="0" indent="-176213" algn="l" defTabSz="914400" rtl="0" eaLnBrk="1" fontAlgn="base" latinLnBrk="0" hangingPunct="1">
                  <a:lnSpc>
                    <a:spcPct val="100000"/>
                  </a:lnSpc>
                  <a:spcBef>
                    <a:spcPts val="0"/>
                  </a:spcBef>
                  <a:spcAft>
                    <a:spcPts val="18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A Markov model is called a </a:t>
                </a:r>
                <a:r>
                  <a:rPr kumimoji="0" lang="en-US" sz="1800" b="1" i="0" u="none" strike="noStrike" kern="1200" cap="none" spc="0" normalizeH="0" baseline="0" noProof="0" dirty="0">
                    <a:ln>
                      <a:noFill/>
                    </a:ln>
                    <a:solidFill>
                      <a:srgbClr val="333399"/>
                    </a:solidFill>
                    <a:effectLst/>
                    <a:uLnTx/>
                    <a:uFillTx/>
                    <a:latin typeface="Arial" charset="0"/>
                    <a:ea typeface="+mn-ea"/>
                    <a:cs typeface="+mn-cs"/>
                  </a:rPr>
                  <a:t>hidden Markov model </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(HMM) if the output symbols cannot be observed directly (e.g., correspond to a state) and can only be observed through a second stochastic process.</a:t>
                </a:r>
              </a:p>
              <a:p>
                <a:pPr marL="176213" marR="0" lvl="0" indent="-176213" algn="l" defTabSz="914400" rtl="0" eaLnBrk="1" fontAlgn="base" latinLnBrk="0" hangingPunct="1">
                  <a:lnSpc>
                    <a:spcPct val="100000"/>
                  </a:lnSpc>
                  <a:spcBef>
                    <a:spcPts val="0"/>
                  </a:spcBef>
                  <a:spcAft>
                    <a:spcPts val="12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HMMs are often referred to as a </a:t>
                </a:r>
                <a:r>
                  <a:rPr kumimoji="0" lang="en-US" sz="1800" b="1" i="0" u="none" strike="noStrike" kern="1200" cap="none" spc="0" normalizeH="0" baseline="0" noProof="0" dirty="0">
                    <a:ln>
                      <a:noFill/>
                    </a:ln>
                    <a:solidFill>
                      <a:srgbClr val="333399"/>
                    </a:solidFill>
                    <a:effectLst/>
                    <a:uLnTx/>
                    <a:uFillTx/>
                    <a:latin typeface="Arial" charset="0"/>
                    <a:ea typeface="+mn-ea"/>
                    <a:cs typeface="+mn-cs"/>
                  </a:rPr>
                  <a:t>doubly stochastic system</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or model because state transitions and outputs are modeled as stochastic processes.</a:t>
                </a:r>
              </a:p>
              <a:p>
                <a:pPr marL="176213" marR="0" lvl="0" indent="-176213" algn="l" defTabSz="914400" rtl="0" eaLnBrk="1" fontAlgn="base" latinLnBrk="0" hangingPunct="1">
                  <a:lnSpc>
                    <a:spcPct val="100000"/>
                  </a:lnSpc>
                  <a:spcBef>
                    <a:spcPts val="0"/>
                  </a:spcBef>
                  <a:spcAft>
                    <a:spcPts val="600"/>
                  </a:spcAft>
                  <a:buClrTx/>
                  <a:buSzTx/>
                  <a:buFont typeface="Arial"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There are three fundamental problems associated with HMMs:</a:t>
                </a:r>
              </a:p>
              <a:p>
                <a:pPr marL="339725" marR="0" lvl="1" indent="-163513" algn="l" defTabSz="914400" rtl="0" eaLnBrk="1" fontAlgn="base"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Evaluation:</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How do we efficiently compute the probability that particular sequences of states was observed?</a:t>
                </a:r>
              </a:p>
              <a:p>
                <a:pPr marL="339725" marR="0" lvl="1" indent="-163513" algn="l" defTabSz="914400" rtl="0" eaLnBrk="1" fontAlgn="base"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Decoding:</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What is the most likely sequences of hidden states that produced an observed sequence?</a:t>
                </a:r>
              </a:p>
              <a:p>
                <a:pPr marL="339725" marR="0" lvl="1" indent="-163513" algn="l" defTabSz="914400" rtl="0" eaLnBrk="1" fontAlgn="base" latinLnBrk="0" hangingPunct="1">
                  <a:lnSpc>
                    <a:spcPct val="100000"/>
                  </a:lnSpc>
                  <a:spcBef>
                    <a:spcPts val="0"/>
                  </a:spcBef>
                  <a:spcAft>
                    <a:spcPts val="600"/>
                  </a:spcAft>
                  <a:buClrTx/>
                  <a:buSzTx/>
                  <a:buFont typeface="Wingdings" pitchFamily="2" charset="2"/>
                  <a:buChar char="§"/>
                  <a:tabLst/>
                  <a:defRPr/>
                </a:pPr>
                <a:r>
                  <a:rPr kumimoji="0" lang="en-US" sz="1800" b="1" i="0" u="none" strike="noStrike" kern="1200" cap="none" spc="0" normalizeH="0" baseline="0" noProof="0" dirty="0">
                    <a:ln>
                      <a:noFill/>
                    </a:ln>
                    <a:solidFill>
                      <a:srgbClr val="333399"/>
                    </a:solidFill>
                    <a:effectLst/>
                    <a:uLnTx/>
                    <a:uFillTx/>
                    <a:latin typeface="Arial" charset="0"/>
                    <a:ea typeface="+mn-ea"/>
                    <a:cs typeface="+mn-cs"/>
                  </a:rPr>
                  <a:t>Learning:</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More Definitions and Comments</a:t>
            </a:r>
          </a:p>
        </p:txBody>
      </p:sp>
    </p:spTree>
    <p:extLst>
      <p:ext uri="{BB962C8B-B14F-4D97-AF65-F5344CB8AC3E}">
        <p14:creationId xmlns:p14="http://schemas.microsoft.com/office/powerpoint/2010/main" val="402351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Multiple Coin Models – Hidden Markov Models</a:t>
            </a:r>
          </a:p>
        </p:txBody>
      </p:sp>
      <p:sp>
        <p:nvSpPr>
          <p:cNvPr id="2" name="Rectangle 1">
            <a:extLst>
              <a:ext uri="{FF2B5EF4-FFF2-40B4-BE49-F238E27FC236}">
                <a16:creationId xmlns:a16="http://schemas.microsoft.com/office/drawing/2014/main" id="{0C311D41-59D5-1444-956D-FC3271661CB2}"/>
              </a:ext>
            </a:extLst>
          </p:cNvPr>
          <p:cNvSpPr/>
          <p:nvPr/>
        </p:nvSpPr>
        <p:spPr>
          <a:xfrm>
            <a:off x="7061158" y="5880693"/>
            <a:ext cx="1471448" cy="824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702CACFD-D889-624E-A847-549DA7171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68" y="611183"/>
            <a:ext cx="2842162" cy="1705297"/>
          </a:xfrm>
          <a:prstGeom prst="rect">
            <a:avLst/>
          </a:prstGeom>
        </p:spPr>
      </p:pic>
      <p:pic>
        <p:nvPicPr>
          <p:cNvPr id="6" name="Picture 5" descr="Diagram&#10;&#10;Description automatically generated">
            <a:extLst>
              <a:ext uri="{FF2B5EF4-FFF2-40B4-BE49-F238E27FC236}">
                <a16:creationId xmlns:a16="http://schemas.microsoft.com/office/drawing/2014/main" id="{ED9A98AF-A701-C940-B52D-94245C9BA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0" y="2592904"/>
            <a:ext cx="2356104" cy="3190253"/>
          </a:xfrm>
          <a:prstGeom prst="rect">
            <a:avLst/>
          </a:prstGeom>
        </p:spPr>
      </p:pic>
      <mc:AlternateContent xmlns:mc="http://schemas.openxmlformats.org/markup-compatibility/2006" xmlns:a14="http://schemas.microsoft.com/office/drawing/2010/main">
        <mc:Choice Requires="a14">
          <p:sp>
            <p:nvSpPr>
              <p:cNvPr id="9" name="Text Box 9">
                <a:extLst>
                  <a:ext uri="{FF2B5EF4-FFF2-40B4-BE49-F238E27FC236}">
                    <a16:creationId xmlns:a16="http://schemas.microsoft.com/office/drawing/2014/main" id="{4B139A73-DA20-1149-890C-B0526F6839DC}"/>
                  </a:ext>
                </a:extLst>
              </p:cNvPr>
              <p:cNvSpPr txBox="1">
                <a:spLocks noChangeArrowheads="1"/>
              </p:cNvSpPr>
              <p:nvPr/>
            </p:nvSpPr>
            <p:spPr bwMode="auto">
              <a:xfrm>
                <a:off x="3425952" y="647699"/>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2-Coins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Can we uniquely identify the state sequence that produced these outputs?</a:t>
                </a:r>
              </a:p>
            </p:txBody>
          </p:sp>
        </mc:Choice>
        <mc:Fallback xmlns="">
          <p:sp>
            <p:nvSpPr>
              <p:cNvPr id="9" name="Text Box 9">
                <a:extLst>
                  <a:ext uri="{FF2B5EF4-FFF2-40B4-BE49-F238E27FC236}">
                    <a16:creationId xmlns:a16="http://schemas.microsoft.com/office/drawing/2014/main" id="{4B139A73-DA20-1149-890C-B0526F6839DC}"/>
                  </a:ext>
                </a:extLst>
              </p:cNvPr>
              <p:cNvSpPr txBox="1">
                <a:spLocks noRot="1" noChangeAspect="1" noMove="1" noResize="1" noEditPoints="1" noAdjustHandles="1" noChangeArrowheads="1" noChangeShapeType="1" noTextEdit="1"/>
              </p:cNvSpPr>
              <p:nvPr/>
            </p:nvSpPr>
            <p:spPr bwMode="auto">
              <a:xfrm>
                <a:off x="3425952" y="647699"/>
                <a:ext cx="5489448" cy="1705297"/>
              </a:xfrm>
              <a:prstGeom prst="rect">
                <a:avLst/>
              </a:prstGeom>
              <a:blipFill>
                <a:blip r:embed="rId4"/>
                <a:stretch>
                  <a:fillRect l="-2304" t="-3676" r="-3226" b="-7353"/>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9">
                <a:extLst>
                  <a:ext uri="{FF2B5EF4-FFF2-40B4-BE49-F238E27FC236}">
                    <a16:creationId xmlns:a16="http://schemas.microsoft.com/office/drawing/2014/main" id="{13DB3530-39B9-F149-A04B-00893CA0FBAB}"/>
                  </a:ext>
                </a:extLst>
              </p:cNvPr>
              <p:cNvSpPr txBox="1">
                <a:spLocks noChangeArrowheads="1"/>
              </p:cNvSpPr>
              <p:nvPr/>
            </p:nvSpPr>
            <p:spPr bwMode="auto">
              <a:xfrm>
                <a:off x="3425952" y="3256585"/>
                <a:ext cx="5489448" cy="1705297"/>
              </a:xfrm>
              <a:prstGeom prst="rect">
                <a:avLst/>
              </a:prstGeom>
              <a:noFill/>
              <a:ln w="9525">
                <a:noFill/>
                <a:miter lim="800000"/>
                <a:headEnd/>
                <a:tailEnd/>
              </a:ln>
            </p:spPr>
            <p:txBody>
              <a:bodyPr lIns="0" tIns="0" rIns="0" bIns="0">
                <a:noAutofit/>
              </a:bodyPr>
              <a:lstStyle/>
              <a:p>
                <a:pPr marL="179388" indent="-179388">
                  <a:spcAft>
                    <a:spcPts val="600"/>
                  </a:spcAft>
                  <a:buFont typeface="Arial" panose="020B0604020202020204" pitchFamily="34" charset="0"/>
                  <a:buChar char="•"/>
                </a:pPr>
                <a:r>
                  <a:rPr lang="en-US" sz="1800" b="1" dirty="0">
                    <a:solidFill>
                      <a:schemeClr val="bg1"/>
                    </a:solidFill>
                  </a:rPr>
                  <a:t>3-Coins Hidden Model:</a:t>
                </a:r>
              </a:p>
              <a:p>
                <a:pPr marL="460375">
                  <a:spcAft>
                    <a:spcPts val="600"/>
                  </a:spcAft>
                </a:pPr>
                <a14:m>
                  <m:oMathPara xmlns:m="http://schemas.openxmlformats.org/officeDocument/2006/math">
                    <m:oMathParaPr>
                      <m:jc m:val="left"/>
                    </m:oMathParaPr>
                    <m:oMath xmlns:m="http://schemas.openxmlformats.org/officeDocument/2006/math">
                      <m:sSup>
                        <m:sSupPr>
                          <m:ctrlPr>
                            <a:rPr lang="en-US" sz="1800" b="1" i="1">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𝒗</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r>
                            <a:rPr lang="en-US" sz="1800" b="1" i="1">
                              <a:solidFill>
                                <a:schemeClr val="bg1"/>
                              </a:solidFill>
                              <a:latin typeface="Cambria Math" panose="02040503050406030204" pitchFamily="18" charset="0"/>
                            </a:rPr>
                            <m:t>𝑯𝑯𝑻𝑻𝑯𝑻𝑯𝑯𝑻𝑻</m:t>
                          </m:r>
                        </m:e>
                      </m:d>
                    </m:oMath>
                  </m:oMathPara>
                </a14:m>
                <a:endParaRPr lang="en-US" sz="1800" b="1" dirty="0">
                  <a:solidFill>
                    <a:schemeClr val="bg1"/>
                  </a:solidFill>
                </a:endParaRPr>
              </a:p>
              <a:p>
                <a:pPr marL="460375">
                  <a:spcAft>
                    <a:spcPts val="1200"/>
                  </a:spcAft>
                </a:pPr>
                <a14:m>
                  <m:oMathPara xmlns:m="http://schemas.openxmlformats.org/officeDocument/2006/math">
                    <m:oMathParaPr>
                      <m:jc m:val="left"/>
                    </m:oMathParaPr>
                    <m:oMath xmlns:m="http://schemas.openxmlformats.org/officeDocument/2006/math">
                      <m:sSup>
                        <m:sSupPr>
                          <m:ctrlPr>
                            <a:rPr lang="en-US" sz="1800" b="1"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𝝎</m:t>
                          </m:r>
                        </m:e>
                        <m:sup>
                          <m:r>
                            <a:rPr lang="en-US" sz="1800" b="1" i="1">
                              <a:solidFill>
                                <a:schemeClr val="bg1"/>
                              </a:solidFill>
                              <a:latin typeface="Cambria Math" panose="02040503050406030204" pitchFamily="18" charset="0"/>
                              <a:ea typeface="Cambria Math" panose="02040503050406030204" pitchFamily="18" charset="0"/>
                            </a:rPr>
                            <m:t>𝟏𝟎</m:t>
                          </m:r>
                        </m:sup>
                      </m:sSup>
                      <m:r>
                        <a:rPr lang="en-US" sz="1800" b="1" i="1">
                          <a:solidFill>
                            <a:schemeClr val="bg1"/>
                          </a:solidFill>
                          <a:latin typeface="Cambria Math" panose="02040503050406030204" pitchFamily="18" charset="0"/>
                          <a:ea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rPr>
                                <m:t>1</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b="1" i="1">
                              <a:solidFill>
                                <a:schemeClr val="bg1"/>
                              </a:solidFill>
                              <a:latin typeface="Cambria Math" panose="02040503050406030204" pitchFamily="18" charset="0"/>
                            </a:rPr>
                            <m:t>,</m:t>
                          </m:r>
                          <m:sSub>
                            <m:sSubPr>
                              <m:ctrlPr>
                                <a:rPr lang="en-US" sz="1800" i="1">
                                  <a:solidFill>
                                    <a:schemeClr val="bg1"/>
                                  </a:solidFill>
                                  <a:latin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3</m:t>
                              </m:r>
                            </m:sub>
                          </m:sSub>
                        </m:e>
                      </m:d>
                    </m:oMath>
                  </m:oMathPara>
                </a14:m>
                <a:endParaRPr lang="en-US" sz="1800" b="1" dirty="0">
                  <a:solidFill>
                    <a:schemeClr val="bg1"/>
                  </a:solidFill>
                </a:endParaRPr>
              </a:p>
              <a:p>
                <a:pPr marL="179388" indent="-179388">
                  <a:spcAft>
                    <a:spcPts val="1200"/>
                  </a:spcAft>
                  <a:buFont typeface="Arial" panose="020B0604020202020204" pitchFamily="34" charset="0"/>
                  <a:buChar char="•"/>
                </a:pPr>
                <a:r>
                  <a:rPr lang="en-US" sz="1800" b="1" dirty="0">
                    <a:solidFill>
                      <a:schemeClr val="bg1"/>
                    </a:solidFill>
                  </a:rPr>
                  <a:t>Using only observations, how could we decide which model is best?</a:t>
                </a:r>
              </a:p>
            </p:txBody>
          </p:sp>
        </mc:Choice>
        <mc:Fallback xmlns="">
          <p:sp>
            <p:nvSpPr>
              <p:cNvPr id="10" name="Text Box 9">
                <a:extLst>
                  <a:ext uri="{FF2B5EF4-FFF2-40B4-BE49-F238E27FC236}">
                    <a16:creationId xmlns:a16="http://schemas.microsoft.com/office/drawing/2014/main" id="{13DB3530-39B9-F149-A04B-00893CA0FBAB}"/>
                  </a:ext>
                </a:extLst>
              </p:cNvPr>
              <p:cNvSpPr txBox="1">
                <a:spLocks noRot="1" noChangeAspect="1" noMove="1" noResize="1" noEditPoints="1" noAdjustHandles="1" noChangeArrowheads="1" noChangeShapeType="1" noTextEdit="1"/>
              </p:cNvSpPr>
              <p:nvPr/>
            </p:nvSpPr>
            <p:spPr bwMode="auto">
              <a:xfrm>
                <a:off x="3425952" y="3256585"/>
                <a:ext cx="5489448" cy="1705297"/>
              </a:xfrm>
              <a:prstGeom prst="rect">
                <a:avLst/>
              </a:prstGeom>
              <a:blipFill>
                <a:blip r:embed="rId5"/>
                <a:stretch>
                  <a:fillRect l="-2304" t="-4444" b="-740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1401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mc:Choice xmlns:a14="http://schemas.microsoft.com/office/drawing/2010/main"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74446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b="0" i="1">
                              <a:latin typeface="Cambria Math" panose="02040503050406030204" pitchFamily="18" charset="0"/>
                              <a:ea typeface="Cambria Math" panose="02040503050406030204" pitchFamily="18" charset="0"/>
                            </a:rPr>
                            <m:t>𝜔</m:t>
                          </m:r>
                        </m:e>
                        <m:sub>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𝑗</m:t>
                              </m:r>
                            </m:e>
                            <m:sup>
                              <m:r>
                                <a:rPr lang="en-US" sz="1400" b="0"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062"/>
                  </a:stretch>
                </a:blipFill>
              </p:spPr>
              <p:txBody>
                <a:bodyPr/>
                <a:lstStyle/>
                <a:p>
                  <a:r>
                    <a:rPr lang="en-US">
                      <a:noFill/>
                    </a:rPr>
                    <a:t> </a:t>
                  </a:r>
                </a:p>
              </p:txBody>
            </p:sp>
          </mc:Fallback>
        </mc:AlternateContent>
      </p:grpSp>
    </p:spTree>
    <p:extLst>
      <p:ext uri="{BB962C8B-B14F-4D97-AF65-F5344CB8AC3E}">
        <p14:creationId xmlns:p14="http://schemas.microsoft.com/office/powerpoint/2010/main" val="492534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087268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161844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a:t>
            </a:r>
          </a:p>
        </p:txBody>
      </p:sp>
      <p:sp>
        <p:nvSpPr>
          <p:cNvPr id="8" name="Rectangle 4"/>
          <p:cNvSpPr>
            <a:spLocks noChangeArrowheads="1"/>
          </p:cNvSpPr>
          <p:nvPr/>
        </p:nvSpPr>
        <p:spPr bwMode="auto">
          <a:xfrm>
            <a:off x="169608" y="589938"/>
            <a:ext cx="8747380" cy="574003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800"/>
              </a:spcAft>
              <a:buFont typeface="Arial" pitchFamily="34" charset="0"/>
              <a:buChar char="•"/>
            </a:pPr>
            <a:r>
              <a:rPr lang="en-US" altLang="en-US" sz="1800" b="1" dirty="0">
                <a:solidFill>
                  <a:schemeClr val="bg1"/>
                </a:solidFill>
              </a:rPr>
              <a:t>Dynamic programming is best illustrated with a string-matching example.</a:t>
            </a:r>
          </a:p>
          <a:p>
            <a:pPr marL="176213" indent="-176213">
              <a:spcBef>
                <a:spcPts val="0"/>
              </a:spcBef>
              <a:spcAft>
                <a:spcPts val="600"/>
              </a:spcAft>
              <a:buFont typeface="Arial" pitchFamily="34" charset="0"/>
              <a:buChar char="•"/>
            </a:pPr>
            <a:r>
              <a:rPr lang="en-US" altLang="en-US" sz="1800" b="1" dirty="0">
                <a:solidFill>
                  <a:schemeClr val="bg1"/>
                </a:solidFill>
              </a:rPr>
              <a:t>Consider the problem of finding the similarity between two words: </a:t>
            </a:r>
            <a:r>
              <a:rPr lang="en-US" altLang="en-US" sz="1800" b="1" i="1" dirty="0">
                <a:solidFill>
                  <a:schemeClr val="bg1"/>
                </a:solidFill>
              </a:rPr>
              <a:t>Pesto</a:t>
            </a:r>
            <a:r>
              <a:rPr lang="en-US" altLang="en-US" sz="1800" b="1" dirty="0">
                <a:solidFill>
                  <a:schemeClr val="bg1"/>
                </a:solidFill>
              </a:rPr>
              <a:t> and </a:t>
            </a:r>
            <a:r>
              <a:rPr lang="en-US" altLang="en-US" sz="1800" b="1" i="1" dirty="0">
                <a:solidFill>
                  <a:schemeClr val="bg1"/>
                </a:solidFill>
              </a:rPr>
              <a:t>Pita</a:t>
            </a:r>
            <a:r>
              <a:rPr lang="en-US" altLang="en-US" sz="1800" b="1" dirty="0">
                <a:solidFill>
                  <a:schemeClr val="bg1"/>
                </a:solidFill>
              </a:rPr>
              <a:t>. An intuitive approach would be to align the strings and count the number</a:t>
            </a:r>
            <a:br>
              <a:rPr lang="en-US" altLang="en-US" sz="1800" b="1" dirty="0">
                <a:solidFill>
                  <a:schemeClr val="bg1"/>
                </a:solidFill>
              </a:rPr>
            </a:br>
            <a:r>
              <a:rPr lang="en-US" altLang="en-US" sz="1800" b="1" dirty="0">
                <a:solidFill>
                  <a:schemeClr val="bg1"/>
                </a:solidFill>
              </a:rPr>
              <a:t>of misspelled letters:</a:t>
            </a:r>
          </a:p>
          <a:p>
            <a:pPr marL="633413" indent="-176213">
              <a:spcBef>
                <a:spcPts val="0"/>
              </a:spcBef>
              <a:spcAft>
                <a:spcPts val="600"/>
              </a:spcAft>
            </a:pPr>
            <a:r>
              <a:rPr lang="en-US" altLang="en-US" sz="1800" b="1" dirty="0">
                <a:solidFill>
                  <a:schemeClr val="bg1"/>
                </a:solidFill>
              </a:rPr>
              <a:t>	</a:t>
            </a:r>
            <a:r>
              <a:rPr lang="en-US" altLang="en-US" sz="1400" b="1" dirty="0">
                <a:solidFill>
                  <a:schemeClr val="bg1"/>
                </a:solidFill>
                <a:latin typeface="Courier New" pitchFamily="49" charset="0"/>
                <a:cs typeface="Courier New" pitchFamily="49" charset="0"/>
              </a:rPr>
              <a:t>Reference:    P  I  ** t  a</a:t>
            </a:r>
          </a:p>
          <a:p>
            <a:pPr marL="633413" indent="-176213">
              <a:spcBef>
                <a:spcPts val="0"/>
              </a:spcBef>
              <a:spcAft>
                <a:spcPts val="600"/>
              </a:spcAft>
            </a:pPr>
            <a:r>
              <a:rPr lang="en-US" altLang="en-US" sz="1400" b="1" dirty="0">
                <a:solidFill>
                  <a:schemeClr val="bg1"/>
                </a:solidFill>
                <a:latin typeface="Courier New" pitchFamily="49" charset="0"/>
                <a:cs typeface="Courier New" pitchFamily="49" charset="0"/>
              </a:rPr>
              <a:t>	Hypothesis:   P  e  s  t  o</a:t>
            </a:r>
          </a:p>
          <a:p>
            <a:pPr marL="176213" indent="-176213">
              <a:spcBef>
                <a:spcPts val="0"/>
              </a:spcBef>
              <a:spcAft>
                <a:spcPts val="600"/>
              </a:spcAft>
            </a:pPr>
            <a:r>
              <a:rPr lang="en-US" altLang="en-US" sz="1400" b="1" dirty="0">
                <a:solidFill>
                  <a:schemeClr val="bg1"/>
                </a:solidFill>
                <a:latin typeface="Courier New" pitchFamily="49" charset="0"/>
                <a:cs typeface="Courier New" pitchFamily="49" charset="0"/>
              </a:rPr>
              <a:t>	</a:t>
            </a:r>
            <a:r>
              <a:rPr lang="en-US" altLang="en-US" sz="1800" b="1" dirty="0">
                <a:solidFill>
                  <a:schemeClr val="bg1"/>
                </a:solidFill>
                <a:latin typeface="+mj-lt"/>
                <a:cs typeface="Courier New" pitchFamily="49" charset="0"/>
              </a:rPr>
              <a:t>If each mismatched letter costs 1 unit, the</a:t>
            </a:r>
            <a:br>
              <a:rPr lang="en-US" altLang="en-US" sz="1800" b="1" dirty="0">
                <a:solidFill>
                  <a:schemeClr val="bg1"/>
                </a:solidFill>
                <a:latin typeface="+mj-lt"/>
                <a:cs typeface="Courier New" pitchFamily="49" charset="0"/>
              </a:rPr>
            </a:br>
            <a:r>
              <a:rPr lang="en-US" altLang="en-US" sz="1800" b="1" dirty="0">
                <a:solidFill>
                  <a:schemeClr val="bg1"/>
                </a:solidFill>
                <a:latin typeface="+mj-lt"/>
                <a:cs typeface="Courier New" pitchFamily="49" charset="0"/>
              </a:rPr>
              <a:t>overall similarity would be 3.</a:t>
            </a:r>
          </a:p>
          <a:p>
            <a:pPr marL="176213" indent="-176213">
              <a:spcBef>
                <a:spcPts val="0"/>
              </a:spcBef>
              <a:spcAft>
                <a:spcPts val="600"/>
              </a:spcAft>
              <a:buFont typeface="Arial" pitchFamily="34" charset="0"/>
              <a:buChar char="•"/>
            </a:pPr>
            <a:r>
              <a:rPr lang="en-US" altLang="en-US" sz="1800" b="1" dirty="0">
                <a:solidFill>
                  <a:schemeClr val="bg1"/>
                </a:solidFill>
              </a:rPr>
              <a:t>Let us define a cost function:</a:t>
            </a:r>
          </a:p>
          <a:p>
            <a:pPr marL="339725" lvl="1" indent="-163513">
              <a:spcBef>
                <a:spcPts val="0"/>
              </a:spcBef>
              <a:spcAft>
                <a:spcPts val="600"/>
              </a:spcAft>
              <a:buFont typeface="Wingdings" pitchFamily="2" charset="2"/>
              <a:buChar char="§"/>
            </a:pPr>
            <a:r>
              <a:rPr lang="en-US" altLang="en-US" sz="1400" b="1" dirty="0">
                <a:solidFill>
                  <a:schemeClr val="bg1"/>
                </a:solidFill>
              </a:rPr>
              <a:t>Transition penalty: a non-diagonal transition incurs a penalty of 1 unit.</a:t>
            </a:r>
          </a:p>
          <a:p>
            <a:pPr marL="339725" lvl="1" indent="-163513">
              <a:spcBef>
                <a:spcPts val="0"/>
              </a:spcBef>
              <a:spcAft>
                <a:spcPts val="600"/>
              </a:spcAft>
              <a:buFont typeface="Wingdings" pitchFamily="2" charset="2"/>
              <a:buChar char="§"/>
            </a:pPr>
            <a:r>
              <a:rPr lang="en-US" altLang="en-US" sz="1400" b="1" dirty="0">
                <a:solidFill>
                  <a:schemeClr val="bg1"/>
                </a:solidFill>
              </a:rPr>
              <a:t>Node penalty: Any two dissimilar letters that are </a:t>
            </a:r>
            <a:br>
              <a:rPr lang="en-US" altLang="en-US" sz="1400" b="1" dirty="0">
                <a:solidFill>
                  <a:schemeClr val="bg1"/>
                </a:solidFill>
              </a:rPr>
            </a:br>
            <a:r>
              <a:rPr lang="en-US" altLang="en-US" sz="1400" b="1" dirty="0">
                <a:solidFill>
                  <a:schemeClr val="bg1"/>
                </a:solidFill>
              </a:rPr>
              <a:t>matched at a node incur a penalty of 1 unit.</a:t>
            </a:r>
            <a:endParaRPr lang="en-US" sz="1800" b="1" dirty="0"/>
          </a:p>
          <a:p>
            <a:pPr marL="176213" indent="-176213">
              <a:spcBef>
                <a:spcPts val="0"/>
              </a:spcBef>
              <a:spcAft>
                <a:spcPts val="1800"/>
              </a:spcAft>
              <a:buFont typeface="Arial" pitchFamily="34" charset="0"/>
              <a:buChar char="•"/>
            </a:pPr>
            <a:r>
              <a:rPr lang="en-US" altLang="en-US" sz="1800" b="1" dirty="0">
                <a:solidFill>
                  <a:schemeClr val="bg1"/>
                </a:solidFill>
              </a:rPr>
              <a:t>Let us use a “fixed-endpoint” approach,</a:t>
            </a:r>
            <a:br>
              <a:rPr lang="en-US" altLang="en-US" sz="1800" b="1" dirty="0">
                <a:solidFill>
                  <a:schemeClr val="bg1"/>
                </a:solidFill>
              </a:rPr>
            </a:br>
            <a:r>
              <a:rPr lang="en-US" altLang="en-US" sz="1800" b="1" dirty="0">
                <a:solidFill>
                  <a:schemeClr val="bg1"/>
                </a:solidFill>
              </a:rPr>
              <a:t>which constrains the solution to begin</a:t>
            </a:r>
            <a:br>
              <a:rPr lang="en-US" altLang="en-US" sz="1800" b="1" dirty="0">
                <a:solidFill>
                  <a:schemeClr val="bg1"/>
                </a:solidFill>
              </a:rPr>
            </a:br>
            <a:r>
              <a:rPr lang="en-US" altLang="en-US" sz="1800" b="1" dirty="0">
                <a:solidFill>
                  <a:schemeClr val="bg1"/>
                </a:solidFill>
              </a:rPr>
              <a:t>an the origin and end by matching the</a:t>
            </a:r>
            <a:br>
              <a:rPr lang="en-US" altLang="en-US" sz="1800" b="1" dirty="0">
                <a:solidFill>
                  <a:schemeClr val="bg1"/>
                </a:solidFill>
              </a:rPr>
            </a:br>
            <a:r>
              <a:rPr lang="en-US" altLang="en-US" sz="1800" b="1" dirty="0">
                <a:solidFill>
                  <a:schemeClr val="bg1"/>
                </a:solidFill>
              </a:rPr>
              <a:t>last two letters (“a” and “o”).</a:t>
            </a:r>
          </a:p>
          <a:p>
            <a:pPr marL="176213" indent="-176213">
              <a:spcBef>
                <a:spcPts val="0"/>
              </a:spcBef>
              <a:spcAft>
                <a:spcPts val="1800"/>
              </a:spcAft>
              <a:buFont typeface="Arial" pitchFamily="34" charset="0"/>
              <a:buChar char="•"/>
            </a:pPr>
            <a:r>
              <a:rPr lang="en-US" altLang="en-US" sz="1800" b="1" dirty="0">
                <a:solidFill>
                  <a:schemeClr val="bg1"/>
                </a:solidFill>
              </a:rPr>
              <a:t>Note that this simple approach does not allow for some common phenomena in spell-checking, such as transposition of letters.</a:t>
            </a:r>
            <a:endParaRPr lang="en-US" altLang="en-US" sz="1400" b="1" dirty="0">
              <a:solidFill>
                <a:schemeClr val="bg1"/>
              </a:solidFill>
            </a:endParaRPr>
          </a:p>
        </p:txBody>
      </p:sp>
      <p:pic>
        <p:nvPicPr>
          <p:cNvPr id="131075" name="Picture 3"/>
          <p:cNvPicPr>
            <a:picLocks noChangeAspect="1" noChangeArrowheads="1"/>
          </p:cNvPicPr>
          <p:nvPr/>
        </p:nvPicPr>
        <p:blipFill>
          <a:blip r:embed="rId2"/>
          <a:srcRect/>
          <a:stretch>
            <a:fillRect/>
          </a:stretch>
        </p:blipFill>
        <p:spPr bwMode="auto">
          <a:xfrm>
            <a:off x="5068888" y="1976284"/>
            <a:ext cx="3848100" cy="3200400"/>
          </a:xfrm>
          <a:prstGeom prst="rect">
            <a:avLst/>
          </a:prstGeom>
          <a:noFill/>
          <a:ln w="9525">
            <a:noFill/>
            <a:miter lim="800000"/>
            <a:headEnd/>
            <a:tailEnd/>
          </a:ln>
          <a:effectLst/>
        </p:spPr>
      </p:pic>
    </p:spTree>
    <p:extLst>
      <p:ext uri="{BB962C8B-B14F-4D97-AF65-F5344CB8AC3E}">
        <p14:creationId xmlns:p14="http://schemas.microsoft.com/office/powerpoint/2010/main" val="996434439"/>
      </p:ext>
    </p:extLst>
  </p:cSld>
  <p:clrMapOvr>
    <a:masterClrMapping/>
  </p:clrMapOvr>
  <p:transition/>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7619</TotalTime>
  <Words>2016</Words>
  <Application>Microsoft Macintosh PowerPoint</Application>
  <PresentationFormat>Letter Paper (8.5x11 in)</PresentationFormat>
  <Paragraphs>161</Paragraphs>
  <Slides>14</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Cambria Math</vt:lpstr>
      <vt:lpstr>Courier New</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444</cp:revision>
  <dcterms:created xsi:type="dcterms:W3CDTF">2002-09-12T17:13:32Z</dcterms:created>
  <dcterms:modified xsi:type="dcterms:W3CDTF">2021-02-26T00:37:36Z</dcterms:modified>
</cp:coreProperties>
</file>