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414" r:id="rId4"/>
    <p:sldId id="432" r:id="rId5"/>
    <p:sldId id="411" r:id="rId6"/>
    <p:sldId id="433" r:id="rId7"/>
    <p:sldId id="415" r:id="rId8"/>
    <p:sldId id="416" r:id="rId9"/>
    <p:sldId id="417" r:id="rId10"/>
    <p:sldId id="418" r:id="rId11"/>
    <p:sldId id="419" r:id="rId12"/>
    <p:sldId id="425" r:id="rId13"/>
    <p:sldId id="426" r:id="rId14"/>
    <p:sldId id="430" r:id="rId15"/>
    <p:sldId id="431" r:id="rId16"/>
    <p:sldId id="427" r:id="rId17"/>
    <p:sldId id="428" r:id="rId18"/>
    <p:sldId id="421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1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8" autoAdjust="0"/>
    <p:restoredTop sz="95355" autoAdjust="0"/>
  </p:normalViewPr>
  <p:slideViewPr>
    <p:cSldViewPr snapToGrid="0">
      <p:cViewPr varScale="1">
        <p:scale>
          <a:sx n="125" d="100"/>
          <a:sy n="125" d="100"/>
        </p:scale>
        <p:origin x="1000" y="168"/>
      </p:cViewPr>
      <p:guideLst>
        <p:guide orient="horz" pos="3816"/>
        <p:guide pos="144"/>
        <p:guide pos="5616"/>
        <p:guide pos="2880"/>
        <p:guide pos="4248"/>
        <p:guide pos="15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4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eople.csail.mit.edu/rameshvs/content/gmm-em.pdf" TargetMode="External"/><Relationship Id="rId3" Type="http://schemas.openxmlformats.org/officeDocument/2006/relationships/hyperlink" Target="http://www.cs.brown.edu/research/ai/dynamics/tutorial/Documents/ExpectationMaximization.html" TargetMode="External"/><Relationship Id="rId7" Type="http://schemas.openxmlformats.org/officeDocument/2006/relationships/hyperlink" Target="https://people.ece.uw.edu/bilmes/p/mypubs/bilmes1997-em.pdf" TargetMode="External"/><Relationship Id="rId2" Type="http://schemas.openxmlformats.org/officeDocument/2006/relationships/hyperlink" Target="http://en.wikipedia.org/wiki/Expectation-maximization_algorith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iteseer.ist.psu.edu/bilmes98gentle.html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mitpress.mit.edu/books/statistical-methods-speech-recognition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sifaka.cs.uiuc.edu/course/397cxz03f/em-note.pdf" TargetMode="External"/><Relationship Id="rId9" Type="http://schemas.openxmlformats.org/officeDocument/2006/relationships/hyperlink" Target="https://www.youtube.com/watch?v=DIADjJXrgp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Applets.dir/MixtureEM.html" TargetMode="External"/><Relationship Id="rId2" Type="http://schemas.openxmlformats.org/officeDocument/2006/relationships/hyperlink" Target="http://citeseer.ist.psu.edu/bilmes98gentl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6.435/www/Dempster7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KoTqGao7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ensen%27s_inequal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1450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Synopsis</a:t>
            </a:r>
          </a:p>
          <a:p>
            <a:pPr marL="171450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Algorithm Preview</a:t>
            </a:r>
          </a:p>
          <a:p>
            <a:pPr marL="171450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Jensen’s Inequality (Special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Case)</a:t>
            </a:r>
          </a:p>
          <a:p>
            <a:pPr marL="171450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and Proof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1450" indent="11113">
              <a:spcBef>
                <a:spcPts val="0"/>
              </a:spcBef>
              <a:spcAft>
                <a:spcPts val="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Wiki: EM History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T.D.: EM Tutorial</a:t>
            </a:r>
            <a:br>
              <a:rPr lang="en-US" sz="18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UIUC: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Tutorial</a:t>
            </a:r>
            <a:b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004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F.J.: Statistical Methods</a:t>
            </a:r>
            <a:br>
              <a:rPr lang="en-US" sz="1800" b="1" dirty="0">
                <a:solidFill>
                  <a:srgbClr val="004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J.B: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Gentle Introduction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11113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R.S.: GMM and EM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YT: Demonstration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Expectation Maximization (EM)</a:t>
            </a:r>
          </a:p>
        </p:txBody>
      </p:sp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87" y="3416342"/>
            <a:ext cx="3259536" cy="2835531"/>
          </a:xfrm>
          <a:prstGeom prst="rect">
            <a:avLst/>
          </a:prstGeom>
        </p:spPr>
      </p:pic>
      <p:pic>
        <p:nvPicPr>
          <p:cNvPr id="11" name="Picture 10" descr="x_Page_2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2843" y="1120878"/>
            <a:ext cx="2549832" cy="19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Discussion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881" y="625887"/>
            <a:ext cx="86629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we start with the parameter setting    , and find a parameter setting     for which our inequality holds, then the observed data,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, will be more probable under     than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 name Expectation Maximization comes about because we take the expectation of              with respect to the old distribution              and then maximize the expectation as a function of the argument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Critical to the success of the algorithm is the choice of the proper intermediate variable,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, that will allow finding the maximum of the expectation of           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Perhaps the most prominent use of the EM algorithm in pattern recognition is to derive the Baum-Welch </a:t>
            </a:r>
            <a:r>
              <a:rPr lang="en-US" sz="1800" b="1" dirty="0" err="1">
                <a:solidFill>
                  <a:schemeClr val="bg1"/>
                </a:solidFill>
              </a:rPr>
              <a:t>reestimation</a:t>
            </a:r>
            <a:r>
              <a:rPr lang="en-US" sz="1800" b="1" dirty="0">
                <a:solidFill>
                  <a:schemeClr val="bg1"/>
                </a:solidFill>
              </a:rPr>
              <a:t> equations for a hidden Markov model.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other </a:t>
            </a:r>
            <a:r>
              <a:rPr lang="en-US" sz="1800" b="1" dirty="0" err="1">
                <a:solidFill>
                  <a:schemeClr val="bg1"/>
                </a:solidFill>
              </a:rPr>
              <a:t>reestimation</a:t>
            </a:r>
            <a:r>
              <a:rPr lang="en-US" sz="1800" b="1" dirty="0">
                <a:solidFill>
                  <a:schemeClr val="bg1"/>
                </a:solidFill>
              </a:rPr>
              <a:t> algorithms have been derived using this approach.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8145"/>
              </p:ext>
            </p:extLst>
          </p:nvPr>
        </p:nvGraphicFramePr>
        <p:xfrm>
          <a:off x="7867905" y="77298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76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905" y="77298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1175"/>
              </p:ext>
            </p:extLst>
          </p:nvPr>
        </p:nvGraphicFramePr>
        <p:xfrm>
          <a:off x="4396453" y="77844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77" name="Equation" r:id="rId5" imgW="215640" imgH="241200" progId="Equation.3">
                  <p:embed/>
                </p:oleObj>
              </mc:Choice>
              <mc:Fallback>
                <p:oleObj name="Equation" r:id="rId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53" y="77844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4430"/>
              </p:ext>
            </p:extLst>
          </p:nvPr>
        </p:nvGraphicFramePr>
        <p:xfrm>
          <a:off x="1088308" y="1589156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78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8" y="1589156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82806"/>
              </p:ext>
            </p:extLst>
          </p:nvPr>
        </p:nvGraphicFramePr>
        <p:xfrm>
          <a:off x="1864933" y="1580409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79" name="Equation" r:id="rId8" imgW="215640" imgH="241200" progId="Equation.3">
                  <p:embed/>
                </p:oleObj>
              </mc:Choice>
              <mc:Fallback>
                <p:oleObj name="Equation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33" y="1580409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47168"/>
              </p:ext>
            </p:extLst>
          </p:nvPr>
        </p:nvGraphicFramePr>
        <p:xfrm>
          <a:off x="2019966" y="2616381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0" name="Equation" r:id="rId9" imgW="698400" imgH="291960" progId="Equation.3">
                  <p:embed/>
                </p:oleObj>
              </mc:Choice>
              <mc:Fallback>
                <p:oleObj name="Equation" r:id="rId9" imgW="698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966" y="2616381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621463" y="2592388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1" name="Equation" r:id="rId11" imgW="736560" imgH="291960" progId="Equation.3">
                  <p:embed/>
                </p:oleObj>
              </mc:Choice>
              <mc:Fallback>
                <p:oleObj name="Equation" r:id="rId11" imgW="73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2592388"/>
                        <a:ext cx="736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69956"/>
              </p:ext>
            </p:extLst>
          </p:nvPr>
        </p:nvGraphicFramePr>
        <p:xfrm>
          <a:off x="6492802" y="305483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02" y="3054838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36252"/>
              </p:ext>
            </p:extLst>
          </p:nvPr>
        </p:nvGraphicFramePr>
        <p:xfrm>
          <a:off x="696667" y="4460749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3" name="Equation" r:id="rId14" imgW="1930320" imgH="469800" progId="Equation.DSMT4">
                  <p:embed/>
                </p:oleObj>
              </mc:Choice>
              <mc:Fallback>
                <p:oleObj name="Equation" r:id="rId14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67" y="4460749"/>
                        <a:ext cx="1930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74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82625"/>
            <a:ext cx="8686801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Expectation Maximization (EM) Algorithm</a:t>
            </a:r>
            <a:r>
              <a:rPr lang="en-US" sz="1800" b="1" dirty="0">
                <a:solidFill>
                  <a:schemeClr val="bg1"/>
                </a:solidFill>
              </a:rPr>
              <a:t>: a generalization of Maximum Likelihood Estimation (MLE) based on maximization of a posterior that data was generated by a model. EM is a special case of Jensen’s inequality.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Jensen’s Inequality: </a:t>
            </a:r>
            <a:r>
              <a:rPr lang="en-US" sz="1800" b="1" dirty="0">
                <a:solidFill>
                  <a:schemeClr val="bg1"/>
                </a:solidFill>
              </a:rPr>
              <a:t>describes a relationship between two probability distributions in terms of an entropy-like quantity. A key tool in proving that EM estimation converges.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EM Theorem: </a:t>
            </a:r>
            <a:r>
              <a:rPr lang="en-US" sz="1800" b="1" dirty="0">
                <a:solidFill>
                  <a:schemeClr val="bg1"/>
                </a:solidFill>
              </a:rPr>
              <a:t>proved that estimation of a model’s parameters using an iteration of EM increases the posterior probability that the data was generated by the model.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Application:</a:t>
            </a:r>
            <a:r>
              <a:rPr lang="en-US" sz="1800" b="1" dirty="0">
                <a:solidFill>
                  <a:schemeClr val="bg1"/>
                </a:solidFill>
              </a:rPr>
              <a:t> explained how EM can be used to reestimate parameters of a Gaussian mixture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6455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7" y="612195"/>
            <a:ext cx="7948246" cy="171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7" y="1965365"/>
            <a:ext cx="7948245" cy="42993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54249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3876"/>
            <a:ext cx="9144000" cy="498238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8389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3211"/>
            <a:ext cx="9144000" cy="427540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28953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24" y="590842"/>
            <a:ext cx="7016676" cy="596235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23377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20114"/>
            <a:ext cx="9084605" cy="431917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60388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Gaussian Mixtures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730" y="640633"/>
            <a:ext cx="86629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excellent tutorial on Gaussian mixture estimation can be found at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2"/>
              </a:rPr>
              <a:t>J. </a:t>
            </a:r>
            <a:r>
              <a:rPr lang="en-US" sz="1800" b="1" dirty="0" err="1">
                <a:solidFill>
                  <a:schemeClr val="bg1"/>
                </a:solidFill>
                <a:hlinkClick r:id="rId2"/>
              </a:rPr>
              <a:t>Bilmes</a:t>
            </a:r>
            <a:r>
              <a:rPr lang="en-US" sz="1800" b="1" dirty="0">
                <a:solidFill>
                  <a:schemeClr val="bg1"/>
                </a:solidFill>
                <a:hlinkClick r:id="rId2"/>
              </a:rPr>
              <a:t>, EM Estimation</a:t>
            </a: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interactive demo showing convergence of the estimate can be found at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3"/>
              </a:rPr>
              <a:t>I. </a:t>
            </a:r>
            <a:r>
              <a:rPr lang="en-US" sz="1800" b="1" dirty="0" err="1">
                <a:solidFill>
                  <a:schemeClr val="bg1"/>
                </a:solidFill>
                <a:hlinkClick r:id="rId3"/>
              </a:rPr>
              <a:t>Dinov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, Demonstration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647700"/>
            <a:ext cx="8686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Expectation maximization (EM)  is an approach that is used in many ways to find maximum likelihood estimates of parameters in probabilistic models.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EM is an iterative optimization method to estimate some unknown parameters given measurement data.  Most commonly used to estimate parameters of a probabilistic model (e.g., Gaussian mixture distributions).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Can also be used to discover hidden variables or estimate </a:t>
            </a:r>
            <a:r>
              <a:rPr lang="en-US" sz="1800" b="1" dirty="0">
                <a:solidFill>
                  <a:schemeClr val="bg1"/>
                </a:solidFill>
              </a:rPr>
              <a:t>missing data.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The intuition behind EM is an old one: alternate between estimating the unknowns and the hidden variables. This idea has been around for a long time. However, in 1977, </a:t>
            </a:r>
            <a:r>
              <a:rPr lang="en-US" sz="1800" b="1" dirty="0">
                <a:hlinkClick r:id="rId3"/>
              </a:rPr>
              <a:t>Dempster, et al.,</a:t>
            </a:r>
            <a:r>
              <a:rPr lang="en-US" sz="1800" b="1" dirty="0"/>
              <a:t> proved convergence and explained the relationship to maximum likelihood estimation.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EM alternates between performing an expectation (E) step, which computes an expectation of the likelihood by including the latent variables as if they were observed, and a maximization (M) step, which computes the maximum likelihood estimates of the parameters by maximizing the expected likelihood found on the E step. The parameters found on the M step are then used to begin another E step, and the process is repeated.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Cornerstone of important  algorithms such as hidden Markov modeling; used in many fields including human language technology and image processing.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Synopsis</a:t>
            </a:r>
          </a:p>
        </p:txBody>
      </p:sp>
    </p:spTree>
    <p:extLst>
      <p:ext uri="{BB962C8B-B14F-4D97-AF65-F5344CB8AC3E}">
        <p14:creationId xmlns:p14="http://schemas.microsoft.com/office/powerpoint/2010/main" val="18011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9">
                <a:extLst>
                  <a:ext uri="{FF2B5EF4-FFF2-40B4-BE49-F238E27FC236}">
                    <a16:creationId xmlns:a16="http://schemas.microsoft.com/office/drawing/2014/main" id="{D4EB58E4-7C75-774B-AF09-B7209E612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47700"/>
                <a:ext cx="8686800" cy="4528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Initialization:</a:t>
                </a:r>
              </a:p>
              <a:p>
                <a:pPr marL="34448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Assume you have an initial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model,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Set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34448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many ways you might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arrive at this based on some heuristic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initialization process such as clustering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or using a previous, or less capable,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version of your system to automatically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annotate data.</a:t>
                </a:r>
              </a:p>
              <a:p>
                <a:pPr marL="34448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Random initialization rarely works well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for complex problems.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E-Step: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Compute the auxiliary function,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is also the expectation of the log likelihood of the data given the model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M-Step: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Maximize the auxiliary function,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with respect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be the value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that maximizes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𝐚𝐫𝐠𝐦𝐚𝐱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Iteration: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Set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return to the E-Step.</a:t>
                </a:r>
              </a:p>
            </p:txBody>
          </p:sp>
        </mc:Choice>
        <mc:Fallback xmlns="">
          <p:sp>
            <p:nvSpPr>
              <p:cNvPr id="4" name="Text Box 9">
                <a:extLst>
                  <a:ext uri="{FF2B5EF4-FFF2-40B4-BE49-F238E27FC236}">
                    <a16:creationId xmlns:a16="http://schemas.microsoft.com/office/drawing/2014/main" id="{D4EB58E4-7C75-774B-AF09-B7209E612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7700"/>
                <a:ext cx="8686800" cy="4528356"/>
              </a:xfrm>
              <a:prstGeom prst="rect">
                <a:avLst/>
              </a:prstGeom>
              <a:blipFill>
                <a:blip r:embed="rId2"/>
                <a:stretch>
                  <a:fillRect l="-1752" t="-1397" r="-730" b="-192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diagram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6B56AC9-8933-884D-9E8A-AFD0F44B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97" y="647700"/>
            <a:ext cx="3730116" cy="28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07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Theorem (Preview)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D64FB8F-545B-8D4C-8BFC-FB4237575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47700"/>
                <a:ext cx="8686800" cy="5661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EM algorithm can be viewed as a generalization of maximum likelihood parameter estimation (MLE) when the data observed is incomplete.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observe some data,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seek to maximize the probability that the model generated the data,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to do this, we must introduce some hidden variables,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assume a parameter vector,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estimate the probability that each element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occurred in the generation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In this way, we can assume we observed 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To compute the new value,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, based on the old model,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, we use the maximum likelihood estimate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Does this process converge?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According to Bayes’ Rule: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D64FB8F-545B-8D4C-8BFC-FB4237575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7700"/>
                <a:ext cx="8686800" cy="5661660"/>
              </a:xfrm>
              <a:prstGeom prst="rect">
                <a:avLst/>
              </a:prstGeom>
              <a:blipFill>
                <a:blip r:embed="rId2"/>
                <a:stretch>
                  <a:fillRect l="-1606" t="-1119" r="-1898" b="-6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3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07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EM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D64FB8F-545B-8D4C-8BFC-FB4237575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47700"/>
                <a:ext cx="8686800" cy="5661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take the conditional expectation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over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Combining these two expressions: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0496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because the hidden variables t are indirectly linked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convergence of the EM algorithm lies in the fact that if we choose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follows because we can show that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using a special case of Jensen’s inequality: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D64FB8F-545B-8D4C-8BFC-FB4237575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7700"/>
                <a:ext cx="8686800" cy="5661660"/>
              </a:xfrm>
              <a:prstGeom prst="rect">
                <a:avLst/>
              </a:prstGeom>
              <a:blipFill>
                <a:blip r:embed="rId2"/>
                <a:stretch>
                  <a:fillRect l="-1606" t="-11633" r="-8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3" name="Text Box 9"/>
              <p:cNvSpPr txBox="1">
                <a:spLocks noChangeArrowheads="1"/>
              </p:cNvSpPr>
              <p:nvPr/>
            </p:nvSpPr>
            <p:spPr bwMode="auto">
              <a:xfrm>
                <a:off x="236538" y="647700"/>
                <a:ext cx="8620331" cy="6163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Lemma: </a:t>
                </a:r>
                <a:r>
                  <a:rPr lang="en-US" sz="1800" b="1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are two discrete probability distributions, then: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7145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/>
                  <a:t>with equality if and only 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for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95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Proof:</a:t>
                </a:r>
              </a:p>
              <a:p>
                <a:pPr marL="95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95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95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95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95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accent1"/>
                  </a:solidFill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last step follows using a bound for the natural logarithm: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                  .</a:t>
                </a:r>
              </a:p>
            </p:txBody>
          </p:sp>
        </mc:Choice>
        <mc:Fallback>
          <p:sp>
            <p:nvSpPr>
              <p:cNvPr id="410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38" y="647700"/>
                <a:ext cx="8620331" cy="6163034"/>
              </a:xfrm>
              <a:prstGeom prst="rect">
                <a:avLst/>
              </a:prstGeom>
              <a:blipFill>
                <a:blip r:embed="rId3"/>
                <a:stretch>
                  <a:fillRect l="-4559" t="-10267" r="-10000" b="-110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 of Jensen’s Inequality</a:t>
            </a:r>
          </a:p>
        </p:txBody>
      </p:sp>
    </p:spTree>
    <p:extLst>
      <p:ext uri="{BB962C8B-B14F-4D97-AF65-F5344CB8AC3E}">
        <p14:creationId xmlns:p14="http://schemas.microsoft.com/office/powerpoint/2010/main" val="25788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3" name="Text Box 9"/>
              <p:cNvSpPr txBox="1">
                <a:spLocks noChangeArrowheads="1"/>
              </p:cNvSpPr>
              <p:nvPr/>
            </p:nvSpPr>
            <p:spPr bwMode="auto">
              <a:xfrm>
                <a:off x="236538" y="647700"/>
                <a:ext cx="8678862" cy="6938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Continuing in efforts to simplify: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323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note that since both of these functions are probability distributions, they must sum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Therefore, the inequality holds.</a:t>
                </a:r>
              </a:p>
              <a:p>
                <a:pPr marL="171450" indent="-1714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general form of </a:t>
                </a:r>
                <a:r>
                  <a:rPr lang="en-US" sz="1800" b="1" dirty="0">
                    <a:solidFill>
                      <a:schemeClr val="bg1"/>
                    </a:solidFill>
                    <a:hlinkClick r:id="rId3"/>
                  </a:rPr>
                  <a:t>Jensen’s inequality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relates a convex function of an integral to the integral of the convex function and is used extensively in information theory: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</a:t>
                </a:r>
                <a:r>
                  <a:rPr lang="en-US" sz="1800" dirty="0">
                    <a:solidFill>
                      <a:schemeClr val="bg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 a convex function on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</a:t>
                </a:r>
                <a:r>
                  <a:rPr lang="en-US" sz="1800" dirty="0">
                    <a:solidFill>
                      <a:schemeClr val="bg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</a:t>
                </a:r>
                <a:r>
                  <a:rPr lang="en-US" sz="1800" dirty="0">
                    <a:solidFill>
                      <a:schemeClr val="bg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finite,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)]≥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other forms of Jensen’s inequality such as:</a:t>
                </a:r>
              </a:p>
              <a:p>
                <a:pPr marL="344488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are positive constants that sum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a real continuous function, then: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convex: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   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concave: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9525">
                  <a:spcAft>
                    <a:spcPts val="1200"/>
                  </a:spcAft>
                </a:pPr>
                <a:endParaRPr lang="en-US" sz="1800" dirty="0">
                  <a:solidFill>
                    <a:schemeClr val="bg1"/>
                  </a:solidFill>
                </a:endParaRPr>
              </a:p>
              <a:p>
                <a:pPr marL="466725"/>
                <a:endParaRPr lang="en-US" sz="1800" dirty="0">
                  <a:solidFill>
                    <a:schemeClr val="bg1"/>
                  </a:solidFill>
                </a:endParaRPr>
              </a:p>
              <a:p>
                <a:br>
                  <a:rPr lang="en-US" sz="1800" dirty="0"/>
                </a:b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0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38" y="647700"/>
                <a:ext cx="8678862" cy="6938566"/>
              </a:xfrm>
              <a:prstGeom prst="rect">
                <a:avLst/>
              </a:prstGeom>
              <a:blipFill>
                <a:blip r:embed="rId4"/>
                <a:stretch>
                  <a:fillRect l="-4526" t="-78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 of Jensen’s Inequality</a:t>
            </a:r>
          </a:p>
        </p:txBody>
      </p:sp>
    </p:spTree>
    <p:extLst>
      <p:ext uri="{BB962C8B-B14F-4D97-AF65-F5344CB8AC3E}">
        <p14:creationId xmlns:p14="http://schemas.microsoft.com/office/powerpoint/2010/main" val="16033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Theorem: </a:t>
            </a:r>
            <a:r>
              <a:rPr lang="en-US" sz="1800" b="1" dirty="0">
                <a:solidFill>
                  <a:schemeClr val="bg1"/>
                </a:solidFill>
              </a:rPr>
              <a:t>If                                                                     then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Proof: </a:t>
            </a:r>
            <a:r>
              <a:rPr lang="en-US" sz="1800" b="1" dirty="0">
                <a:solidFill>
                  <a:schemeClr val="bg1"/>
                </a:solidFill>
              </a:rPr>
              <a:t>Let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denote observable data. Let              be the probability distribution of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under some model whose parameters are denoted by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Let           be the corresponding distribution under a different setting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Our goal is to prove that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is more likely under     than  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Let 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denote some hidden, or latent, parameters that are governed by the values of     . Because               is a probability distribution that sums to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, we can write:</a:t>
            </a:r>
          </a:p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Because we can exploit the dependence of y on t and using well-known properties of a conditional probability distribution.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EM Theorem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63073" y="686157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2" name="Equation" r:id="rId3" imgW="4089240" imgH="469800" progId="Equation.3">
                  <p:embed/>
                </p:oleObj>
              </mc:Choice>
              <mc:Fallback>
                <p:oleObj name="Equation" r:id="rId3" imgW="408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73" y="686157"/>
                        <a:ext cx="4089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383645" y="7206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3" name="Equation" r:id="rId5" imgW="1333440" imgH="291960" progId="Equation.3">
                  <p:embed/>
                </p:oleObj>
              </mc:Choice>
              <mc:Fallback>
                <p:oleObj name="Equation" r:id="rId5" imgW="133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645" y="7206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7393" y="1300211"/>
          <a:ext cx="59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4" name="Equation" r:id="rId7" imgW="596880" imgH="291960" progId="Equation.3">
                  <p:embed/>
                </p:oleObj>
              </mc:Choice>
              <mc:Fallback>
                <p:oleObj name="Equation" r:id="rId7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393" y="1300211"/>
                        <a:ext cx="59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84482" y="2131499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5" name="Equation" r:id="rId9" imgW="545760" imgH="291960" progId="Equation.3">
                  <p:embed/>
                </p:oleObj>
              </mc:Choice>
              <mc:Fallback>
                <p:oleObj name="Equation" r:id="rId9" imgW="545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82" y="2131499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493260" y="2565349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6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60" y="2565349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828425" y="2157312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7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25" y="2157312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706521" y="1719056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8" name="Equation" r:id="rId15" imgW="215640" imgH="241200" progId="Equation.3">
                  <p:embed/>
                </p:oleObj>
              </mc:Choice>
              <mc:Fallback>
                <p:oleObj name="Equation" r:id="rId1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521" y="1719056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255005" y="254952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9" name="Equation" r:id="rId17" imgW="215640" imgH="241200" progId="Equation.3">
                  <p:embed/>
                </p:oleObj>
              </mc:Choice>
              <mc:Fallback>
                <p:oleObj name="Equation" r:id="rId17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05" y="254952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839064" y="336217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80" name="Equation" r:id="rId19" imgW="685800" imgH="317160" progId="Equation.3">
                  <p:embed/>
                </p:oleObj>
              </mc:Choice>
              <mc:Fallback>
                <p:oleObj name="Equation" r:id="rId19" imgW="685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64" y="336217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7200" y="4116388"/>
          <a:ext cx="576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81" name="Equation" r:id="rId21" imgW="5765760" imgH="469800" progId="Equation.3">
                  <p:embed/>
                </p:oleObj>
              </mc:Choice>
              <mc:Fallback>
                <p:oleObj name="Equation" r:id="rId21" imgW="5765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6388"/>
                        <a:ext cx="5765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456608" y="3396224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82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08" y="3396224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2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522651"/>
            <a:ext cx="8662988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We can multiply each term by “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”:</a:t>
            </a:r>
          </a:p>
          <a:p>
            <a:pPr marL="176213">
              <a:lnSpc>
                <a:spcPct val="150000"/>
              </a:lnSpc>
              <a:spcBef>
                <a:spcPts val="225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where the inequality follows from our lemma.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Explanation: </a:t>
            </a:r>
            <a:r>
              <a:rPr lang="en-US" sz="1800" b="1" dirty="0">
                <a:solidFill>
                  <a:schemeClr val="bg1"/>
                </a:solidFill>
              </a:rPr>
              <a:t>What exactly have we shown? If the last quantity is greater than zero, then the new model will be better than the old model. This suggests a strategy for finding the new parameters, </a:t>
            </a:r>
            <a:r>
              <a:rPr lang="en-US" sz="1800" b="1" i="1" dirty="0" err="1">
                <a:solidFill>
                  <a:schemeClr val="bg1"/>
                </a:solidFill>
              </a:rPr>
              <a:t>θ</a:t>
            </a:r>
            <a:r>
              <a:rPr lang="en-US" sz="1800" b="1" dirty="0">
                <a:solidFill>
                  <a:schemeClr val="bg1"/>
                </a:solidFill>
              </a:rPr>
              <a:t>: choose them to make the last quantity positive!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Proof Of The EM Theorem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468107" y="984250"/>
          <a:ext cx="7607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6" name="Equation" r:id="rId3" imgW="7607160" imgH="2997000" progId="Equation.3">
                  <p:embed/>
                </p:oleObj>
              </mc:Choice>
              <mc:Fallback>
                <p:oleObj name="Equation" r:id="rId3" imgW="7607160" imgH="29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7" y="984250"/>
                        <a:ext cx="76073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9456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7597</TotalTime>
  <Words>1461</Words>
  <Application>Microsoft Macintosh PowerPoint</Application>
  <PresentationFormat>Letter Paper (8.5x11 in)</PresentationFormat>
  <Paragraphs>98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438</cp:revision>
  <dcterms:created xsi:type="dcterms:W3CDTF">2002-09-12T17:13:32Z</dcterms:created>
  <dcterms:modified xsi:type="dcterms:W3CDTF">2021-03-11T18:22:18Z</dcterms:modified>
</cp:coreProperties>
</file>