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6" r:id="rId3"/>
  </p:sldMasterIdLst>
  <p:notesMasterIdLst>
    <p:notesMasterId r:id="rId18"/>
  </p:notesMasterIdLst>
  <p:handoutMasterIdLst>
    <p:handoutMasterId r:id="rId19"/>
  </p:handoutMasterIdLst>
  <p:sldIdLst>
    <p:sldId id="356" r:id="rId4"/>
    <p:sldId id="379" r:id="rId5"/>
    <p:sldId id="385" r:id="rId6"/>
    <p:sldId id="403" r:id="rId7"/>
    <p:sldId id="388" r:id="rId8"/>
    <p:sldId id="389" r:id="rId9"/>
    <p:sldId id="390" r:id="rId10"/>
    <p:sldId id="391" r:id="rId11"/>
    <p:sldId id="392" r:id="rId12"/>
    <p:sldId id="394" r:id="rId13"/>
    <p:sldId id="395" r:id="rId14"/>
    <p:sldId id="396" r:id="rId15"/>
    <p:sldId id="397" r:id="rId16"/>
    <p:sldId id="402" r:id="rId1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1" autoAdjust="0"/>
    <p:restoredTop sz="95355" autoAdjust="0"/>
  </p:normalViewPr>
  <p:slideViewPr>
    <p:cSldViewPr snapToGrid="0">
      <p:cViewPr>
        <p:scale>
          <a:sx n="125" d="100"/>
          <a:sy n="125" d="100"/>
        </p:scale>
        <p:origin x="856" y="216"/>
      </p:cViewPr>
      <p:guideLst>
        <p:guide orient="horz" pos="3816"/>
        <p:guide pos="144"/>
        <p:guide pos="561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84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30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82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2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39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51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5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10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76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2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seminars/msstate/2002/euro_coin/presentation_v0.pdf" TargetMode="External"/><Relationship Id="rId3" Type="http://schemas.openxmlformats.org/officeDocument/2006/relationships/hyperlink" Target="http://www-ccrma.stanford.edu/~jos/bayes/Bayesian_Parameter_Estimation.html" TargetMode="External"/><Relationship Id="rId7" Type="http://schemas.openxmlformats.org/officeDocument/2006/relationships/hyperlink" Target="http://www.isip.piconepress.com/publications/presentations_misc/2002/isip/euro_coin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www.isip.piconepress.com/courses/temple/ece_8527/resources/dhs_book/dhs_chapter_03_05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sip.msstate.edu/publications/seminars/msstate_misc/2002/euro_coin/presentation_v0.pdf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homepages.inf.ed.ac.uk/rbf/CVonline/LOCAL_COPIES/AV0809/eshky.pdf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engineering.purdue.edu/kak/Trinity.pdf" TargetMode="External"/><Relationship Id="rId9" Type="http://schemas.openxmlformats.org/officeDocument/2006/relationships/hyperlink" Target="http://www.mat.ulaval.ca/informatique/guide94/img14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or_probabilit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en.wikipedia.org/wiki/Jeffreys_prior" TargetMode="External"/><Relationship Id="rId4" Type="http://schemas.openxmlformats.org/officeDocument/2006/relationships/hyperlink" Target="https://onlinelibrary.wiley.com/doi/10.1111/oik.0598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09: Bayesian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687904"/>
            <a:ext cx="4721225" cy="41439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eaLnBrk="0" latinLnBrk="0" hangingPunct="0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Objectives:</a:t>
            </a:r>
          </a:p>
          <a:p>
            <a:pPr marL="466725" indent="-293688" eaLnBrk="0" hangingPunct="0">
              <a:spcAft>
                <a:spcPts val="0"/>
              </a:spcAft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Bayesian Estimation (Review)</a:t>
            </a:r>
          </a:p>
          <a:p>
            <a:pPr marL="466725" indent="-293688" eaLnBrk="0" hangingPunct="0">
              <a:spcAft>
                <a:spcPts val="0"/>
              </a:spcAft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Example: Multivariate Gaussians</a:t>
            </a:r>
          </a:p>
          <a:p>
            <a:pPr marL="466725" indent="-293688" eaLnBrk="0" hangingPunct="0">
              <a:spcAft>
                <a:spcPts val="0"/>
              </a:spcAft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General Bayesian Solutions</a:t>
            </a:r>
          </a:p>
          <a:p>
            <a:pPr marL="466725" indent="-293688" eaLnBrk="0" hangingPunct="0">
              <a:spcAft>
                <a:spcPts val="0"/>
              </a:spcAft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Recursive Learning</a:t>
            </a:r>
          </a:p>
          <a:p>
            <a:pPr marL="466725" indent="-293688" eaLnBrk="0" hangingPunct="0">
              <a:spcAft>
                <a:spcPts val="0"/>
              </a:spcAft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Comparison to Maximum Likelihood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171450" indent="15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3 (Part 5) 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J.O.S.: Bayesian Parameter Estimation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A.K.: The Holy Trinity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A.E.: Bayesian Methods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J.H.: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 Coin</a:t>
            </a:r>
            <a:endParaRPr lang="en-US" sz="1800" b="1" kern="0" dirty="0">
              <a:solidFill>
                <a:schemeClr val="bg1"/>
              </a:solidFill>
              <a:latin typeface="+mn-lt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6213" indent="-176213"/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50" descr="http://www.mat.ulaval.ca/informatique/guide94/img14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33731" y="3244348"/>
            <a:ext cx="2057400" cy="1561057"/>
          </a:xfrm>
          <a:prstGeom prst="rect">
            <a:avLst/>
          </a:prstGeom>
          <a:solidFill>
            <a:srgbClr val="000080"/>
          </a:solidFill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2" name="Picture 51">
            <a:hlinkClick r:id="rId6"/>
          </p:cNvPr>
          <p:cNvPicPr>
            <a:picLocks noChangeAspect="1" noChangeArrowheads="1"/>
          </p:cNvPicPr>
          <p:nvPr/>
        </p:nvPicPr>
        <p:blipFill>
          <a:blip r:embed="rId11"/>
          <a:srcRect l="25247" t="53416" r="24918" b="9682"/>
          <a:stretch>
            <a:fillRect/>
          </a:stretch>
        </p:blipFill>
        <p:spPr bwMode="auto">
          <a:xfrm>
            <a:off x="6533731" y="4818202"/>
            <a:ext cx="2057400" cy="1468276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</p:pic>
      <p:pic>
        <p:nvPicPr>
          <p:cNvPr id="18" name="Picture 17" descr="imag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3731" y="2096884"/>
            <a:ext cx="2057400" cy="1106688"/>
          </a:xfrm>
          <a:prstGeom prst="rect">
            <a:avLst/>
          </a:prstGeom>
          <a:ln w="38100">
            <a:solidFill>
              <a:srgbClr val="000080"/>
            </a:solidFill>
          </a:ln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Recursive Bayes Incremental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19760"/>
                <a:ext cx="8686800" cy="6017014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indent="-176213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To indicate explicitly the dependence on the number of samples, we can formulate a recursive solution by letting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𝑫</m:t>
                        </m:r>
                      </m:e>
                      <m:sup>
                        <m: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</m:sSup>
                    <m:r>
                      <a:rPr lang="en-US" altLang="en-US" sz="18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800" b="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8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18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We can then write our expression for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b="1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 kern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1800" b="0" i="1" kern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en-US" sz="1800" b="0" i="1" kern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p>
                        </m:sSup>
                      </m:e>
                      <m:e>
                        <m:r>
                          <a:rPr lang="en-US" altLang="en-US" sz="1800" b="1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b="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altLang="en-US" sz="18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altLang="en-US" sz="1800" b="0" i="1" kern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</m:e>
                      <m:e>
                        <m:r>
                          <a:rPr lang="en-US" altLang="en-US" sz="1800" b="1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en-US" sz="1800" b="0" i="1" kern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  <m:e>
                        <m:r>
                          <a:rPr lang="en-US" altLang="en-US" sz="1800" b="1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alt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sz="18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We can write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the posterior density using a recursive relation:</a:t>
                </a:r>
              </a:p>
              <a:p>
                <a:pPr marL="466725" eaLnBrk="0" hangingPunct="0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e>
                          <m:sSup>
                            <m:sSupPr>
                              <m:ctrlP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l-G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800" i="0" dirty="0">
                  <a:solidFill>
                    <a:schemeClr val="bg1"/>
                  </a:solidFill>
                  <a:latin typeface="+mn-lt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381125" eaLnBrk="0" hangingPunct="0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sz="180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en-US" sz="1800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1800" b="1" i="1" kern="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b="1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1800" b="1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b="0" i="1" kern="0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l-G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endParaRPr>
              </a:p>
              <a:p>
                <a:pPr marL="1381125" eaLnBrk="0" hangingPunct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sz="180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en-US" sz="1800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b="1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1800" b="1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l-G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endParaRPr lang="en-US" altLang="en-US" sz="1800" b="1" kern="0" noProof="0" dirty="0">
                  <a:solidFill>
                    <a:schemeClr val="bg1"/>
                  </a:solidFill>
                  <a:latin typeface="+mn-lt"/>
                  <a:sym typeface="Symbol" pitchFamily="18" charset="2"/>
                </a:endParaRPr>
              </a:p>
              <a:p>
                <a:pPr marL="171450" eaLnBrk="0" hangingPunct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kern="0" noProof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w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here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sz="18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en-US" sz="1800" b="1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sz="18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This is called </a:t>
                </a:r>
                <a:r>
                  <a:rPr lang="en-US" altLang="en-US" sz="1800" b="1" kern="0" dirty="0">
                    <a:solidFill>
                      <a:schemeClr val="accent1"/>
                    </a:solidFill>
                    <a:latin typeface="+mn-lt"/>
                    <a:sym typeface="Symbol" pitchFamily="18" charset="2"/>
                  </a:rPr>
                  <a:t>Recursive Bayes Incremental Learning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because we have a method for incrementally updating our estimates.</a:t>
                </a:r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9760"/>
                <a:ext cx="8686800" cy="6017014"/>
              </a:xfrm>
              <a:prstGeom prst="rect">
                <a:avLst/>
              </a:prstGeom>
              <a:blipFill>
                <a:blip r:embed="rId2"/>
                <a:stretch>
                  <a:fillRect l="-1606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7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When do ML and Bayesian Estimation Differ?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600"/>
                <a:ext cx="8686800" cy="5791200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marR="0" lvl="0" indent="-176213" algn="l" defTabSz="914400" rtl="0" eaLnBrk="0" fontAlgn="base" latinLnBrk="0" hangingPunct="0"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For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infinite amounts of data, the solutions converge.</a:t>
                </a:r>
              </a:p>
              <a:p>
                <a:pPr marL="176213" marR="0" lvl="0" indent="-176213" algn="l" defTabSz="914400" rtl="0" eaLnBrk="0" fontAlgn="base" latinLnBrk="0" hangingPunct="0"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However, limited data is always a problem.</a:t>
                </a:r>
              </a:p>
              <a:p>
                <a:pPr marL="176213" marR="0" lvl="0" indent="-176213" algn="l" defTabSz="914400" rtl="0" eaLnBrk="0" fontAlgn="base" latinLnBrk="0" hangingPunct="0"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If prior information is reliable, a Bayesian estimate can be superior.</a:t>
                </a:r>
              </a:p>
              <a:p>
                <a:pPr marL="176213" marR="0" lvl="0" indent="-176213" algn="l" defTabSz="914400" rtl="0" eaLnBrk="0" fontAlgn="base" latinLnBrk="0" hangingPunct="0"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Bayesian estimates for uniform priors are similar to an ML solution.</a:t>
                </a:r>
              </a:p>
              <a:p>
                <a:pPr marL="176213" lvl="0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kern="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is broad or asymmetric around the true value, the approaches are likely to produce different solutions.</a:t>
                </a:r>
              </a:p>
              <a:p>
                <a:pPr marL="176213" lvl="0" indent="-176213" eaLnBrk="0" hangingPunct="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When designing a classifier using these techniques, there are three sources of error: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kern="0" dirty="0">
                    <a:solidFill>
                      <a:schemeClr val="accent1"/>
                    </a:solidFill>
                    <a:latin typeface="+mn-lt"/>
                    <a:sym typeface="Symbol" pitchFamily="18" charset="2"/>
                  </a:rPr>
                  <a:t>Bayes Error: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the error due to overlapping distributions.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Model Error: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the error due to an incorrect model or incorrect assumption about the parametric 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form.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Parameter Estimation Error: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the error arising from the fact that the parameters are estimated from a finite amount of data.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5791200"/>
              </a:xfrm>
              <a:prstGeom prst="rect">
                <a:avLst/>
              </a:prstGeom>
              <a:blipFill>
                <a:blip r:embed="rId2"/>
                <a:stretch>
                  <a:fillRect l="-1606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115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Noninformative Priors and Invariance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599"/>
                <a:ext cx="8686800" cy="5448301"/>
              </a:xfrm>
              <a:prstGeom prst="rect">
                <a:avLst/>
              </a:prstGeom>
            </p:spPr>
            <p:txBody>
              <a:bodyPr/>
              <a:lstStyle/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The information about the prior 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is based on the designer’s knowledge of the problem domain.</a:t>
                </a:r>
              </a:p>
              <a:p>
                <a:pPr marL="176213" lvl="0" indent="-176213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We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expect the prior distributions to be “translation and scale invariant”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–</a:t>
                </a:r>
                <a:r>
                  <a:rPr lang="en-US" sz="1800" dirty="0">
                    <a:solidFill>
                      <a:schemeClr val="bg1"/>
                    </a:solidFill>
                  </a:rPr>
                  <a:t> t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hey should not depend on the actual value of the parameter. We often scale data prior to processing, and that should not impact the results.</a:t>
                </a:r>
              </a:p>
              <a:p>
                <a:pPr marL="176213" marR="0" lvl="0" indent="-176213" algn="l" defTabSz="914400" rtl="0" eaLnBrk="0" fontAlgn="base" latinLnBrk="0" hangingPunct="0"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A prior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that satisfies this property is referred to as a noninformative prior: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Bayesian approach remains applicable even when little or no prior information is available.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Such situations can be handled by choosing a prior density giving equal weight to all possible values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(uniform distribution). 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Priors that seemingly impart no prior preference, a so-called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noninformative prior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also arise when the prior is required to be invariant under certain transformations. 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Frequently, the desire to treat all possible values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equitably leads to priors with infinite mass. Such noninformative priors are called improper priors (e.g., you can’t have a uniform distribution over an infinite range).</a:t>
                </a:r>
                <a:endParaRPr kumimoji="0" lang="en-US" altLang="en-US" sz="1800" b="1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599"/>
                <a:ext cx="8686800" cy="5448301"/>
              </a:xfrm>
              <a:prstGeom prst="rect">
                <a:avLst/>
              </a:prstGeom>
              <a:blipFill>
                <a:blip r:embed="rId2"/>
                <a:stretch>
                  <a:fillRect l="-584" t="-465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973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Example of Non-informative Priors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599"/>
                <a:ext cx="8686800" cy="5730241"/>
              </a:xfrm>
              <a:prstGeom prst="rect">
                <a:avLst/>
              </a:prstGeom>
            </p:spPr>
            <p:txBody>
              <a:bodyPr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For example, if we assume the prior distribution of a mean of a continuous random variable is independent of the choice of the origin, the only prior that could satisfy this is a uniform distribution (which isn’t possible if the range of the variable is infinite).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Consider  a parameter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𝜃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, and a transformation of this variable: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𝜃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We would expect the solution would be independent of the scale factor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To achieve this, we would expect the mean to be proportional to: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𝜇</m:t>
                        </m:r>
                      </m:e>
                    </m:d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∝</m:t>
                    </m:r>
                    <m:sSup>
                      <m:sSup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𝜇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This prior is improper because it does not integrate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 non-informative prior would be independent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but also must integrate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to be a valid pdf.  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 good discussion of the role of uninformative priors can be found in this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Wiki page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and in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Lemoine (2019)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Jeffrey’s prior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 a non-informative prior distribution for a parameter space; its density function is proportional to the square root of the determinant of the Fisher information matrix.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599"/>
                <a:ext cx="8686800" cy="5730241"/>
              </a:xfrm>
              <a:prstGeom prst="rect">
                <a:avLst/>
              </a:prstGeom>
              <a:blipFill>
                <a:blip r:embed="rId6"/>
                <a:stretch>
                  <a:fillRect l="-584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90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82625"/>
            <a:ext cx="86868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Reviewed Bayesian parameter estimation for the case of an unknown mean in a Gaussian distribution.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Extended the result to the case of a multivariate Gaussian random variable.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Summarized the general theory for Bayesian estimation.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Compared Bayesian estimation to maximum likelihood estimation.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recursive Bayesian incremental learning which is a computationally efficient way to find solutions.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the concept of a noninformative prior and explained its relevance to a solution to the parameter estimation problem that is scale invariant.</a:t>
            </a:r>
          </a:p>
        </p:txBody>
      </p:sp>
    </p:spTree>
    <p:extLst>
      <p:ext uri="{BB962C8B-B14F-4D97-AF65-F5344CB8AC3E}">
        <p14:creationId xmlns:p14="http://schemas.microsoft.com/office/powerpoint/2010/main" val="36280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26" name="Rectangle 30"/>
              <p:cNvSpPr>
                <a:spLocks noChangeArrowheads="1"/>
              </p:cNvSpPr>
              <p:nvPr/>
            </p:nvSpPr>
            <p:spPr bwMode="auto">
              <a:xfrm>
                <a:off x="243347" y="656216"/>
                <a:ext cx="8472028" cy="584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consider a simple case in which only the mean of a univariate Gaussian distribution is unknown: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 variables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scalars.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assume we also know the form of the density for the unknown variable,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have assumed it is Gaussian: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known values.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Using Bayes formula: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This resulted in the following estimation equations:</a:t>
                </a:r>
              </a:p>
              <a:p>
                <a:pPr marL="458788">
                  <a:spcAft>
                    <a:spcPts val="600"/>
                  </a:spcAft>
                  <a:tabLst>
                    <a:tab pos="4567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These equations describe how to mix prior knowledge,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with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26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347" y="656216"/>
                <a:ext cx="8472028" cy="5846184"/>
              </a:xfrm>
              <a:prstGeom prst="rect">
                <a:avLst/>
              </a:prstGeom>
              <a:blipFill>
                <a:blip r:embed="rId2"/>
                <a:stretch>
                  <a:fillRect l="-1497" t="-1082" b="-4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190961" y="1379188"/>
            <a:ext cx="3544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190961" y="1937065"/>
            <a:ext cx="3492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9" name="Rectangle 43"/>
          <p:cNvSpPr>
            <a:spLocks noChangeArrowheads="1"/>
          </p:cNvSpPr>
          <p:nvPr/>
        </p:nvSpPr>
        <p:spPr bwMode="auto">
          <a:xfrm>
            <a:off x="197311" y="2479687"/>
            <a:ext cx="37703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5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38438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9994" name="Rectangle 10"/>
              <p:cNvSpPr>
                <a:spLocks noChangeArrowheads="1"/>
              </p:cNvSpPr>
              <p:nvPr/>
            </p:nvSpPr>
            <p:spPr bwMode="auto">
              <a:xfrm>
                <a:off x="228600" y="678426"/>
                <a:ext cx="8686800" cy="2278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ts val="1800"/>
                  </a:lnSpc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represents our best guess after n samples.</a:t>
                </a:r>
              </a:p>
              <a:p>
                <a:pPr marL="176213" indent="-176213">
                  <a:lnSpc>
                    <a:spcPts val="1800"/>
                  </a:lnSpc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represents our uncertainty about this guess.</a:t>
                </a:r>
              </a:p>
              <a:p>
                <a:pPr marL="176213" indent="-176213">
                  <a:lnSpc>
                    <a:spcPts val="2400"/>
                  </a:lnSpc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approaches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for large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– each additional observation decreases our uncertainty.</a:t>
                </a:r>
              </a:p>
              <a:p>
                <a:pPr marL="176213" indent="-176213">
                  <a:lnSpc>
                    <a:spcPts val="2400"/>
                  </a:lnSpc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posterior,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becomes more sharply peaked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grows large. This is known as </a:t>
                </a:r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Bayesian learning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99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78426"/>
                <a:ext cx="8686800" cy="2278134"/>
              </a:xfrm>
              <a:prstGeom prst="rect">
                <a:avLst/>
              </a:prstGeom>
              <a:blipFill>
                <a:blip r:embed="rId2"/>
                <a:stretch>
                  <a:fillRect l="-1606" t="-5556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Bayesian Learning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525BA74-9857-D646-AAFD-7A8BEB341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74" y="3274301"/>
            <a:ext cx="3262610" cy="3065780"/>
          </a:xfrm>
          <a:prstGeom prst="rect">
            <a:avLst/>
          </a:prstGeom>
        </p:spPr>
      </p:pic>
      <p:pic>
        <p:nvPicPr>
          <p:cNvPr id="6" name="Picture 5" descr="Diagram, histogram&#10;&#10;Description automatically generated">
            <a:extLst>
              <a:ext uri="{FF2B5EF4-FFF2-40B4-BE49-F238E27FC236}">
                <a16:creationId xmlns:a16="http://schemas.microsoft.com/office/drawing/2014/main" id="{1B8F2CAD-50B4-AB40-A06E-DE404C9BA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6" y="3274301"/>
            <a:ext cx="4408364" cy="30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Posterior probabilities,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are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central to Bayesian classification.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Bayes formula allows us to compute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from the priors,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, and the likelihood,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 W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hat if the priors and class-conditionals are unknown?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answer is that we can compute the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using all of the information at our disposal (e.g., training data).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a training set,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Bayes formula becomes:</a:t>
                </a: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𝑙𝑖𝑘𝑒𝑙𝑖h𝑜𝑜𝑑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 ×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𝑝𝑟𝑖𝑜𝑟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𝑒𝑣𝑖𝑑𝑒𝑛𝑐𝑒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assume priors are known: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Also, assume the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have no influence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𝑖𝑓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𝑗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formula reduces to:</a:t>
                </a:r>
              </a:p>
              <a:p>
                <a:pPr marL="4635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Implications: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Use a set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𝑫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of samples drawn independently according to the fixed but unknown probability distribution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to determine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e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blipFill>
                <a:blip r:embed="rId3"/>
                <a:stretch>
                  <a:fillRect l="-1462" t="-1111" b="-4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497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Class-Conditional Densities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87402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2"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02" y="328295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7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8751" name="Rectangle 5151"/>
              <p:cNvSpPr>
                <a:spLocks noChangeArrowheads="1"/>
              </p:cNvSpPr>
              <p:nvPr/>
            </p:nvSpPr>
            <p:spPr bwMode="auto">
              <a:xfrm>
                <a:off x="228600" y="646173"/>
                <a:ext cx="8693150" cy="5195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How do we obtain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(derivation is tedious):</a:t>
                </a:r>
              </a:p>
              <a:p>
                <a:pPr marL="466725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e>
                      </m:nary>
                      <m:r>
                        <a:rPr lang="el-G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ⅆ</m:t>
                      </m:r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𝜇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20808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l-GR" sz="1800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ⅆ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208088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𝜋𝜎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,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where: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𝜇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sz="1800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ⅆ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Note that: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~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conditional mean,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is treated as the true mean.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known variance,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is increased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to account for the additional uncertainty in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resulting from our lack of knowledge of the mean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can be used to design the classifier.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8751" name="Rectangle 5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6173"/>
                <a:ext cx="8693150" cy="5195828"/>
              </a:xfrm>
              <a:prstGeom prst="rect">
                <a:avLst/>
              </a:prstGeom>
              <a:blipFill>
                <a:blip r:embed="rId2"/>
                <a:stretch>
                  <a:fillRect l="-1752" t="-15122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59" name="Rectangle 5159"/>
          <p:cNvSpPr>
            <a:spLocks noChangeArrowheads="1"/>
          </p:cNvSpPr>
          <p:nvPr/>
        </p:nvSpPr>
        <p:spPr bwMode="auto">
          <a:xfrm>
            <a:off x="176419" y="4795704"/>
            <a:ext cx="86931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" y="1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Class-Conditional Density</a:t>
            </a:r>
          </a:p>
        </p:txBody>
      </p:sp>
    </p:spTree>
    <p:extLst>
      <p:ext uri="{BB962C8B-B14F-4D97-AF65-F5344CB8AC3E}">
        <p14:creationId xmlns:p14="http://schemas.microsoft.com/office/powerpoint/2010/main" val="8146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96390" y="1687767"/>
            <a:ext cx="3873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202279" y="3554044"/>
            <a:ext cx="31686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11756" y="4562487"/>
            <a:ext cx="2139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197008" y="5024607"/>
            <a:ext cx="7902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1774" y="0"/>
            <a:ext cx="8683625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Multivariate Gaussian Case: Unknown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6132" name="Rectangle 4"/>
              <p:cNvSpPr>
                <a:spLocks noChangeArrowheads="1"/>
              </p:cNvSpPr>
              <p:nvPr/>
            </p:nvSpPr>
            <p:spPr bwMode="auto">
              <a:xfrm>
                <a:off x="231773" y="777062"/>
                <a:ext cx="8683625" cy="5280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Assume: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~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𝑵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~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𝑵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where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are known,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is unknown.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Applying Bayes formula: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2588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which has the form:</a:t>
                </a:r>
              </a:p>
              <a:p>
                <a:pPr marL="176213" indent="-1762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Once again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~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and we have a reproducing density (we start with a Gaussian and end with a Gaussian.</a:t>
                </a:r>
              </a:p>
              <a:p>
                <a:pPr marL="176213" indent="-176213">
                  <a:lnSpc>
                    <a:spcPct val="150000"/>
                  </a:lnSpc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ct val="25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                         </a:t>
                </a:r>
              </a:p>
            </p:txBody>
          </p:sp>
        </mc:Choice>
        <mc:Fallback>
          <p:sp>
            <p:nvSpPr>
              <p:cNvPr id="1761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3" y="777062"/>
                <a:ext cx="8683625" cy="5280837"/>
              </a:xfrm>
              <a:prstGeom prst="rect">
                <a:avLst/>
              </a:prstGeom>
              <a:blipFill>
                <a:blip r:embed="rId2"/>
                <a:stretch>
                  <a:fillRect l="-1462" t="-1196" r="-24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8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9768" name="Rectangle 24"/>
              <p:cNvSpPr>
                <a:spLocks noChangeArrowheads="1"/>
              </p:cNvSpPr>
              <p:nvPr/>
            </p:nvSpPr>
            <p:spPr bwMode="auto">
              <a:xfrm>
                <a:off x="228600" y="619136"/>
                <a:ext cx="8686800" cy="5438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Equating coefficients between the two Gaussians:</a:t>
                </a:r>
              </a:p>
              <a:p>
                <a:pPr marL="750888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8636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solution to these equations is: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𝚺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𝚺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It also follows that: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~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r>
                              <a:rPr lang="el-GR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9768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136"/>
                <a:ext cx="8686800" cy="5438763"/>
              </a:xfrm>
              <a:prstGeom prst="rect">
                <a:avLst/>
              </a:prstGeom>
              <a:blipFill>
                <a:blip r:embed="rId2"/>
                <a:stretch>
                  <a:fillRect l="-1606" t="-11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72" name="Rectangle 28"/>
          <p:cNvSpPr>
            <a:spLocks noChangeArrowheads="1"/>
          </p:cNvSpPr>
          <p:nvPr/>
        </p:nvSpPr>
        <p:spPr bwMode="auto">
          <a:xfrm>
            <a:off x="190706" y="2677470"/>
            <a:ext cx="8664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9774" name="Rectangle 30"/>
          <p:cNvSpPr>
            <a:spLocks noChangeArrowheads="1"/>
          </p:cNvSpPr>
          <p:nvPr/>
        </p:nvSpPr>
        <p:spPr bwMode="auto">
          <a:xfrm>
            <a:off x="190706" y="4394442"/>
            <a:ext cx="30924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Estimation Equations</a:t>
            </a:r>
          </a:p>
        </p:txBody>
      </p:sp>
    </p:spTree>
    <p:extLst>
      <p:ext uri="{BB962C8B-B14F-4D97-AF65-F5344CB8AC3E}">
        <p14:creationId xmlns:p14="http://schemas.microsoft.com/office/powerpoint/2010/main" val="37395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609600"/>
                <a:ext cx="8686800" cy="4301613"/>
              </a:xfrm>
            </p:spPr>
            <p:txBody>
              <a:bodyPr/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>
                    <a:solidFill>
                      <a:schemeClr val="bg1"/>
                    </a:solidFill>
                  </a:rPr>
                  <a:t>The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computation can be applied to any situation in which the unknown density can be parameterized.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The basic assumptions are: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The form of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is assumed known, but the value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not known exactly.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Our knowledge about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assumed to be contained in a known prior density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The rest of our knowledge about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contained in a set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random variables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…, 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drawn independently according to the unknown probability density function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09600"/>
                <a:ext cx="8686800" cy="4301613"/>
              </a:xfrm>
              <a:blipFill>
                <a:blip r:embed="rId2"/>
                <a:stretch>
                  <a:fillRect l="-584" t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9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Theory</a:t>
            </a:r>
          </a:p>
        </p:txBody>
      </p:sp>
    </p:spTree>
    <p:extLst>
      <p:ext uri="{BB962C8B-B14F-4D97-AF65-F5344CB8AC3E}">
        <p14:creationId xmlns:p14="http://schemas.microsoft.com/office/powerpoint/2010/main" val="357269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599" y="-1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Formalization of Bayesian Parameter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228600" y="609600"/>
                <a:ext cx="8686800" cy="5732206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sym typeface="Symbol" pitchFamily="18" charset="2"/>
                  </a:rPr>
                  <a:t>The posterior is given by: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</m:d>
                      </m:e>
                    </m:nary>
                    <m:r>
                      <a:rPr lang="el-G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ⅆ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lvl="0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sym typeface="Symbol" pitchFamily="18" charset="2"/>
                  </a:rPr>
                  <a:t>Using Bayes formula, we can write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as: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  <m:r>
                              <a:rPr lang="el-GR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ⅆ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nary>
                      </m:den>
                    </m:f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 .</a:t>
                </a:r>
              </a:p>
              <a:p>
                <a:pPr marL="176213" lvl="0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By the independence assumption: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 .</a:t>
                </a:r>
              </a:p>
              <a:p>
                <a:pPr marL="176213" lvl="0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This constitutes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the formal solution to the problem because we have an expression for the probability of the data given the parameters.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This also illustrates t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he relationship between the maximum likelihood estimate and the Bayesian estimate:</a:t>
                </a:r>
              </a:p>
              <a:p>
                <a:pPr marL="344488" lvl="0" indent="-173038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kern="0" baseline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Suppose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b="1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kern="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reaches a sharp peak at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344488" indent="-173038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sz="1800" b="0" i="1" kern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b="0" i="1" kern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b="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will also peak at the same place if 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sz="1800" b="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is well-behaved.</a:t>
                </a:r>
              </a:p>
              <a:p>
                <a:pPr marL="344488" indent="-173038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sz="1800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will be approximately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sz="1800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, which is the ML result.</a:t>
                </a:r>
              </a:p>
              <a:p>
                <a:pPr marL="344488" indent="-173038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If the peak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is very sharp, then the influence of prior information on the uncertainty of the true value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can be ignored.</a:t>
                </a:r>
              </a:p>
              <a:p>
                <a:pPr marL="344488" indent="-173038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However, the Bayes solution tells us how to use all of the available information to compute the desired density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sz="1800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.</a:t>
                </a:r>
              </a:p>
              <a:p>
                <a:pPr marL="406400" lvl="0" indent="-234950" eaLnBrk="0" hangingPunct="0">
                  <a:spcBef>
                    <a:spcPts val="0"/>
                  </a:spcBef>
                  <a:spcAft>
                    <a:spcPts val="1800"/>
                  </a:spcAft>
                  <a:buFont typeface="Wingdings" pitchFamily="2" charset="2"/>
                  <a:buChar char="§"/>
                </a:pPr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Symbol" pitchFamily="18" charset="2"/>
                </a:endParaRPr>
              </a:p>
              <a:p>
                <a:pPr marL="1143000" marR="0" lvl="2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5732206"/>
              </a:xfrm>
              <a:prstGeom prst="rect">
                <a:avLst/>
              </a:prstGeom>
              <a:blipFill>
                <a:blip r:embed="rId2"/>
                <a:stretch>
                  <a:fillRect l="-1606" t="-9956"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517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7399</TotalTime>
  <Words>1706</Words>
  <Application>Microsoft Macintosh PowerPoint</Application>
  <PresentationFormat>Letter Paper (8.5x11 in)</PresentationFormat>
  <Paragraphs>132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Times New Roman</vt:lpstr>
      <vt:lpstr>Wingdings</vt:lpstr>
      <vt:lpstr>isip_default</vt:lpstr>
      <vt:lpstr>1_lecture_title</vt:lpstr>
      <vt:lpstr>1_isip_default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442</cp:revision>
  <dcterms:created xsi:type="dcterms:W3CDTF">2002-09-12T17:13:32Z</dcterms:created>
  <dcterms:modified xsi:type="dcterms:W3CDTF">2021-02-11T06:49:33Z</dcterms:modified>
</cp:coreProperties>
</file>