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77" r:id="rId3"/>
    <p:sldMasterId id="2147483683" r:id="rId4"/>
    <p:sldMasterId id="2147483687" r:id="rId5"/>
  </p:sldMasterIdLst>
  <p:notesMasterIdLst>
    <p:notesMasterId r:id="rId17"/>
  </p:notesMasterIdLst>
  <p:sldIdLst>
    <p:sldId id="303" r:id="rId6"/>
    <p:sldId id="267" r:id="rId7"/>
    <p:sldId id="380" r:id="rId8"/>
    <p:sldId id="391" r:id="rId9"/>
    <p:sldId id="392" r:id="rId10"/>
    <p:sldId id="393" r:id="rId11"/>
    <p:sldId id="399" r:id="rId12"/>
    <p:sldId id="394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 autoAdjust="0"/>
    <p:restoredTop sz="92109" autoAdjust="0"/>
  </p:normalViewPr>
  <p:slideViewPr>
    <p:cSldViewPr snapToGrid="0">
      <p:cViewPr varScale="1">
        <p:scale>
          <a:sx n="113" d="100"/>
          <a:sy n="113" d="100"/>
        </p:scale>
        <p:origin x="2256" y="1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Shah et al.: </a:t>
            </a:r>
            <a:r>
              <a:rPr lang="en-US" sz="1000" b="1" cap="non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Tutorials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</a:t>
            </a:r>
            <a:r>
              <a:rPr lang="en-US" sz="1000" b="1">
                <a:solidFill>
                  <a:srgbClr val="1F497D">
                    <a:lumMod val="50000"/>
                  </a:srgbClr>
                </a:solidFill>
                <a:latin typeface="Calibri"/>
              </a:rPr>
              <a:t>November 19,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2018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409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971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1067" y="665493"/>
            <a:ext cx="6442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Tutorials on Deploying Neural Network Architectures using </a:t>
            </a:r>
            <a:r>
              <a:rPr lang="en-US" sz="2800" b="1" dirty="0" err="1">
                <a:latin typeface="Arial"/>
                <a:cs typeface="Arial"/>
              </a:rPr>
              <a:t>Keras</a:t>
            </a:r>
            <a:r>
              <a:rPr lang="en-US" sz="2800" b="1" dirty="0">
                <a:latin typeface="Arial"/>
                <a:cs typeface="Arial"/>
              </a:rPr>
              <a:t> and </a:t>
            </a:r>
            <a:r>
              <a:rPr lang="en-US" sz="2800" b="1" dirty="0" err="1">
                <a:latin typeface="Arial"/>
                <a:cs typeface="Arial"/>
              </a:rPr>
              <a:t>Tensorflow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0" y="5735781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Vinit Shah, Joseph </a:t>
            </a:r>
            <a:r>
              <a:rPr lang="en-US" sz="1800" b="1" dirty="0" err="1">
                <a:latin typeface="Arial"/>
                <a:cs typeface="Arial"/>
              </a:rPr>
              <a:t>Picone</a:t>
            </a:r>
            <a:r>
              <a:rPr lang="en-US" sz="1800" b="1" dirty="0">
                <a:latin typeface="Arial"/>
                <a:cs typeface="Arial"/>
              </a:rPr>
              <a:t> and Iyad Obeid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D95E-DB87-4BD8-BCFD-993511FB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2" y="2550177"/>
            <a:ext cx="5591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17F6B3-11F8-4C44-BCFC-0F67C27C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Regularizers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F5235-4F34-4E6F-BBF3-BA75436B7D33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5660922" cy="3977149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Dropout layers: Forces neural network layer to generalize better instead of relying on a few specific sets of neurons during training.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Kernel initializers: Initializing weight and bias variables using specific distribution (i.e. Normal)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Early stopping: Avoid overfitting by stopping training earlier.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augmentation: Introduction to noise in data can help develop robust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L1 &amp; L2 regularization: Penalizing the cost function by Ridge and/or Lasso regression techniques to avoid under/over fitting.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25032-5728-4D27-99CA-6D9C6077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4" y="4836866"/>
            <a:ext cx="632460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2A54A-739A-413E-8910-7D0038A6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31" y="865774"/>
            <a:ext cx="3181350" cy="250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3F7D1-BE8D-45E8-9801-9CB85F418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60238">
            <a:off x="5610198" y="4416922"/>
            <a:ext cx="3465310" cy="464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13D83B-6C2B-4552-871B-6C6C4735BC45}"/>
              </a:ext>
            </a:extLst>
          </p:cNvPr>
          <p:cNvSpPr txBox="1"/>
          <p:nvPr/>
        </p:nvSpPr>
        <p:spPr>
          <a:xfrm>
            <a:off x="6735095" y="6028037"/>
            <a:ext cx="228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Steep Error surface</a:t>
            </a:r>
          </a:p>
        </p:txBody>
      </p:sp>
    </p:spTree>
    <p:extLst>
      <p:ext uri="{BB962C8B-B14F-4D97-AF65-F5344CB8AC3E}">
        <p14:creationId xmlns:p14="http://schemas.microsoft.com/office/powerpoint/2010/main" val="295861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C4B930-E0BF-45F4-9244-3D6BB1D3FFB9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8754" cy="3977149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A57D630-5405-4ACB-82B4-46A6F2E7A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96" y="482322"/>
            <a:ext cx="4203916" cy="3359323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944CD4A5-FED8-4C2A-BF73-A6BA986E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482322"/>
            <a:ext cx="4197566" cy="335932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34F094B-6643-45B6-8E6C-D14C0B95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Tensorboard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nalysis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E1A835-6184-44BE-BAFE-AAC8841F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6" y="3955775"/>
            <a:ext cx="4197566" cy="2589441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419D4EB3-CF34-4001-BD56-9BF6FDE68F44}"/>
              </a:ext>
            </a:extLst>
          </p:cNvPr>
          <p:cNvSpPr txBox="1">
            <a:spLocks/>
          </p:cNvSpPr>
          <p:nvPr/>
        </p:nvSpPr>
        <p:spPr bwMode="auto">
          <a:xfrm>
            <a:off x="4681896" y="4323967"/>
            <a:ext cx="4446767" cy="2339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Tensorboard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utility helps us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 analysis of the network by collecting statistics related to the graph, layers, gradients, etc..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It provides projection methods such as t-SNE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to visualize higher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dimensional data.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Comparison between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TF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Examples of NN architectures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LR tricks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Regularizers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analysis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Introduction to </a:t>
            </a:r>
            <a:r>
              <a:rPr lang="en-US" sz="2400" dirty="0" err="1">
                <a:solidFill>
                  <a:prstClr val="black"/>
                </a:solidFill>
              </a:rPr>
              <a:t>Tensorflow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382633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provides primitives for defining functions on tensors and automatically computing their derivatives.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But wait, what is a Tensor ?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Tensors are multilinear maps from vector spaces to real numbers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192A5-DB0E-402C-8BA9-65A60870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75" y="2228696"/>
            <a:ext cx="5095875" cy="86677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9DB1B8-87F4-4967-9FBB-EE2F759A792C}"/>
              </a:ext>
            </a:extLst>
          </p:cNvPr>
          <p:cNvSpPr txBox="1">
            <a:spLocks/>
          </p:cNvSpPr>
          <p:nvPr/>
        </p:nvSpPr>
        <p:spPr>
          <a:xfrm>
            <a:off x="199104" y="3185651"/>
            <a:ext cx="8716296" cy="3303639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funded by google and constantly evolving to optimize performance for any hardware specifications. (i.e.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multigpu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training, memory allocation,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support, etc.)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Gives us ability to develop systems from ground up. TF core layers allows us to edit the properties of the fundamental neurons.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TFLearn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are the higher-level APIs which use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as its backend. This gives researchers a convenient way to develop models in a few lines of code.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0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E517D6-84D3-4AE0-9AE6-324498E6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Introduction to </a:t>
            </a:r>
            <a:r>
              <a:rPr lang="en-US" sz="2400" dirty="0" err="1">
                <a:solidFill>
                  <a:prstClr val="black"/>
                </a:solidFill>
              </a:rPr>
              <a:t>Tensorflow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1062AF-7E9D-48A8-9E35-AC257C4F52AF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610465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uses a dataflow graph to represent the model computation in terms of the dependencies between individual operators.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Primary elements of TF: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 scopes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6702D8-71AE-441D-AD8A-A4A0D6EA57F8}"/>
              </a:ext>
            </a:extLst>
          </p:cNvPr>
          <p:cNvSpPr txBox="1">
            <a:spLocks/>
          </p:cNvSpPr>
          <p:nvPr/>
        </p:nvSpPr>
        <p:spPr>
          <a:xfrm>
            <a:off x="199104" y="3323302"/>
            <a:ext cx="8716296" cy="3244645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Placeholders, constants, variables and operations are added to the graphs by default. It is a good practice to define a Graph object explicitly which allows us to create multiple graphs/models in the same script.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## initiate a new model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New_graph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tf.Graph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new_graph.as_default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## assign a constant to the graph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new_g_const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tf.constant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([1.0, 2.0])</a:t>
            </a:r>
          </a:p>
          <a:p>
            <a:pPr marL="285750" lvl="1" indent="-2270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Sessions encapsulate the environment where operations are executed.</a:t>
            </a:r>
          </a:p>
        </p:txBody>
      </p:sp>
    </p:spTree>
    <p:extLst>
      <p:ext uri="{BB962C8B-B14F-4D97-AF65-F5344CB8AC3E}">
        <p14:creationId xmlns:p14="http://schemas.microsoft.com/office/powerpoint/2010/main" val="355695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7008B6-7DB1-4AEA-A8D9-47392F52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Comparison between </a:t>
            </a:r>
            <a:r>
              <a:rPr lang="en-US" sz="2400" dirty="0" err="1">
                <a:solidFill>
                  <a:prstClr val="black"/>
                </a:solidFill>
              </a:rPr>
              <a:t>Numpy</a:t>
            </a:r>
            <a:r>
              <a:rPr lang="en-US" sz="2400" dirty="0">
                <a:solidFill>
                  <a:prstClr val="black"/>
                </a:solidFill>
              </a:rPr>
              <a:t> and TF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CFBE2D-F31F-469D-8C1D-FE53305FB79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17495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Scopes are used for breaking down the complexity of the models into individual pieces.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Vs. TF commands: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3F406-3E60-4EBC-8480-5ACEFAA6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87795"/>
            <a:ext cx="8963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Keras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allows you to quickly build and test a neural network architectures with minimal effort. Beginners should start deploying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first.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same model will take 50+ lines of code 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which is hard to understand and prune to errors as well.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5B6672C-3B9D-4E7B-9B52-3F079821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29" y="1959484"/>
            <a:ext cx="7659329" cy="36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9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model template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model = Sequential()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input_dim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=100))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(Dense(4, activation=‘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model.compile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(optimizer='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loss=‘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categorical_crossentropy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metrics=['accuracy'])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# Train the model, iterating on the data in batches of 32 samples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model.fit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(data, labels, epochs=10,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batch_size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=32) </a:t>
            </a:r>
          </a:p>
        </p:txBody>
      </p:sp>
    </p:spTree>
    <p:extLst>
      <p:ext uri="{BB962C8B-B14F-4D97-AF65-F5344CB8AC3E}">
        <p14:creationId xmlns:p14="http://schemas.microsoft.com/office/powerpoint/2010/main" val="330836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582D95-0840-486D-A334-1E7B80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Example of Time-series </a:t>
            </a:r>
            <a:r>
              <a:rPr lang="en-US" dirty="0">
                <a:solidFill>
                  <a:prstClr val="black"/>
                </a:solidFill>
              </a:rPr>
              <a:t>D</a:t>
            </a:r>
            <a:r>
              <a:rPr lang="en-US" sz="2400" dirty="0">
                <a:solidFill>
                  <a:prstClr val="black"/>
                </a:solidFill>
              </a:rPr>
              <a:t>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00B4C-846A-4684-999D-0A7D990E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74" y="624344"/>
            <a:ext cx="4314641" cy="2804656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0FFCF8BF-C016-4F28-81EA-859C3E94BC96}"/>
              </a:ext>
            </a:extLst>
          </p:cNvPr>
          <p:cNvSpPr/>
          <p:nvPr/>
        </p:nvSpPr>
        <p:spPr>
          <a:xfrm>
            <a:off x="4572000" y="1288112"/>
            <a:ext cx="186813" cy="175997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965FD5D-8248-4EB9-A539-FA628D9072A8}"/>
              </a:ext>
            </a:extLst>
          </p:cNvPr>
          <p:cNvSpPr/>
          <p:nvPr/>
        </p:nvSpPr>
        <p:spPr>
          <a:xfrm rot="16200000">
            <a:off x="6601537" y="1913058"/>
            <a:ext cx="186814" cy="297206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78648-791E-4C3E-854F-0A9F4CB2D209}"/>
              </a:ext>
            </a:extLst>
          </p:cNvPr>
          <p:cNvSpPr txBox="1"/>
          <p:nvPr/>
        </p:nvSpPr>
        <p:spPr>
          <a:xfrm>
            <a:off x="5161741" y="3484913"/>
            <a:ext cx="31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domain (seconds)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2CCDC-FB9B-4973-85B6-06FCE2FE3F2E}"/>
              </a:ext>
            </a:extLst>
          </p:cNvPr>
          <p:cNvSpPr txBox="1"/>
          <p:nvPr/>
        </p:nvSpPr>
        <p:spPr>
          <a:xfrm>
            <a:off x="3343206" y="2098700"/>
            <a:ext cx="141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domain (electrode positioning)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1C954B1-484D-4BF5-9E60-7CAC22C3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3" y="3944141"/>
            <a:ext cx="4053370" cy="22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45915B-70B0-4062-86EB-D10CBBFCADCD}"/>
              </a:ext>
            </a:extLst>
          </p:cNvPr>
          <p:cNvSpPr txBox="1">
            <a:spLocks/>
          </p:cNvSpPr>
          <p:nvPr/>
        </p:nvSpPr>
        <p:spPr>
          <a:xfrm>
            <a:off x="4572000" y="3896123"/>
            <a:ext cx="4115304" cy="253255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Frequency domain features: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frames per second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second analysis window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base features including energy, differential energy, and 7 cepstral coefficients.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and 2nd derivatives are used for most features.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dimension: 26.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706AAD-CE22-45EE-A45D-73034C989E97}"/>
              </a:ext>
            </a:extLst>
          </p:cNvPr>
          <p:cNvSpPr txBox="1">
            <a:spLocks/>
          </p:cNvSpPr>
          <p:nvPr/>
        </p:nvSpPr>
        <p:spPr>
          <a:xfrm>
            <a:off x="219193" y="760397"/>
            <a:ext cx="3715900" cy="3093848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Temporal and spatial information is observed during EEG event classification.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Events observed on adjacent channels are correlated within its locality.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Raw signals is too much information (with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much higher entropy) for ML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algorithms to learn.</a:t>
            </a:r>
          </a:p>
        </p:txBody>
      </p:sp>
    </p:spTree>
    <p:extLst>
      <p:ext uri="{BB962C8B-B14F-4D97-AF65-F5344CB8AC3E}">
        <p14:creationId xmlns:p14="http://schemas.microsoft.com/office/powerpoint/2010/main" val="16247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6AC278-01C1-4B10-9842-78B06800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42" y="503484"/>
            <a:ext cx="4139837" cy="3645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6C3A4-6F91-43C3-895F-9699556A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1" y="4097502"/>
            <a:ext cx="4139837" cy="233466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9F8792E-977B-4D9A-AB37-97402F51F952}"/>
              </a:ext>
            </a:extLst>
          </p:cNvPr>
          <p:cNvSpPr txBox="1">
            <a:spLocks/>
          </p:cNvSpPr>
          <p:nvPr/>
        </p:nvSpPr>
        <p:spPr bwMode="auto">
          <a:xfrm>
            <a:off x="206021" y="750280"/>
            <a:ext cx="4228327" cy="32416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CNN-LSTM model: EEG data is represented as an image with a 26-dimensional feature vector.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 layers can learn spatial correlation between the channels.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LSTM layers learn long term dependencies of the signal.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Postprocessing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 includes setting a threshold for hypothesis events and filtering out short sequences.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D9248C-3743-4670-97B3-D1C68463CBE6}"/>
              </a:ext>
            </a:extLst>
          </p:cNvPr>
          <p:cNvSpPr txBox="1">
            <a:spLocks/>
          </p:cNvSpPr>
          <p:nvPr/>
        </p:nvSpPr>
        <p:spPr bwMode="auto">
          <a:xfrm>
            <a:off x="4572000" y="4258261"/>
            <a:ext cx="4483510" cy="23346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Context information is concatenated with each feature vector.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model learns 1 second of data per sample and 7 second long sequence using RNNs (LSTM).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68268E-2A49-486C-9056-AB029A11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NN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rchitectures</a:t>
            </a:r>
          </a:p>
        </p:txBody>
      </p:sp>
    </p:spTree>
    <p:extLst>
      <p:ext uri="{BB962C8B-B14F-4D97-AF65-F5344CB8AC3E}">
        <p14:creationId xmlns:p14="http://schemas.microsoft.com/office/powerpoint/2010/main" val="366186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D5592D-50BA-4091-A39D-77C55742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LR Tricks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4DC93-ED23-4D9B-8202-108B3EB1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2" y="2890684"/>
            <a:ext cx="3608102" cy="34285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A2A3D5-D7DF-4D24-89D0-0F773DD59C6F}"/>
              </a:ext>
            </a:extLst>
          </p:cNvPr>
          <p:cNvGrpSpPr/>
          <p:nvPr/>
        </p:nvGrpSpPr>
        <p:grpSpPr>
          <a:xfrm>
            <a:off x="5287853" y="1091922"/>
            <a:ext cx="3533775" cy="2066925"/>
            <a:chOff x="5250426" y="482322"/>
            <a:chExt cx="3533775" cy="20669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74536A-4981-4437-9B04-E210D4B4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426" y="482322"/>
              <a:ext cx="3533775" cy="2066925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C211EB-FE3E-4398-B715-C7E6AC25E73B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V="1">
              <a:off x="7787147" y="622667"/>
              <a:ext cx="0" cy="86200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AE3EBA-3DEB-4061-B414-87EB7E612C19}"/>
                </a:ext>
              </a:extLst>
            </p:cNvPr>
            <p:cNvSpPr/>
            <p:nvPr/>
          </p:nvSpPr>
          <p:spPr>
            <a:xfrm>
              <a:off x="7728154" y="1366684"/>
              <a:ext cx="117985" cy="117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29752E-13D3-4658-B89E-B1542C6B6C44}"/>
              </a:ext>
            </a:extLst>
          </p:cNvPr>
          <p:cNvSpPr txBox="1"/>
          <p:nvPr/>
        </p:nvSpPr>
        <p:spPr>
          <a:xfrm>
            <a:off x="6412724" y="911708"/>
            <a:ext cx="240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Initialization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7A3A0CB-4C87-473B-9182-33D1FDE7B909}"/>
              </a:ext>
            </a:extLst>
          </p:cNvPr>
          <p:cNvSpPr txBox="1">
            <a:spLocks/>
          </p:cNvSpPr>
          <p:nvPr/>
        </p:nvSpPr>
        <p:spPr bwMode="auto">
          <a:xfrm>
            <a:off x="213722" y="639097"/>
            <a:ext cx="5371004" cy="2339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Learning rate tricks used in NN architectures are: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Constant LR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Annealing LR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Snapshot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nsembling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Preconditioned LRs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A8BA549-96AD-4C40-9A06-84E81975E4E4}"/>
              </a:ext>
            </a:extLst>
          </p:cNvPr>
          <p:cNvSpPr txBox="1">
            <a:spLocks/>
          </p:cNvSpPr>
          <p:nvPr/>
        </p:nvSpPr>
        <p:spPr bwMode="auto">
          <a:xfrm>
            <a:off x="4572000" y="3456610"/>
            <a:ext cx="4228327" cy="3170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Error surface generated by training data is non-convex and includes multiple 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minimas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best solution is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choose features and models which can virtually create as smoother surface as possible.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Normalization of feature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 in deep learning plays a very crucial role in terms of convergence and speed.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88120"/>
      </p:ext>
    </p:extLst>
  </p:cSld>
  <p:clrMapOvr>
    <a:masterClrMapping/>
  </p:clrMapOvr>
</p:sld>
</file>

<file path=ppt/theme/theme1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870</Words>
  <Application>Microsoft Macintosh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2_ISIP Content Slide</vt:lpstr>
      <vt:lpstr>Custom Design</vt:lpstr>
      <vt:lpstr>1_ISIP Title Slide</vt:lpstr>
      <vt:lpstr>2_ISIP Title Slide</vt:lpstr>
      <vt:lpstr>1_Custom Design</vt:lpstr>
      <vt:lpstr>PowerPoint Presentation</vt:lpstr>
      <vt:lpstr>Outline</vt:lpstr>
      <vt:lpstr>Introduction to Tensorflow</vt:lpstr>
      <vt:lpstr>Introduction to Tensorflow</vt:lpstr>
      <vt:lpstr>Comparison between Numpy and TF</vt:lpstr>
      <vt:lpstr>Keras</vt:lpstr>
      <vt:lpstr>Example of Time-series Data</vt:lpstr>
      <vt:lpstr>NN Architectures</vt:lpstr>
      <vt:lpstr>LR Tricks</vt:lpstr>
      <vt:lpstr>Regularizers</vt:lpstr>
      <vt:lpstr>Tensorboard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Joseph Picone</cp:lastModifiedBy>
  <cp:revision>427</cp:revision>
  <dcterms:created xsi:type="dcterms:W3CDTF">2017-04-23T05:30:39Z</dcterms:created>
  <dcterms:modified xsi:type="dcterms:W3CDTF">2020-04-27T06:19:15Z</dcterms:modified>
</cp:coreProperties>
</file>