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65" r:id="rId1"/>
    <p:sldMasterId id="2147483694" r:id="rId2"/>
  </p:sldMasterIdLst>
  <p:notesMasterIdLst>
    <p:notesMasterId r:id="rId16"/>
  </p:notesMasterIdLst>
  <p:handoutMasterIdLst>
    <p:handoutMasterId r:id="rId17"/>
  </p:handoutMasterIdLst>
  <p:sldIdLst>
    <p:sldId id="356" r:id="rId3"/>
    <p:sldId id="468" r:id="rId4"/>
    <p:sldId id="470" r:id="rId5"/>
    <p:sldId id="471" r:id="rId6"/>
    <p:sldId id="472" r:id="rId7"/>
    <p:sldId id="473" r:id="rId8"/>
    <p:sldId id="474" r:id="rId9"/>
    <p:sldId id="475" r:id="rId10"/>
    <p:sldId id="476" r:id="rId11"/>
    <p:sldId id="477" r:id="rId12"/>
    <p:sldId id="478" r:id="rId13"/>
    <p:sldId id="479" r:id="rId14"/>
    <p:sldId id="469" r:id="rId15"/>
  </p:sldIdLst>
  <p:sldSz cx="9144000" cy="6858000" type="letter"/>
  <p:notesSz cx="7302500" cy="95885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816">
          <p15:clr>
            <a:srgbClr val="A4A3A4"/>
          </p15:clr>
        </p15:guide>
        <p15:guide id="2" pos="45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19">
          <p15:clr>
            <a:srgbClr val="A4A3A4"/>
          </p15:clr>
        </p15:guide>
        <p15:guide id="2" pos="230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FF755"/>
    <a:srgbClr val="CC6600"/>
    <a:srgbClr val="6666FF"/>
    <a:srgbClr val="008000"/>
    <a:srgbClr val="000080"/>
    <a:srgbClr val="004000"/>
    <a:srgbClr val="9966FF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909" autoAdjust="0"/>
    <p:restoredTop sz="95102" autoAdjust="0"/>
  </p:normalViewPr>
  <p:slideViewPr>
    <p:cSldViewPr snapToGrid="0">
      <p:cViewPr varScale="1">
        <p:scale>
          <a:sx n="117" d="100"/>
          <a:sy n="117" d="100"/>
        </p:scale>
        <p:origin x="2224" y="176"/>
      </p:cViewPr>
      <p:guideLst>
        <p:guide orient="horz" pos="3816"/>
        <p:guide pos="45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1" d="100"/>
          <a:sy n="51" d="100"/>
        </p:scale>
        <p:origin x="-1818" y="-102"/>
      </p:cViewPr>
      <p:guideLst>
        <p:guide orient="horz" pos="3019"/>
        <p:guide pos="23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6" Type="http://schemas.openxmlformats.org/officeDocument/2006/relationships/image" Target="../media/image9.wmf"/><Relationship Id="rId5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5" Type="http://schemas.openxmlformats.org/officeDocument/2006/relationships/image" Target="../media/image18.wmf"/><Relationship Id="rId4" Type="http://schemas.openxmlformats.org/officeDocument/2006/relationships/image" Target="../media/image17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Relationship Id="rId4" Type="http://schemas.openxmlformats.org/officeDocument/2006/relationships/image" Target="../media/image22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image" Target="../media/image25.wmf"/><Relationship Id="rId1" Type="http://schemas.openxmlformats.org/officeDocument/2006/relationships/image" Target="../media/image24.wmf"/><Relationship Id="rId4" Type="http://schemas.openxmlformats.org/officeDocument/2006/relationships/image" Target="../media/image2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66158826-EADE-4792-AB13-43381F09BF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7666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4125" y="719138"/>
            <a:ext cx="4794250" cy="3595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4538"/>
            <a:ext cx="5353050" cy="431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ECC53042-5A96-4DBC-B738-B843823BA6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90802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646634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8636397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772220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227013" y="455613"/>
            <a:ext cx="8683625" cy="42862"/>
          </a:xfrm>
          <a:prstGeom prst="rect">
            <a:avLst/>
          </a:prstGeom>
          <a:gradFill rotWithShape="0">
            <a:gsLst>
              <a:gs pos="0">
                <a:srgbClr val="892034"/>
              </a:gs>
              <a:gs pos="100000">
                <a:srgbClr val="95CA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7" name="Picture 37" descr="isip_logo_plain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8772525" y="6492875"/>
            <a:ext cx="33337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9" name="Text Box 45"/>
          <p:cNvSpPr txBox="1">
            <a:spLocks noChangeArrowheads="1"/>
          </p:cNvSpPr>
          <p:nvPr/>
        </p:nvSpPr>
        <p:spPr bwMode="auto">
          <a:xfrm>
            <a:off x="252413" y="6648450"/>
            <a:ext cx="815816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b="1" dirty="0">
                <a:solidFill>
                  <a:srgbClr val="892034"/>
                </a:solidFill>
              </a:rPr>
              <a:t>ECE 8527: Lecture 28, Slide </a:t>
            </a:r>
            <a:fld id="{56D32A91-0AE1-4806-AC33-D8959F4B7E0D}" type="slidenum">
              <a:rPr lang="en-US" sz="1200" b="1">
                <a:solidFill>
                  <a:srgbClr val="892034"/>
                </a:solidFill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 sz="1200" b="1" dirty="0">
              <a:solidFill>
                <a:srgbClr val="892034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rgbClr val="892034"/>
              </a:solidFill>
              <a:latin typeface="Times New Roman" pitchFamily="18" charset="0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479425" y="130175"/>
            <a:ext cx="3821113" cy="3667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8443 – Pattern Recognition</a:t>
            </a:r>
          </a:p>
        </p:txBody>
      </p:sp>
      <p:sp>
        <p:nvSpPr>
          <p:cNvPr id="4" name="Rectangle 5"/>
          <p:cNvSpPr>
            <a:spLocks noChangeArrowheads="1"/>
          </p:cNvSpPr>
          <p:nvPr userDrawn="1"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rgbClr val="892034"/>
              </a:solidFill>
              <a:latin typeface="Times New Roman" pitchFamily="18" charset="0"/>
            </a:endParaRPr>
          </a:p>
        </p:txBody>
      </p:sp>
      <p:sp>
        <p:nvSpPr>
          <p:cNvPr id="5" name="Text Box 8"/>
          <p:cNvSpPr txBox="1">
            <a:spLocks noChangeArrowheads="1"/>
          </p:cNvSpPr>
          <p:nvPr userDrawn="1"/>
        </p:nvSpPr>
        <p:spPr bwMode="auto">
          <a:xfrm>
            <a:off x="479425" y="110332"/>
            <a:ext cx="7935886" cy="36933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spAutoFit/>
          </a:bodyPr>
          <a:lstStyle>
            <a:defPPr>
              <a:defRPr lang="en-US"/>
            </a:defPPr>
            <a:lvl1pPr>
              <a:spcBef>
                <a:spcPts val="0"/>
              </a:spcBef>
              <a:defRPr sz="1800" b="1">
                <a:solidFill>
                  <a:srgbClr val="333399"/>
                </a:solidFill>
              </a:defRPr>
            </a:lvl1pPr>
          </a:lstStyle>
          <a:p>
            <a:r>
              <a:rPr lang="en-US" dirty="0"/>
              <a:t>ECE 8527 – Introduction to Machine Learning and Pattern Recognition</a:t>
            </a:r>
          </a:p>
        </p:txBody>
      </p:sp>
    </p:spTree>
    <p:extLst>
      <p:ext uri="{BB962C8B-B14F-4D97-AF65-F5344CB8AC3E}">
        <p14:creationId xmlns:p14="http://schemas.microsoft.com/office/powerpoint/2010/main" val="9189342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hyperlink" Target="http://www.cs.cmu.edu/afs/cs/project/jair/pub/volume11/opitz99a-html/node4.html" TargetMode="External"/><Relationship Id="rId7" Type="http://schemas.openxmlformats.org/officeDocument/2006/relationships/hyperlink" Target="http://www.ece.eps.hw.ac.uk/Research/VISP/tutorials/Redpath_130405.ppt" TargetMode="External"/><Relationship Id="rId2" Type="http://schemas.openxmlformats.org/officeDocument/2006/relationships/hyperlink" Target="http://www.decisiontrees.net/node/39" TargetMode="External"/><Relationship Id="rId1" Type="http://schemas.openxmlformats.org/officeDocument/2006/relationships/slideLayout" Target="../slideLayouts/slideLayout12.xml"/><Relationship Id="rId6" Type="http://schemas.openxmlformats.org/officeDocument/2006/relationships/hyperlink" Target="http://www.research.att.com/~volinsky/bma.html" TargetMode="External"/><Relationship Id="rId5" Type="http://schemas.openxmlformats.org/officeDocument/2006/relationships/hyperlink" Target="http://www.autonlab.org/tutorials/overfit.html" TargetMode="External"/><Relationship Id="rId4" Type="http://schemas.openxmlformats.org/officeDocument/2006/relationships/hyperlink" Target="http://en.wikipedia.org/wiki/AdaBoost" TargetMode="External"/><Relationship Id="rId9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2.bin"/><Relationship Id="rId12" Type="http://schemas.openxmlformats.org/officeDocument/2006/relationships/image" Target="../media/image18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5.wmf"/><Relationship Id="rId11" Type="http://schemas.openxmlformats.org/officeDocument/2006/relationships/oleObject" Target="../embeddings/oleObject14.bin"/><Relationship Id="rId5" Type="http://schemas.openxmlformats.org/officeDocument/2006/relationships/oleObject" Target="../embeddings/oleObject11.bin"/><Relationship Id="rId10" Type="http://schemas.openxmlformats.org/officeDocument/2006/relationships/image" Target="../media/image17.wmf"/><Relationship Id="rId4" Type="http://schemas.openxmlformats.org/officeDocument/2006/relationships/image" Target="../media/image14.wmf"/><Relationship Id="rId9" Type="http://schemas.openxmlformats.org/officeDocument/2006/relationships/oleObject" Target="../embeddings/oleObject13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7.bin"/><Relationship Id="rId3" Type="http://schemas.openxmlformats.org/officeDocument/2006/relationships/oleObject" Target="../embeddings/oleObject15.bin"/><Relationship Id="rId7" Type="http://schemas.openxmlformats.org/officeDocument/2006/relationships/image" Target="../media/image23.jpe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0.wmf"/><Relationship Id="rId11" Type="http://schemas.openxmlformats.org/officeDocument/2006/relationships/image" Target="../media/image22.wmf"/><Relationship Id="rId5" Type="http://schemas.openxmlformats.org/officeDocument/2006/relationships/oleObject" Target="../embeddings/oleObject16.bin"/><Relationship Id="rId10" Type="http://schemas.openxmlformats.org/officeDocument/2006/relationships/oleObject" Target="../embeddings/oleObject18.bin"/><Relationship Id="rId4" Type="http://schemas.openxmlformats.org/officeDocument/2006/relationships/image" Target="../media/image19.wmf"/><Relationship Id="rId9" Type="http://schemas.openxmlformats.org/officeDocument/2006/relationships/image" Target="../media/image21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wmf"/><Relationship Id="rId3" Type="http://schemas.openxmlformats.org/officeDocument/2006/relationships/oleObject" Target="../embeddings/oleObject19.bin"/><Relationship Id="rId7" Type="http://schemas.openxmlformats.org/officeDocument/2006/relationships/oleObject" Target="../embeddings/oleObject2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25.wmf"/><Relationship Id="rId5" Type="http://schemas.openxmlformats.org/officeDocument/2006/relationships/oleObject" Target="../embeddings/oleObject20.bin"/><Relationship Id="rId10" Type="http://schemas.openxmlformats.org/officeDocument/2006/relationships/image" Target="../media/image27.wmf"/><Relationship Id="rId4" Type="http://schemas.openxmlformats.org/officeDocument/2006/relationships/image" Target="../media/image24.wmf"/><Relationship Id="rId9" Type="http://schemas.openxmlformats.org/officeDocument/2006/relationships/oleObject" Target="../embeddings/oleObject22.bin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13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8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0" Type="http://schemas.openxmlformats.org/officeDocument/2006/relationships/image" Target="../media/image7.wmf"/><Relationship Id="rId4" Type="http://schemas.openxmlformats.org/officeDocument/2006/relationships/image" Target="../media/image4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9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7" Type="http://schemas.openxmlformats.org/officeDocument/2006/relationships/image" Target="../media/image11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8.bin"/><Relationship Id="rId5" Type="http://schemas.openxmlformats.org/officeDocument/2006/relationships/image" Target="../media/image12.jpeg"/><Relationship Id="rId4" Type="http://schemas.openxmlformats.org/officeDocument/2006/relationships/image" Target="../media/image10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3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541338" y="1358900"/>
            <a:ext cx="4721225" cy="454818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6213" marR="0" lvl="0" indent="-176213" defTabSz="914400" rtl="0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Objectives:</a:t>
            </a:r>
            <a:b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lang="en-US" sz="1800" b="1" dirty="0">
                <a:solidFill>
                  <a:schemeClr val="tx2"/>
                </a:solidFill>
                <a:latin typeface="+mn-lt"/>
              </a:rPr>
              <a:t>Bagging and Boosting</a:t>
            </a:r>
            <a:br>
              <a:rPr lang="en-US" sz="1800" b="1" noProof="0" dirty="0">
                <a:solidFill>
                  <a:schemeClr val="tx2"/>
                </a:solidFill>
                <a:latin typeface="+mn-lt"/>
              </a:rPr>
            </a:br>
            <a:r>
              <a:rPr lang="en-US" sz="1800" b="1" noProof="0" dirty="0">
                <a:solidFill>
                  <a:schemeClr val="tx2"/>
                </a:solidFill>
                <a:latin typeface="+mn-lt"/>
              </a:rPr>
              <a:t>Cross-Validation</a:t>
            </a:r>
            <a:br>
              <a:rPr lang="en-US" sz="1800" b="1" noProof="0" dirty="0">
                <a:solidFill>
                  <a:schemeClr val="tx2"/>
                </a:solidFill>
                <a:latin typeface="+mn-lt"/>
              </a:rPr>
            </a:br>
            <a:r>
              <a:rPr lang="en-US" sz="1800" b="1" noProof="0" dirty="0">
                <a:solidFill>
                  <a:schemeClr val="tx2"/>
                </a:solidFill>
                <a:latin typeface="+mn-lt"/>
              </a:rPr>
              <a:t>ML and Bayesian Model Comparison</a:t>
            </a:r>
            <a:br>
              <a:rPr lang="en-US" sz="1800" b="1" noProof="0" dirty="0">
                <a:solidFill>
                  <a:schemeClr val="tx2"/>
                </a:solidFill>
                <a:latin typeface="+mn-lt"/>
              </a:rPr>
            </a:br>
            <a:r>
              <a:rPr lang="en-US" sz="1800" b="1" noProof="0" dirty="0">
                <a:solidFill>
                  <a:schemeClr val="tx2"/>
                </a:solidFill>
                <a:latin typeface="+mn-lt"/>
              </a:rPr>
              <a:t>Combining Classifiers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30188" indent="-230188">
              <a:spcBef>
                <a:spcPts val="1400"/>
              </a:spcBef>
              <a:buFont typeface="Arial" pitchFamily="34" charset="0"/>
              <a:buChar char="•"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Resources:</a:t>
            </a:r>
            <a:b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lang="en-US" sz="1800" b="1" dirty="0">
                <a:solidFill>
                  <a:srgbClr val="004000"/>
                </a:solidFill>
                <a:hlinkClick r:id="rId2"/>
              </a:rPr>
              <a:t>MN: Bagging and Decision Trees</a:t>
            </a:r>
            <a:br>
              <a:rPr lang="en-US" sz="1800" b="1" dirty="0">
                <a:solidFill>
                  <a:srgbClr val="004000"/>
                </a:solidFill>
              </a:rPr>
            </a:br>
            <a:r>
              <a:rPr lang="en-US" sz="1800" b="1" dirty="0">
                <a:solidFill>
                  <a:srgbClr val="004000"/>
                </a:solidFill>
                <a:hlinkClick r:id="rId3"/>
              </a:rPr>
              <a:t>DO: Boosting</a:t>
            </a:r>
            <a:br>
              <a:rPr lang="en-US" sz="1800" b="1" dirty="0">
                <a:solidFill>
                  <a:schemeClr val="accent2"/>
                </a:solidFill>
              </a:rPr>
            </a:br>
            <a:r>
              <a:rPr lang="en-US" sz="1800" b="1" dirty="0">
                <a:solidFill>
                  <a:schemeClr val="accent2"/>
                </a:solidFill>
                <a:hlinkClick r:id="rId4"/>
              </a:rPr>
              <a:t>WIKI: </a:t>
            </a:r>
            <a:r>
              <a:rPr lang="en-US" sz="1800" b="1" dirty="0" err="1">
                <a:solidFill>
                  <a:schemeClr val="accent2"/>
                </a:solidFill>
                <a:hlinkClick r:id="rId4"/>
              </a:rPr>
              <a:t>AdaBoost</a:t>
            </a:r>
            <a:br>
              <a:rPr lang="en-US" sz="1800" b="1" dirty="0">
                <a:solidFill>
                  <a:schemeClr val="accent2"/>
                </a:solidFill>
              </a:rPr>
            </a:br>
            <a:r>
              <a:rPr lang="en-US" sz="1800" b="1" dirty="0">
                <a:solidFill>
                  <a:schemeClr val="accent2"/>
                </a:solidFill>
                <a:hlinkClick r:id="rId5"/>
              </a:rPr>
              <a:t>AM: Cross-Validation</a:t>
            </a:r>
            <a:br>
              <a:rPr lang="en-US" sz="1800" b="1" dirty="0">
                <a:solidFill>
                  <a:schemeClr val="accent2"/>
                </a:solidFill>
              </a:rPr>
            </a:br>
            <a:r>
              <a:rPr lang="en-US" sz="1800" b="1" dirty="0">
                <a:solidFill>
                  <a:schemeClr val="accent2"/>
                </a:solidFill>
                <a:hlinkClick r:id="rId6"/>
              </a:rPr>
              <a:t>CV: Bayesian Model Averaging</a:t>
            </a:r>
            <a:br>
              <a:rPr lang="en-US" sz="1800" b="1" dirty="0">
                <a:solidFill>
                  <a:schemeClr val="accent2"/>
                </a:solidFill>
              </a:rPr>
            </a:br>
            <a:r>
              <a:rPr lang="en-US" sz="1800" b="1" dirty="0">
                <a:solidFill>
                  <a:schemeClr val="accent2"/>
                </a:solidFill>
                <a:hlinkClick r:id="rId7"/>
              </a:rPr>
              <a:t>VISP: </a:t>
            </a:r>
            <a:r>
              <a:rPr lang="en-US" sz="1800" b="1">
                <a:solidFill>
                  <a:schemeClr val="accent2"/>
                </a:solidFill>
                <a:hlinkClick r:id="rId7"/>
              </a:rPr>
              <a:t>Classifier Combination</a:t>
            </a:r>
            <a:br>
              <a:rPr lang="en-US" sz="1800" b="1" dirty="0">
                <a:solidFill>
                  <a:schemeClr val="accent2"/>
                </a:solidFill>
              </a:rPr>
            </a:br>
            <a:endParaRPr lang="en-US" sz="1800" b="1" dirty="0">
              <a:solidFill>
                <a:schemeClr val="accent2"/>
              </a:solidFill>
              <a:latin typeface="+mn-lt"/>
            </a:endParaRPr>
          </a:p>
        </p:txBody>
      </p:sp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4675761" y="3597638"/>
            <a:ext cx="2131649" cy="2131649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ffectLst/>
        </p:spPr>
      </p:pic>
      <p:pic>
        <p:nvPicPr>
          <p:cNvPr id="12" name="Picture 11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6376693" y="1260113"/>
            <a:ext cx="2321220" cy="26822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3" name="Text Box 29"/>
          <p:cNvSpPr txBox="1">
            <a:spLocks noChangeArrowheads="1"/>
          </p:cNvSpPr>
          <p:nvPr/>
        </p:nvSpPr>
        <p:spPr bwMode="auto">
          <a:xfrm>
            <a:off x="409575" y="552450"/>
            <a:ext cx="84677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>
                <a:solidFill>
                  <a:schemeClr val="accent1"/>
                </a:solidFill>
              </a:rPr>
              <a:t>Lecture 28: Comparing and Combining Classifiers</a:t>
            </a:r>
            <a:endParaRPr lang="en-US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27671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Bayesian Model Comparison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84599" y="589937"/>
            <a:ext cx="8733976" cy="5914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/>
              <a:t>Bayesian model comparison uses the full information over priors:</a:t>
            </a:r>
          </a:p>
          <a:p>
            <a:pPr marL="165100" indent="-165100" eaLnBrk="1" hangingPunct="1">
              <a:spcBef>
                <a:spcPts val="30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/>
              <a:t>It is common for the posterior to be peaked at   , and thus the evidence integral can be approximated as:</a:t>
            </a:r>
          </a:p>
          <a:p>
            <a:pPr marL="165100" indent="-165100" eaLnBrk="1" hangingPunct="1">
              <a:spcBef>
                <a:spcPts val="30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/>
              <a:t>The first term can be described as the best-fit likelihood.</a:t>
            </a:r>
          </a:p>
          <a:p>
            <a:pPr marL="165100" indent="-165100" eaLnBrk="1" hangingPunct="1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/>
              <a:t>The second term is referred to as the </a:t>
            </a:r>
            <a:r>
              <a:rPr lang="en-US" sz="1800" b="1" i="1" dirty="0"/>
              <a:t>Occam factor</a:t>
            </a:r>
            <a:r>
              <a:rPr lang="en-US" sz="1800" b="1" dirty="0"/>
              <a:t> and is the ratio of the volume that can account for the data by the prior volume without regard for </a:t>
            </a:r>
            <a:r>
              <a:rPr lang="en-US" sz="1800" i="1" dirty="0"/>
              <a:t>D</a:t>
            </a:r>
            <a:r>
              <a:rPr lang="en-US" sz="1800" b="1" dirty="0"/>
              <a:t>. This factor has a magnitude less than one.</a:t>
            </a:r>
          </a:p>
          <a:p>
            <a:pPr marL="165100" indent="-165100" eaLnBrk="1" hangingPunct="1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/>
              <a:t>If we assume the posterior is a Gaussian, then the posterior can be calculated directly as:</a:t>
            </a:r>
          </a:p>
          <a:p>
            <a:pPr marL="165100" indent="-165100" eaLnBrk="1" hangingPunct="1">
              <a:spcBef>
                <a:spcPts val="3000"/>
              </a:spcBef>
              <a:spcAft>
                <a:spcPts val="1200"/>
              </a:spcAft>
              <a:defRPr/>
            </a:pPr>
            <a:r>
              <a:rPr lang="en-US" sz="1800" b="1" dirty="0"/>
              <a:t>	where H is a Hessian matrix:</a:t>
            </a:r>
          </a:p>
          <a:p>
            <a:pPr marL="165100" indent="-165100" eaLnBrk="1" hangingPunct="1">
              <a:spcBef>
                <a:spcPts val="4000"/>
              </a:spcBef>
              <a:spcAft>
                <a:spcPts val="1200"/>
              </a:spcAft>
              <a:defRPr/>
            </a:pPr>
            <a:r>
              <a:rPr lang="en-US" sz="1800" b="1" dirty="0"/>
              <a:t>	Note that the data need not be Gaussian, just the evidence distribution. This is a reasonable assumption based on the Law of Large Numbers.</a:t>
            </a:r>
          </a:p>
        </p:txBody>
      </p:sp>
      <p:graphicFrame>
        <p:nvGraphicFramePr>
          <p:cNvPr id="86018" name="Object 2"/>
          <p:cNvGraphicFramePr>
            <a:graphicFrameLocks noChangeAspect="1"/>
          </p:cNvGraphicFramePr>
          <p:nvPr/>
        </p:nvGraphicFramePr>
        <p:xfrm>
          <a:off x="454025" y="995935"/>
          <a:ext cx="3352800" cy="29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006" name="Equation" r:id="rId3" imgW="3352680" imgH="291960" progId="Equation.3">
                  <p:embed/>
                </p:oleObj>
              </mc:Choice>
              <mc:Fallback>
                <p:oleObj name="Equation" r:id="rId3" imgW="3352680" imgH="291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4025" y="995935"/>
                        <a:ext cx="3352800" cy="292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6019" name="Object 3"/>
          <p:cNvGraphicFramePr>
            <a:graphicFrameLocks noChangeAspect="1"/>
          </p:cNvGraphicFramePr>
          <p:nvPr/>
        </p:nvGraphicFramePr>
        <p:xfrm>
          <a:off x="5363773" y="1379382"/>
          <a:ext cx="165100" cy="27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007" name="Equation" r:id="rId5" imgW="164880" imgH="279360" progId="Equation.3">
                  <p:embed/>
                </p:oleObj>
              </mc:Choice>
              <mc:Fallback>
                <p:oleObj name="Equation" r:id="rId5" imgW="164880" imgH="2793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63773" y="1379382"/>
                        <a:ext cx="165100" cy="279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6020" name="Object 4"/>
          <p:cNvGraphicFramePr>
            <a:graphicFrameLocks noChangeAspect="1"/>
          </p:cNvGraphicFramePr>
          <p:nvPr/>
        </p:nvGraphicFramePr>
        <p:xfrm>
          <a:off x="454025" y="2058677"/>
          <a:ext cx="3060700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008" name="Equation" r:id="rId7" imgW="3060360" imgH="330120" progId="Equation.3">
                  <p:embed/>
                </p:oleObj>
              </mc:Choice>
              <mc:Fallback>
                <p:oleObj name="Equation" r:id="rId7" imgW="3060360" imgH="3301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4025" y="2058677"/>
                        <a:ext cx="3060700" cy="330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6021" name="Object 5"/>
          <p:cNvGraphicFramePr>
            <a:graphicFrameLocks noChangeAspect="1"/>
          </p:cNvGraphicFramePr>
          <p:nvPr/>
        </p:nvGraphicFramePr>
        <p:xfrm>
          <a:off x="485775" y="4539055"/>
          <a:ext cx="40132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009" name="Equation" r:id="rId9" imgW="4012920" imgH="380880" progId="Equation.3">
                  <p:embed/>
                </p:oleObj>
              </mc:Choice>
              <mc:Fallback>
                <p:oleObj name="Equation" r:id="rId9" imgW="4012920" imgH="3808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5775" y="4539055"/>
                        <a:ext cx="4013200" cy="38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6022" name="Object 6"/>
          <p:cNvGraphicFramePr>
            <a:graphicFrameLocks noChangeAspect="1"/>
          </p:cNvGraphicFramePr>
          <p:nvPr/>
        </p:nvGraphicFramePr>
        <p:xfrm>
          <a:off x="454025" y="5296291"/>
          <a:ext cx="18796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010" name="Equation" r:id="rId11" imgW="1879560" imgH="609480" progId="Equation.DSMT4">
                  <p:embed/>
                </p:oleObj>
              </mc:Choice>
              <mc:Fallback>
                <p:oleObj name="Equation" r:id="rId11" imgW="1879560" imgH="609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4025" y="5296291"/>
                        <a:ext cx="1879600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55505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Combining Classifiers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460375" y="1858963"/>
          <a:ext cx="3517900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014" name="Equation" r:id="rId3" imgW="3517560" imgH="558720" progId="Equation.3">
                  <p:embed/>
                </p:oleObj>
              </mc:Choice>
              <mc:Fallback>
                <p:oleObj name="Equation" r:id="rId3" imgW="3517560" imgH="5587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0375" y="1858963"/>
                        <a:ext cx="3517900" cy="558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7043" name="Object 3"/>
          <p:cNvGraphicFramePr>
            <a:graphicFrameLocks noChangeAspect="1"/>
          </p:cNvGraphicFramePr>
          <p:nvPr/>
        </p:nvGraphicFramePr>
        <p:xfrm>
          <a:off x="1087308" y="2419740"/>
          <a:ext cx="17907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015" name="Equation" r:id="rId5" imgW="1790640" imgH="342720" progId="Equation.3">
                  <p:embed/>
                </p:oleObj>
              </mc:Choice>
              <mc:Fallback>
                <p:oleObj name="Equation" r:id="rId5" imgW="1790640" imgH="3427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87308" y="2419740"/>
                        <a:ext cx="1790700" cy="342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" name="Picture 6" descr="x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4047344" y="2696252"/>
            <a:ext cx="4754867" cy="3583327"/>
          </a:xfrm>
          <a:prstGeom prst="rect">
            <a:avLst/>
          </a:prstGeom>
        </p:spPr>
      </p:pic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84599" y="589937"/>
            <a:ext cx="8733976" cy="5324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/>
              <a:t>We have already seen several classifiers whose decision is based on the outputs of component classifiers. These are more generally known as a </a:t>
            </a:r>
            <a:r>
              <a:rPr lang="en-US" sz="1800" b="1" dirty="0">
                <a:solidFill>
                  <a:schemeClr val="accent1"/>
                </a:solidFill>
              </a:rPr>
              <a:t>mixture of experts </a:t>
            </a:r>
            <a:r>
              <a:rPr lang="en-US" sz="1800" b="1" dirty="0"/>
              <a:t>model.</a:t>
            </a:r>
          </a:p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/>
              <a:t>We assume each pattern can be modeled by a mixture distribution:</a:t>
            </a:r>
          </a:p>
          <a:p>
            <a:pPr marL="165100" indent="-165100" eaLnBrk="1" hangingPunct="1">
              <a:spcBef>
                <a:spcPts val="3600"/>
              </a:spcBef>
              <a:spcAft>
                <a:spcPts val="1200"/>
              </a:spcAft>
              <a:defRPr/>
            </a:pPr>
            <a:r>
              <a:rPr lang="en-US" sz="1800" b="1" dirty="0"/>
              <a:t>	where                               represents the vector of all relevant parameters.</a:t>
            </a:r>
          </a:p>
          <a:p>
            <a:pPr marL="165100" indent="-165100" eaLnBrk="1" hangingPunct="1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1800" b="1" dirty="0"/>
              <a:t>We have seen this before in the </a:t>
            </a:r>
            <a:br>
              <a:rPr lang="en-US" sz="1800" b="1" dirty="0"/>
            </a:br>
            <a:r>
              <a:rPr lang="en-US" sz="1800" b="1" dirty="0"/>
              <a:t>form of a mixture distribution that</a:t>
            </a:r>
            <a:br>
              <a:rPr lang="en-US" sz="1800" b="1" dirty="0"/>
            </a:br>
            <a:r>
              <a:rPr lang="en-US" sz="1800" b="1" dirty="0"/>
              <a:t>models state outputs in an HMM.</a:t>
            </a:r>
          </a:p>
          <a:p>
            <a:pPr marL="165100" indent="-165100" eaLnBrk="1" hangingPunct="1"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/>
              <a:t>The weights are constrained to </a:t>
            </a:r>
            <a:br>
              <a:rPr lang="en-US" sz="1800" b="1" dirty="0"/>
            </a:br>
            <a:r>
              <a:rPr lang="en-US" sz="1800" b="1" dirty="0"/>
              <a:t>sum to 1:               .</a:t>
            </a:r>
          </a:p>
          <a:p>
            <a:pPr marL="165100" indent="-165100" eaLnBrk="1" hangingPunct="1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/>
              <a:t>The conditional mean of the</a:t>
            </a:r>
            <a:br>
              <a:rPr lang="en-US" sz="1800" b="1" dirty="0"/>
            </a:br>
            <a:r>
              <a:rPr lang="en-US" sz="1800" b="1" dirty="0"/>
              <a:t>mixture density is:</a:t>
            </a:r>
          </a:p>
          <a:p>
            <a:pPr marL="165100" indent="-165100" eaLnBrk="1" hangingPunct="1"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endParaRPr lang="en-US" sz="1800" b="1" dirty="0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1398407" y="4119900"/>
          <a:ext cx="838200" cy="59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016" name="Equation" r:id="rId8" imgW="838080" imgH="596880" progId="Equation.3">
                  <p:embed/>
                </p:oleObj>
              </mc:Choice>
              <mc:Fallback>
                <p:oleObj name="Equation" r:id="rId8" imgW="838080" imgH="5968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98407" y="4119900"/>
                        <a:ext cx="838200" cy="596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7045" name="Object 5"/>
          <p:cNvGraphicFramePr>
            <a:graphicFrameLocks noChangeAspect="1"/>
          </p:cNvGraphicFramePr>
          <p:nvPr/>
        </p:nvGraphicFramePr>
        <p:xfrm>
          <a:off x="454025" y="5519738"/>
          <a:ext cx="2260600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017" name="Equation" r:id="rId10" imgW="2260440" imgH="558720" progId="Equation.DSMT4">
                  <p:embed/>
                </p:oleObj>
              </mc:Choice>
              <mc:Fallback>
                <p:oleObj name="Equation" r:id="rId10" imgW="2260440" imgH="5587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4025" y="5519738"/>
                        <a:ext cx="2260600" cy="558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661904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Mixture of Experts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84599" y="589937"/>
            <a:ext cx="8733976" cy="61144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/>
              <a:t>The goal in estimating the parameters of the gating system is to maximize the log-likelihood of the training data:</a:t>
            </a:r>
          </a:p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endParaRPr lang="en-US" sz="1800" b="1" dirty="0"/>
          </a:p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/>
              <a:t>A straightforward approach is to use gradient descent (why?):</a:t>
            </a:r>
          </a:p>
          <a:p>
            <a:pPr marL="165100" indent="-165100" eaLnBrk="1" hangingPunct="1">
              <a:spcBef>
                <a:spcPts val="5600"/>
              </a:spcBef>
              <a:spcAft>
                <a:spcPts val="1200"/>
              </a:spcAft>
              <a:defRPr/>
            </a:pPr>
            <a:r>
              <a:rPr lang="en-US" sz="1800" b="1" dirty="0"/>
              <a:t>	and</a:t>
            </a:r>
          </a:p>
          <a:p>
            <a:pPr marL="165100" indent="-165100" eaLnBrk="1" hangingPunct="1">
              <a:spcBef>
                <a:spcPts val="5600"/>
              </a:spcBef>
              <a:spcAft>
                <a:spcPts val="900"/>
              </a:spcAft>
              <a:buFont typeface="Arial" pitchFamily="34" charset="0"/>
              <a:buChar char="•"/>
              <a:defRPr/>
            </a:pPr>
            <a:r>
              <a:rPr lang="en-US" sz="1800" b="1" dirty="0"/>
              <a:t>Note that      is the prior probability that the process r is chosen given the input is x</a:t>
            </a:r>
            <a:r>
              <a:rPr lang="en-US" sz="1800" baseline="30000" dirty="0"/>
              <a:t>i</a:t>
            </a:r>
            <a:r>
              <a:rPr lang="en-US" sz="1800" b="1" dirty="0"/>
              <a:t>.</a:t>
            </a:r>
          </a:p>
          <a:p>
            <a:pPr marL="165100" indent="-165100" eaLnBrk="1" hangingPunct="1">
              <a:spcBef>
                <a:spcPts val="0"/>
              </a:spcBef>
              <a:spcAft>
                <a:spcPts val="900"/>
              </a:spcAft>
              <a:buFont typeface="Arial" pitchFamily="34" charset="0"/>
              <a:buChar char="•"/>
              <a:defRPr/>
            </a:pPr>
            <a:r>
              <a:rPr lang="en-US" sz="1800" b="1" dirty="0"/>
              <a:t>EM can also be used to estimate the mixture coefficients and is generally preferred today.</a:t>
            </a:r>
          </a:p>
          <a:p>
            <a:pPr marL="165100" indent="-165100" eaLnBrk="1" hangingPunct="1">
              <a:spcBef>
                <a:spcPts val="0"/>
              </a:spcBef>
              <a:spcAft>
                <a:spcPts val="900"/>
              </a:spcAft>
              <a:buFont typeface="Arial" pitchFamily="34" charset="0"/>
              <a:buChar char="•"/>
              <a:defRPr/>
            </a:pPr>
            <a:r>
              <a:rPr lang="en-US" sz="1800" b="1" dirty="0"/>
              <a:t>The final decision rule is to choose the category corresponding to the maximum discriminant value after pooling. An alternative is the </a:t>
            </a:r>
            <a:r>
              <a:rPr lang="en-US" sz="1800" b="1" i="1" dirty="0"/>
              <a:t>winner-take-all</a:t>
            </a:r>
            <a:r>
              <a:rPr lang="en-US" sz="1800" b="1" dirty="0"/>
              <a:t> method: choose the single component classifier with the highest confidence.</a:t>
            </a:r>
          </a:p>
          <a:p>
            <a:pPr marL="165100" indent="-165100" eaLnBrk="1" hangingPunct="1">
              <a:spcBef>
                <a:spcPts val="0"/>
              </a:spcBef>
              <a:spcAft>
                <a:spcPts val="900"/>
              </a:spcAft>
              <a:buFont typeface="Arial" pitchFamily="34" charset="0"/>
              <a:buChar char="•"/>
              <a:defRPr/>
            </a:pPr>
            <a:r>
              <a:rPr lang="en-US" sz="1800" b="1" dirty="0"/>
              <a:t>The number of mixture components is typically found experimentally.</a:t>
            </a:r>
            <a:endParaRPr lang="en-US" sz="1800" dirty="0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454025" y="2165668"/>
          <a:ext cx="55880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038" name="Equation" r:id="rId3" imgW="5587920" imgH="609480" progId="Equation.3">
                  <p:embed/>
                </p:oleObj>
              </mc:Choice>
              <mc:Fallback>
                <p:oleObj name="Equation" r:id="rId3" imgW="5587920" imgH="609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4025" y="2165668"/>
                        <a:ext cx="5588000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454025" y="1133320"/>
          <a:ext cx="389890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039" name="Equation" r:id="rId5" imgW="3898800" imgH="571320" progId="Equation.3">
                  <p:embed/>
                </p:oleObj>
              </mc:Choice>
              <mc:Fallback>
                <p:oleObj name="Equation" r:id="rId5" imgW="3898800" imgH="5713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4025" y="1133320"/>
                        <a:ext cx="3898900" cy="571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8070" name="Object 6"/>
          <p:cNvGraphicFramePr>
            <a:graphicFrameLocks noChangeAspect="1"/>
          </p:cNvGraphicFramePr>
          <p:nvPr/>
        </p:nvGraphicFramePr>
        <p:xfrm>
          <a:off x="454025" y="3255963"/>
          <a:ext cx="28956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040" name="Equation" r:id="rId7" imgW="2895480" imgH="609480" progId="Equation.3">
                  <p:embed/>
                </p:oleObj>
              </mc:Choice>
              <mc:Fallback>
                <p:oleObj name="Equation" r:id="rId7" imgW="2895480" imgH="609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4025" y="3255963"/>
                        <a:ext cx="2895600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8071" name="Object 7"/>
          <p:cNvGraphicFramePr>
            <a:graphicFrameLocks noChangeAspect="1"/>
          </p:cNvGraphicFramePr>
          <p:nvPr/>
        </p:nvGraphicFramePr>
        <p:xfrm>
          <a:off x="1402080" y="3953510"/>
          <a:ext cx="2667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041" name="Equation" r:id="rId9" imgW="266400" imgH="342720" progId="Equation.DSMT4">
                  <p:embed/>
                </p:oleObj>
              </mc:Choice>
              <mc:Fallback>
                <p:oleObj name="Equation" r:id="rId9" imgW="266400" imgH="3427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2080" y="3953510"/>
                        <a:ext cx="266700" cy="342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709765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Summary</a:t>
            </a:r>
          </a:p>
        </p:txBody>
      </p:sp>
      <p:sp>
        <p:nvSpPr>
          <p:cNvPr id="21507" name="Text Box 4"/>
          <p:cNvSpPr txBox="1">
            <a:spLocks noChangeArrowheads="1"/>
          </p:cNvSpPr>
          <p:nvPr/>
        </p:nvSpPr>
        <p:spPr bwMode="auto">
          <a:xfrm>
            <a:off x="187531" y="562705"/>
            <a:ext cx="8688388" cy="5909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165100" indent="-1651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b="1" dirty="0"/>
              <a:t>Introduced a class of methods based on resampling to estimate statistics.</a:t>
            </a:r>
          </a:p>
          <a:p>
            <a:pPr marL="165100" indent="-1651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b="1" dirty="0"/>
              <a:t>Introduced the Jackknife and Bootstrap methods.</a:t>
            </a:r>
          </a:p>
          <a:p>
            <a:pPr marL="165100" indent="-1651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b="1" dirty="0"/>
              <a:t>Introduce several approaches to improving classifier performance:</a:t>
            </a:r>
          </a:p>
          <a:p>
            <a:pPr marL="344488" indent="-179388">
              <a:spcAft>
                <a:spcPts val="600"/>
              </a:spcAft>
              <a:buFont typeface="Wingdings" pitchFamily="2" charset="2"/>
              <a:buChar char="§"/>
            </a:pPr>
            <a:r>
              <a:rPr lang="en-US" sz="1800" b="1" dirty="0"/>
              <a:t>Bagging (bootstrap aggregation): uses multiple versions of the training set, each created by drawing </a:t>
            </a:r>
            <a:r>
              <a:rPr lang="en-US" sz="1800" i="1" dirty="0"/>
              <a:t>n’ &lt; n </a:t>
            </a:r>
            <a:r>
              <a:rPr lang="en-US" sz="1800" b="1" dirty="0"/>
              <a:t>samples from </a:t>
            </a:r>
            <a:r>
              <a:rPr lang="en-US" sz="1800" i="1" dirty="0"/>
              <a:t>D</a:t>
            </a:r>
            <a:r>
              <a:rPr lang="en-US" sz="1800" b="1" dirty="0"/>
              <a:t> with replacement. …</a:t>
            </a:r>
          </a:p>
          <a:p>
            <a:pPr marL="344488" indent="-179388">
              <a:spcAft>
                <a:spcPts val="600"/>
              </a:spcAft>
              <a:buFont typeface="Wingdings" pitchFamily="2" charset="2"/>
              <a:buChar char="§"/>
            </a:pPr>
            <a:r>
              <a:rPr lang="en-US" sz="1800" b="1" dirty="0"/>
              <a:t>Boosting: training component classifiers on “most informative” subsets.</a:t>
            </a:r>
          </a:p>
          <a:p>
            <a:pPr marL="344488" indent="-179388">
              <a:spcAft>
                <a:spcPts val="600"/>
              </a:spcAft>
              <a:buFont typeface="Wingdings" pitchFamily="2" charset="2"/>
              <a:buChar char="§"/>
            </a:pPr>
            <a:r>
              <a:rPr lang="en-US" sz="1800" b="1" dirty="0" err="1"/>
              <a:t>AdaBoost</a:t>
            </a:r>
            <a:r>
              <a:rPr lang="en-US" sz="1800" b="1" dirty="0"/>
              <a:t> (Adaptive Boosting): iteratively weight each training pattern while boosting.</a:t>
            </a:r>
          </a:p>
          <a:p>
            <a:pPr marL="344488" indent="-179388">
              <a:spcAft>
                <a:spcPts val="600"/>
              </a:spcAft>
              <a:buFont typeface="Wingdings" pitchFamily="2" charset="2"/>
              <a:buChar char="§"/>
            </a:pPr>
            <a:r>
              <a:rPr lang="en-US" sz="1800" b="1" dirty="0"/>
              <a:t>Learning from Queries: select the most informative new training pattern so that accuracy and cost can be simultaneously optimized.</a:t>
            </a:r>
          </a:p>
          <a:p>
            <a:pPr marL="165100" indent="-1651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b="1" dirty="0"/>
              <a:t>Introduced new ways to estimate accuracy and generalization:</a:t>
            </a:r>
          </a:p>
          <a:p>
            <a:pPr marL="344488" indent="-179388">
              <a:spcAft>
                <a:spcPts val="600"/>
              </a:spcAft>
              <a:buFont typeface="Wingdings" pitchFamily="2" charset="2"/>
              <a:buChar char="§"/>
            </a:pPr>
            <a:r>
              <a:rPr lang="en-US" sz="1800" b="1" dirty="0"/>
              <a:t>M-Fold Cross-validation: estimating the error rate as the mean across various subsets of the data.</a:t>
            </a:r>
          </a:p>
          <a:p>
            <a:pPr marL="344488" indent="-179388">
              <a:spcAft>
                <a:spcPts val="600"/>
              </a:spcAft>
              <a:buFont typeface="Wingdings" pitchFamily="2" charset="2"/>
              <a:buChar char="§"/>
            </a:pPr>
            <a:r>
              <a:rPr lang="en-US" sz="1800" b="1" dirty="0"/>
              <a:t>Jackknife and Bootstrap: alternate ways to repartition the training data to estimate error rates.</a:t>
            </a:r>
          </a:p>
          <a:p>
            <a:pPr marL="165100" indent="-1651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b="1" dirty="0"/>
              <a:t>Model comparison using maximum likelihood and Bayesian approaches.</a:t>
            </a:r>
          </a:p>
          <a:p>
            <a:pPr marL="165100" indent="-1651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b="1" dirty="0"/>
              <a:t>Classifier combination using mixture of experts.</a:t>
            </a:r>
          </a:p>
          <a:p>
            <a:pPr marL="165100" indent="-1651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b="1" dirty="0"/>
              <a:t>Next: Reinforcement learning.</a:t>
            </a:r>
          </a:p>
        </p:txBody>
      </p:sp>
    </p:spTree>
    <p:extLst>
      <p:ext uri="{BB962C8B-B14F-4D97-AF65-F5344CB8AC3E}">
        <p14:creationId xmlns:p14="http://schemas.microsoft.com/office/powerpoint/2010/main" val="29912981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Bootstrap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84599" y="589937"/>
            <a:ext cx="8733976" cy="5406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/>
              <a:t>A bootstrap data set is one created by randomly selecting </a:t>
            </a:r>
            <a:r>
              <a:rPr lang="en-US" sz="1800" i="1" dirty="0"/>
              <a:t>n</a:t>
            </a:r>
            <a:r>
              <a:rPr lang="en-US" sz="1800" b="1" dirty="0"/>
              <a:t> points from the training set </a:t>
            </a:r>
            <a:r>
              <a:rPr lang="en-US" sz="1800" i="1" dirty="0"/>
              <a:t>D</a:t>
            </a:r>
            <a:r>
              <a:rPr lang="en-US" sz="1800" b="1" dirty="0"/>
              <a:t>, with replacement.</a:t>
            </a:r>
          </a:p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/>
              <a:t>In bootstrap estimation, this selection process is repeated </a:t>
            </a:r>
            <a:r>
              <a:rPr lang="en-US" sz="1800" i="1" dirty="0"/>
              <a:t>B</a:t>
            </a:r>
            <a:r>
              <a:rPr lang="en-US" sz="1800" b="1" dirty="0"/>
              <a:t> times to yield </a:t>
            </a:r>
            <a:r>
              <a:rPr lang="en-US" sz="1800" i="1" dirty="0"/>
              <a:t>B</a:t>
            </a:r>
            <a:r>
              <a:rPr lang="en-US" sz="1800" b="1" dirty="0"/>
              <a:t> bootstrap data sets, which are treated as independent sets.</a:t>
            </a:r>
          </a:p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/>
              <a:t>The bootstrap estimate of a statistic,   </a:t>
            </a:r>
            <a:r>
              <a:rPr lang="en-US" sz="1800" b="1" dirty="0">
                <a:sym typeface="Symbol"/>
              </a:rPr>
              <a:t>, is denoted        and is merely the mean of the </a:t>
            </a:r>
            <a:r>
              <a:rPr lang="en-US" sz="1800" i="1" dirty="0">
                <a:sym typeface="Symbol"/>
              </a:rPr>
              <a:t>B</a:t>
            </a:r>
            <a:r>
              <a:rPr lang="en-US" sz="1800" b="1" dirty="0">
                <a:sym typeface="Symbol"/>
              </a:rPr>
              <a:t> estimates on the individual bootstrap data sets:</a:t>
            </a:r>
          </a:p>
          <a:p>
            <a:pPr marL="165100" indent="-165100" eaLnBrk="1" hangingPunct="1">
              <a:spcBef>
                <a:spcPts val="64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/>
              <a:t>The bootstrap estimate of the bias is:</a:t>
            </a:r>
          </a:p>
          <a:p>
            <a:pPr marL="165100" indent="-165100" eaLnBrk="1" hangingPunct="1">
              <a:spcBef>
                <a:spcPts val="24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/>
              <a:t>The bootstrap estimate of the variance is:</a:t>
            </a:r>
          </a:p>
          <a:p>
            <a:pPr marL="165100" indent="-165100" eaLnBrk="1" hangingPunct="1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/>
              <a:t>The bootstrap estimate of the variance of the mean can be shown to approach the traditional variance of the mean as            .</a:t>
            </a:r>
          </a:p>
          <a:p>
            <a:pPr marL="165100" indent="-165100" eaLnBrk="1" hangingPunct="1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/>
              <a:t>The larger the number of bootstrap samples, the better the estimate. 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4309570" y="2010570"/>
          <a:ext cx="165100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000" name="Equation" r:id="rId3" imgW="164880" imgH="228600" progId="Equation.3">
                  <p:embed/>
                </p:oleObj>
              </mc:Choice>
              <mc:Fallback>
                <p:oleObj name="Equation" r:id="rId3" imgW="16488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09570" y="2010570"/>
                        <a:ext cx="165100" cy="228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9635" name="Object 3"/>
          <p:cNvGraphicFramePr>
            <a:graphicFrameLocks noChangeAspect="1"/>
          </p:cNvGraphicFramePr>
          <p:nvPr/>
        </p:nvGraphicFramePr>
        <p:xfrm>
          <a:off x="5767360" y="1952808"/>
          <a:ext cx="431800" cy="29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001" name="Equation" r:id="rId5" imgW="431640" imgH="291960" progId="Equation.3">
                  <p:embed/>
                </p:oleObj>
              </mc:Choice>
              <mc:Fallback>
                <p:oleObj name="Equation" r:id="rId5" imgW="431640" imgH="291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67360" y="1952808"/>
                        <a:ext cx="431800" cy="292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9636" name="Object 4"/>
          <p:cNvGraphicFramePr>
            <a:graphicFrameLocks noChangeAspect="1"/>
          </p:cNvGraphicFramePr>
          <p:nvPr/>
        </p:nvGraphicFramePr>
        <p:xfrm>
          <a:off x="452438" y="2728913"/>
          <a:ext cx="1536701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002" name="Equation" r:id="rId7" imgW="1536480" imgH="571320" progId="Equation.3">
                  <p:embed/>
                </p:oleObj>
              </mc:Choice>
              <mc:Fallback>
                <p:oleObj name="Equation" r:id="rId7" imgW="1536480" imgH="5713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2438" y="2728913"/>
                        <a:ext cx="1536701" cy="571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9637" name="Object 5"/>
          <p:cNvGraphicFramePr>
            <a:graphicFrameLocks noChangeAspect="1"/>
          </p:cNvGraphicFramePr>
          <p:nvPr/>
        </p:nvGraphicFramePr>
        <p:xfrm>
          <a:off x="4457726" y="3375573"/>
          <a:ext cx="312420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003" name="Equation" r:id="rId9" imgW="3124080" imgH="571320" progId="Equation.3">
                  <p:embed/>
                </p:oleObj>
              </mc:Choice>
              <mc:Fallback>
                <p:oleObj name="Equation" r:id="rId9" imgW="3124080" imgH="5713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57726" y="3375573"/>
                        <a:ext cx="3124200" cy="571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9638" name="Object 6"/>
          <p:cNvGraphicFramePr>
            <a:graphicFrameLocks noChangeAspect="1"/>
          </p:cNvGraphicFramePr>
          <p:nvPr/>
        </p:nvGraphicFramePr>
        <p:xfrm>
          <a:off x="4967160" y="4111763"/>
          <a:ext cx="259080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004" name="Equation" r:id="rId11" imgW="2590560" imgH="571320" progId="Equation.3">
                  <p:embed/>
                </p:oleObj>
              </mc:Choice>
              <mc:Fallback>
                <p:oleObj name="Equation" r:id="rId11" imgW="2590560" imgH="5713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67160" y="4111763"/>
                        <a:ext cx="2590800" cy="571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9639" name="Object 7"/>
          <p:cNvGraphicFramePr>
            <a:graphicFrameLocks noChangeAspect="1"/>
          </p:cNvGraphicFramePr>
          <p:nvPr/>
        </p:nvGraphicFramePr>
        <p:xfrm>
          <a:off x="4573718" y="5109592"/>
          <a:ext cx="685800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005" name="Equation" r:id="rId13" imgW="685800" imgH="228600" progId="Equation.DSMT4">
                  <p:embed/>
                </p:oleObj>
              </mc:Choice>
              <mc:Fallback>
                <p:oleObj name="Equation" r:id="rId13" imgW="68580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3718" y="5109592"/>
                        <a:ext cx="685800" cy="228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41765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0" y="6553200"/>
            <a:ext cx="2438400" cy="304800"/>
          </a:xfrm>
          <a:prstGeom prst="rect">
            <a:avLst/>
          </a:prstGeom>
        </p:spPr>
        <p:txBody>
          <a:bodyPr/>
          <a:lstStyle/>
          <a:p>
            <a:r>
              <a:rPr lang="en-US" altLang="en-US"/>
              <a:t> </a:t>
            </a:r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Bagging</a:t>
            </a: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199588" y="589937"/>
            <a:ext cx="8728329" cy="59554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5100" indent="-165100" eaLnBrk="1" hangingPunct="1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1800" b="1" dirty="0"/>
              <a:t>Previously we addressed the use of resampling in estimating statistics, such as parameters of models.</a:t>
            </a:r>
          </a:p>
          <a:p>
            <a:pPr marL="165100" indent="-165100" eaLnBrk="1" hangingPunct="1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1800" b="1" dirty="0"/>
              <a:t>Next, we consider resampling methods that can be used directly in the process of training a classifier.</a:t>
            </a:r>
          </a:p>
          <a:p>
            <a:pPr marL="165100" indent="-165100" eaLnBrk="1" hangingPunct="1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1800" b="1" dirty="0"/>
              <a:t>The general term </a:t>
            </a:r>
            <a:r>
              <a:rPr lang="en-US" sz="1800" b="1" dirty="0">
                <a:solidFill>
                  <a:schemeClr val="accent1"/>
                </a:solidFill>
              </a:rPr>
              <a:t>arcing</a:t>
            </a:r>
            <a:r>
              <a:rPr lang="en-US" sz="1800" b="1" dirty="0"/>
              <a:t> – adaptive reweighting and combining, refers to a class of methods that deal with reusing or selecting data in order to improve classification.</a:t>
            </a:r>
          </a:p>
          <a:p>
            <a:pPr marL="165100" indent="-165100" eaLnBrk="1" hangingPunct="1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1800" b="1" dirty="0">
                <a:solidFill>
                  <a:schemeClr val="accent1"/>
                </a:solidFill>
              </a:rPr>
              <a:t>Bagging</a:t>
            </a:r>
            <a:r>
              <a:rPr lang="en-US" sz="1800" b="1" dirty="0"/>
              <a:t>, or bootstrap aggregation, uses multiple versions of the training set, each created by drawing </a:t>
            </a:r>
            <a:r>
              <a:rPr lang="en-US" sz="1800" i="1" dirty="0"/>
              <a:t>n’ &lt; n </a:t>
            </a:r>
            <a:r>
              <a:rPr lang="en-US" sz="1800" b="1" dirty="0"/>
              <a:t>samples from </a:t>
            </a:r>
            <a:r>
              <a:rPr lang="en-US" sz="1800" i="1" dirty="0"/>
              <a:t>D</a:t>
            </a:r>
            <a:r>
              <a:rPr lang="en-US" sz="1800" b="1" dirty="0"/>
              <a:t> with replacement.</a:t>
            </a:r>
          </a:p>
          <a:p>
            <a:pPr marL="165100" indent="-165100" eaLnBrk="1" hangingPunct="1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1800" b="1" dirty="0"/>
              <a:t> Each set is used to train a classifier and the final decision is based on a vote of each component of the classifier.</a:t>
            </a:r>
          </a:p>
          <a:p>
            <a:pPr marL="165100" indent="-165100" eaLnBrk="1" hangingPunct="1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1800" b="1" dirty="0"/>
              <a:t>Typically the component classifiers are of the same general form (e.g., HMMs).</a:t>
            </a:r>
          </a:p>
          <a:p>
            <a:pPr marL="165100" indent="-165100" eaLnBrk="1" hangingPunct="1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1800" b="1" dirty="0"/>
              <a:t>A classifier/learning algorithm is considered </a:t>
            </a:r>
            <a:r>
              <a:rPr lang="en-US" sz="1800" b="1" i="1" dirty="0"/>
              <a:t>unstable</a:t>
            </a:r>
            <a:r>
              <a:rPr lang="en-US" sz="1800" b="1" dirty="0"/>
              <a:t> if small changes in the training data lead to large changes in accuracy.</a:t>
            </a:r>
          </a:p>
          <a:p>
            <a:pPr marL="165100" indent="-165100" eaLnBrk="1" hangingPunct="1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1800" b="1" dirty="0"/>
              <a:t>Decision trees, for example, can be unstable.</a:t>
            </a:r>
          </a:p>
          <a:p>
            <a:pPr marL="165100" indent="-165100" eaLnBrk="1" hangingPunct="1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1800" b="1" dirty="0"/>
              <a:t>Bagging, in general, improves stability because it effectively averages out such anomalous behavior by pooling classifiers.</a:t>
            </a:r>
          </a:p>
          <a:p>
            <a:pPr marL="165100" indent="-165100" eaLnBrk="1" hangingPunct="1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1800" b="1" dirty="0"/>
              <a:t>The voting algorithm can be simple, such as a majority vote, or as we will see later, can use more sophisticated statistical methods.</a:t>
            </a:r>
          </a:p>
        </p:txBody>
      </p:sp>
    </p:spTree>
    <p:extLst>
      <p:ext uri="{BB962C8B-B14F-4D97-AF65-F5344CB8AC3E}">
        <p14:creationId xmlns:p14="http://schemas.microsoft.com/office/powerpoint/2010/main" val="469656262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0" y="6553200"/>
            <a:ext cx="2438400" cy="304800"/>
          </a:xfrm>
          <a:prstGeom prst="rect">
            <a:avLst/>
          </a:prstGeom>
        </p:spPr>
        <p:txBody>
          <a:bodyPr/>
          <a:lstStyle/>
          <a:p>
            <a:r>
              <a:rPr lang="en-US" altLang="en-US"/>
              <a:t> </a:t>
            </a:r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Boosting</a:t>
            </a: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184599" y="589937"/>
            <a:ext cx="8733976" cy="594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/>
              <a:t>Goal: Similar to bagging, improve the accuracy of a learning algorithm by forming an ensemble of component classifiers.</a:t>
            </a:r>
          </a:p>
          <a:p>
            <a:pPr marL="165100" indent="-165100" eaLnBrk="1" hangingPunct="1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1800" b="1" dirty="0"/>
              <a:t>Consider creating a three-component classifier for a two-category problem:</a:t>
            </a:r>
          </a:p>
          <a:p>
            <a:pPr marL="344488" indent="-179388" eaLnBrk="1" hangingPunct="1"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en-US" sz="1800" b="1" dirty="0"/>
              <a:t>Randomly select a set of </a:t>
            </a:r>
            <a:r>
              <a:rPr lang="en-US" sz="1800" i="1" dirty="0"/>
              <a:t>n</a:t>
            </a:r>
            <a:r>
              <a:rPr lang="en-US" sz="1800" i="1" baseline="-25000" dirty="0"/>
              <a:t>1</a:t>
            </a:r>
            <a:r>
              <a:rPr lang="en-US" sz="1800" i="1" dirty="0"/>
              <a:t> &lt; n</a:t>
            </a:r>
            <a:r>
              <a:rPr lang="en-US" sz="1800" dirty="0"/>
              <a:t> </a:t>
            </a:r>
            <a:r>
              <a:rPr lang="en-US" sz="1800" b="1" dirty="0"/>
              <a:t>patterns, called </a:t>
            </a:r>
            <a:r>
              <a:rPr lang="en-US" sz="1800" i="1" dirty="0"/>
              <a:t>D</a:t>
            </a:r>
            <a:r>
              <a:rPr lang="en-US" sz="1800" i="1" baseline="-25000" dirty="0"/>
              <a:t>1</a:t>
            </a:r>
            <a:r>
              <a:rPr lang="en-US" sz="1800" b="1" dirty="0"/>
              <a:t>, from the full training set.</a:t>
            </a:r>
          </a:p>
          <a:p>
            <a:pPr marL="344488" indent="-179388" eaLnBrk="1" hangingPunct="1"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en-US" sz="1800" b="1" dirty="0"/>
              <a:t>Train a classifier </a:t>
            </a:r>
            <a:r>
              <a:rPr lang="en-US" sz="1800" i="1" dirty="0"/>
              <a:t>C</a:t>
            </a:r>
            <a:r>
              <a:rPr lang="en-US" sz="1800" i="1" baseline="-25000" dirty="0"/>
              <a:t>1</a:t>
            </a:r>
            <a:r>
              <a:rPr lang="en-US" sz="1800" b="1" dirty="0"/>
              <a:t> on this set. </a:t>
            </a:r>
          </a:p>
          <a:p>
            <a:pPr marL="344488" indent="-179388" eaLnBrk="1" hangingPunct="1">
              <a:spcAft>
                <a:spcPts val="600"/>
              </a:spcAft>
              <a:defRPr/>
            </a:pPr>
            <a:r>
              <a:rPr lang="en-US" sz="1800" b="1" dirty="0"/>
              <a:t>	Note: For boosting to provide a significant benefit, </a:t>
            </a:r>
            <a:r>
              <a:rPr lang="en-US" sz="1800" i="1" dirty="0"/>
              <a:t>C</a:t>
            </a:r>
            <a:r>
              <a:rPr lang="en-US" sz="1800" i="1" baseline="-25000" dirty="0"/>
              <a:t>1</a:t>
            </a:r>
            <a:r>
              <a:rPr lang="en-US" sz="1800" b="1" dirty="0"/>
              <a:t> need only be a weak learner, which means it has an accuracy slightly greater than chance.</a:t>
            </a:r>
          </a:p>
          <a:p>
            <a:pPr marL="344488" indent="-179388" eaLnBrk="1" hangingPunct="1"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en-US" sz="1800" b="1" dirty="0"/>
              <a:t>Create a training set, </a:t>
            </a:r>
            <a:r>
              <a:rPr lang="en-US" sz="1800" i="1" dirty="0"/>
              <a:t>D</a:t>
            </a:r>
            <a:r>
              <a:rPr lang="en-US" sz="1800" i="1" baseline="-25000" dirty="0"/>
              <a:t>2</a:t>
            </a:r>
            <a:r>
              <a:rPr lang="en-US" sz="1800" b="1" dirty="0"/>
              <a:t>, that is “most informative” given component classifier </a:t>
            </a:r>
            <a:r>
              <a:rPr lang="en-US" sz="1800" i="1" dirty="0"/>
              <a:t>C</a:t>
            </a:r>
            <a:r>
              <a:rPr lang="en-US" sz="1800" i="1" baseline="-25000" dirty="0"/>
              <a:t>1</a:t>
            </a:r>
            <a:r>
              <a:rPr lang="en-US" sz="1800" b="1" dirty="0"/>
              <a:t>:</a:t>
            </a:r>
          </a:p>
          <a:p>
            <a:pPr marL="569913" indent="-225425" eaLnBrk="1" hangingPunct="1">
              <a:spcAft>
                <a:spcPts val="600"/>
              </a:spcAft>
              <a:buFont typeface="Courier New" pitchFamily="49" charset="0"/>
              <a:buChar char="o"/>
              <a:defRPr/>
            </a:pPr>
            <a:r>
              <a:rPr lang="en-US" sz="1800" b="1" dirty="0"/>
              <a:t>Most informative: half the patterns should be correctly classified by </a:t>
            </a:r>
            <a:r>
              <a:rPr lang="en-US" sz="1800" i="1" dirty="0"/>
              <a:t>C</a:t>
            </a:r>
            <a:r>
              <a:rPr lang="en-US" sz="1800" i="1" baseline="-25000" dirty="0"/>
              <a:t>1 </a:t>
            </a:r>
            <a:r>
              <a:rPr lang="en-US" sz="1800" b="1" dirty="0"/>
              <a:t>.</a:t>
            </a:r>
          </a:p>
          <a:p>
            <a:pPr marL="569913" indent="-225425" eaLnBrk="1" hangingPunct="1">
              <a:spcAft>
                <a:spcPts val="600"/>
              </a:spcAft>
              <a:buFont typeface="Courier New" pitchFamily="49" charset="0"/>
              <a:buChar char="o"/>
              <a:defRPr/>
            </a:pPr>
            <a:r>
              <a:rPr lang="en-US" sz="1800" b="1" dirty="0"/>
              <a:t>Search the remaining </a:t>
            </a:r>
            <a:r>
              <a:rPr lang="en-US" sz="1800" dirty="0"/>
              <a:t>(</a:t>
            </a:r>
            <a:r>
              <a:rPr lang="en-US" sz="1800" i="1" dirty="0"/>
              <a:t>n</a:t>
            </a:r>
            <a:r>
              <a:rPr lang="en-US" sz="1800" dirty="0"/>
              <a:t>-</a:t>
            </a:r>
            <a:r>
              <a:rPr lang="en-US" sz="1800" i="1" dirty="0"/>
              <a:t>n</a:t>
            </a:r>
            <a:r>
              <a:rPr lang="en-US" sz="1800" i="1" baseline="-25000" dirty="0"/>
              <a:t>1</a:t>
            </a:r>
            <a:r>
              <a:rPr lang="en-US" sz="1800" dirty="0"/>
              <a:t>)</a:t>
            </a:r>
            <a:r>
              <a:rPr lang="en-US" sz="1800" b="1" dirty="0"/>
              <a:t> patterns for this data.</a:t>
            </a:r>
          </a:p>
          <a:p>
            <a:pPr marL="344488" indent="-179388" eaLnBrk="1" hangingPunct="1"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en-US" sz="1800" b="1" dirty="0"/>
              <a:t>Train a second classifier, </a:t>
            </a:r>
            <a:r>
              <a:rPr lang="en-US" sz="1800" i="1" dirty="0"/>
              <a:t>C</a:t>
            </a:r>
            <a:r>
              <a:rPr lang="en-US" sz="1800" i="1" baseline="-25000" dirty="0"/>
              <a:t>2</a:t>
            </a:r>
            <a:r>
              <a:rPr lang="en-US" sz="1800" b="1" dirty="0"/>
              <a:t>, on this new data set </a:t>
            </a:r>
            <a:r>
              <a:rPr lang="en-US" sz="1800" i="1" dirty="0"/>
              <a:t>D</a:t>
            </a:r>
            <a:r>
              <a:rPr lang="en-US" sz="1800" i="1" baseline="-25000" dirty="0"/>
              <a:t>2</a:t>
            </a:r>
            <a:r>
              <a:rPr lang="en-US" sz="1800" b="1" dirty="0"/>
              <a:t>.</a:t>
            </a:r>
          </a:p>
          <a:p>
            <a:pPr marL="344488" indent="-179388" eaLnBrk="1" hangingPunct="1">
              <a:spcAft>
                <a:spcPts val="1200"/>
              </a:spcAft>
              <a:buFont typeface="Wingdings" pitchFamily="2" charset="2"/>
              <a:buChar char="§"/>
              <a:defRPr/>
            </a:pPr>
            <a:r>
              <a:rPr lang="en-US" sz="1800" b="1" dirty="0"/>
              <a:t>To build a third training set, </a:t>
            </a:r>
            <a:r>
              <a:rPr lang="en-US" sz="1800" i="1" dirty="0"/>
              <a:t>D</a:t>
            </a:r>
            <a:r>
              <a:rPr lang="en-US" sz="1800" i="1" baseline="-25000" dirty="0"/>
              <a:t>2 </a:t>
            </a:r>
            <a:r>
              <a:rPr lang="en-US" sz="1800" b="1" dirty="0"/>
              <a:t>, choose patterns for which </a:t>
            </a:r>
            <a:r>
              <a:rPr lang="en-US" sz="1800" i="1" dirty="0"/>
              <a:t>C</a:t>
            </a:r>
            <a:r>
              <a:rPr lang="en-US" sz="1800" i="1" baseline="-25000" dirty="0"/>
              <a:t>1</a:t>
            </a:r>
            <a:r>
              <a:rPr lang="en-US" sz="1800" b="1" dirty="0"/>
              <a:t> and </a:t>
            </a:r>
            <a:r>
              <a:rPr lang="en-US" sz="1800" i="1" dirty="0"/>
              <a:t>C</a:t>
            </a:r>
            <a:r>
              <a:rPr lang="en-US" sz="1800" i="1" baseline="-25000" dirty="0"/>
              <a:t>2</a:t>
            </a:r>
            <a:r>
              <a:rPr lang="en-US" sz="1800" b="1" dirty="0"/>
              <a:t> disagree. Train a third classifier, </a:t>
            </a:r>
            <a:r>
              <a:rPr lang="en-US" sz="1800" i="1" dirty="0"/>
              <a:t>C</a:t>
            </a:r>
            <a:r>
              <a:rPr lang="en-US" sz="1800" i="1" baseline="-25000" dirty="0"/>
              <a:t>3</a:t>
            </a:r>
            <a:r>
              <a:rPr lang="en-US" sz="1800" b="1" dirty="0"/>
              <a:t>, on this data.</a:t>
            </a:r>
          </a:p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/>
              <a:t>Final classification can be performed using a majority vote of </a:t>
            </a:r>
            <a:r>
              <a:rPr lang="en-US" sz="1800" i="1" dirty="0"/>
              <a:t>C</a:t>
            </a:r>
            <a:r>
              <a:rPr lang="en-US" sz="1800" i="1" baseline="-25000" dirty="0"/>
              <a:t>1</a:t>
            </a:r>
            <a:r>
              <a:rPr lang="en-US" sz="1800" b="1" dirty="0"/>
              <a:t>, </a:t>
            </a:r>
            <a:r>
              <a:rPr lang="en-US" sz="1800" i="1" dirty="0"/>
              <a:t>C</a:t>
            </a:r>
            <a:r>
              <a:rPr lang="en-US" sz="1800" i="1" baseline="-25000" dirty="0"/>
              <a:t>2</a:t>
            </a:r>
            <a:r>
              <a:rPr lang="en-US" sz="1800" b="1" dirty="0"/>
              <a:t>, and </a:t>
            </a:r>
            <a:r>
              <a:rPr lang="en-US" sz="1800" i="1" dirty="0"/>
              <a:t>C</a:t>
            </a:r>
            <a:r>
              <a:rPr lang="en-US" sz="1800" i="1" baseline="-25000" dirty="0"/>
              <a:t>3</a:t>
            </a:r>
            <a:r>
              <a:rPr lang="en-US" sz="1800" b="1" dirty="0"/>
              <a:t>.</a:t>
            </a:r>
          </a:p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/>
              <a:t>Benefits: high performance; Drawbacks: computational cost.</a:t>
            </a:r>
          </a:p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/>
              <a:t>Issues: size of the partitions (initial guess: </a:t>
            </a:r>
            <a:r>
              <a:rPr lang="en-US" sz="1800" dirty="0"/>
              <a:t>n</a:t>
            </a:r>
            <a:r>
              <a:rPr lang="en-US" sz="1800" baseline="-25000" dirty="0"/>
              <a:t>1</a:t>
            </a:r>
            <a:r>
              <a:rPr lang="en-US" sz="1800" dirty="0">
                <a:sym typeface="Symbol"/>
              </a:rPr>
              <a:t>  n</a:t>
            </a:r>
            <a:r>
              <a:rPr lang="en-US" sz="1800" baseline="-25000" dirty="0">
                <a:sym typeface="Symbol"/>
              </a:rPr>
              <a:t>2</a:t>
            </a:r>
            <a:r>
              <a:rPr lang="en-US" sz="1800" dirty="0">
                <a:sym typeface="Symbol"/>
              </a:rPr>
              <a:t>  n</a:t>
            </a:r>
            <a:r>
              <a:rPr lang="en-US" sz="1800" baseline="-25000" dirty="0">
                <a:sym typeface="Symbol"/>
              </a:rPr>
              <a:t>3</a:t>
            </a:r>
            <a:r>
              <a:rPr lang="en-US" sz="1800" dirty="0">
                <a:sym typeface="Symbol"/>
              </a:rPr>
              <a:t>  n/3</a:t>
            </a:r>
            <a:r>
              <a:rPr lang="en-US" sz="1800" b="1" dirty="0">
                <a:sym typeface="Symbol"/>
              </a:rPr>
              <a:t>).</a:t>
            </a:r>
            <a:endParaRPr 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2347265468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err="1">
                <a:solidFill>
                  <a:schemeClr val="accent2"/>
                </a:solidFill>
              </a:rPr>
              <a:t>AdaBoost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84599" y="589937"/>
            <a:ext cx="8733976" cy="57092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/>
              <a:t>Adaptive Boosting (</a:t>
            </a:r>
            <a:r>
              <a:rPr lang="en-US" sz="1800" b="1" dirty="0" err="1"/>
              <a:t>AdaBoost</a:t>
            </a:r>
            <a:r>
              <a:rPr lang="en-US" sz="1800" b="1" dirty="0"/>
              <a:t>) is a popular variant on boosting that allows the designer to continue adding weak learners until some desired performance criterion is met.</a:t>
            </a:r>
          </a:p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/>
              <a:t>Each training pattern receives a weight that determines its probability of being selected for a training set for an individual component classifier.</a:t>
            </a:r>
          </a:p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/>
              <a:t>Initialize the weights of the training patterns to be equal (uninformative prior).</a:t>
            </a:r>
          </a:p>
          <a:p>
            <a:pPr marL="165100" indent="-165100" eaLnBrk="1" hangingPunct="1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1800" b="1" dirty="0"/>
              <a:t>If the training pattern is accurately classified, then that pattern’s chance of being used again is decreased (no longer an informative pattern):</a:t>
            </a:r>
          </a:p>
          <a:p>
            <a:pPr marL="344488" indent="-179388" eaLnBrk="1" hangingPunct="1"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en-US" sz="1800" b="1" dirty="0"/>
              <a:t>On iteration </a:t>
            </a:r>
            <a:r>
              <a:rPr lang="en-US" sz="1800" i="1" dirty="0"/>
              <a:t>k</a:t>
            </a:r>
            <a:r>
              <a:rPr lang="en-US" sz="1800" b="1" dirty="0"/>
              <a:t>, draw a training set at random according to the current training data weight distribution;</a:t>
            </a:r>
          </a:p>
          <a:p>
            <a:pPr marL="344488" indent="-179388" eaLnBrk="1" hangingPunct="1"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en-US" sz="1800" b="1" dirty="0"/>
              <a:t>Train classifier </a:t>
            </a:r>
            <a:r>
              <a:rPr lang="en-US" sz="1800" i="1" dirty="0"/>
              <a:t>C</a:t>
            </a:r>
            <a:r>
              <a:rPr lang="en-US" sz="1800" i="1" baseline="-25000" dirty="0"/>
              <a:t>k</a:t>
            </a:r>
            <a:r>
              <a:rPr lang="en-US" sz="1800" b="1" dirty="0"/>
              <a:t>;</a:t>
            </a:r>
          </a:p>
          <a:p>
            <a:pPr marL="344488" indent="-179388" eaLnBrk="1" hangingPunct="1">
              <a:spcAft>
                <a:spcPts val="1200"/>
              </a:spcAft>
              <a:buFont typeface="Wingdings" pitchFamily="2" charset="2"/>
              <a:buChar char="§"/>
              <a:defRPr/>
            </a:pPr>
            <a:r>
              <a:rPr lang="en-US" sz="1800" b="1" dirty="0"/>
              <a:t>Increase weights of patterns misclassified</a:t>
            </a:r>
            <a:br>
              <a:rPr lang="en-US" sz="1800" b="1" dirty="0"/>
            </a:br>
            <a:r>
              <a:rPr lang="en-US" sz="1800" b="1" dirty="0"/>
              <a:t>by </a:t>
            </a:r>
            <a:r>
              <a:rPr lang="en-US" sz="1800" i="1" dirty="0"/>
              <a:t>C</a:t>
            </a:r>
            <a:r>
              <a:rPr lang="en-US" sz="1800" i="1" baseline="-25000" dirty="0"/>
              <a:t>k</a:t>
            </a:r>
            <a:r>
              <a:rPr lang="en-US" sz="1800" b="1" dirty="0"/>
              <a:t> (decrease weights for correctly</a:t>
            </a:r>
            <a:br>
              <a:rPr lang="en-US" sz="1800" b="1" dirty="0"/>
            </a:br>
            <a:r>
              <a:rPr lang="en-US" sz="1800" b="1" dirty="0"/>
              <a:t>classified patterns);</a:t>
            </a:r>
          </a:p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/>
              <a:t>Final classification is based on a discriminant</a:t>
            </a:r>
            <a:br>
              <a:rPr lang="en-US" sz="1800" b="1" dirty="0"/>
            </a:br>
            <a:r>
              <a:rPr lang="en-US" sz="1800" b="1" dirty="0"/>
              <a:t>function:</a:t>
            </a:r>
          </a:p>
          <a:p>
            <a:pPr marL="165100" indent="-165100" eaLnBrk="1" hangingPunct="1">
              <a:spcAft>
                <a:spcPts val="1200"/>
              </a:spcAft>
              <a:defRPr/>
            </a:pPr>
            <a:r>
              <a:rPr lang="en-US" sz="1800" b="1" dirty="0"/>
              <a:t>	where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1497250" y="5580300"/>
          <a:ext cx="1892300" cy="58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2" name="Equation" r:id="rId3" imgW="1892160" imgH="583920" progId="Equation.3">
                  <p:embed/>
                </p:oleObj>
              </mc:Choice>
              <mc:Fallback>
                <p:oleObj name="Equation" r:id="rId3" imgW="1892160" imgH="5839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97250" y="5580300"/>
                        <a:ext cx="1892300" cy="584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" name="Picture 7" descr="x.JPG"/>
          <p:cNvPicPr>
            <a:picLocks noChangeAspect="1"/>
          </p:cNvPicPr>
          <p:nvPr/>
        </p:nvPicPr>
        <p:blipFill>
          <a:blip r:embed="rId5"/>
          <a:srcRect l="25631" t="6309" r="10254" b="19159"/>
          <a:stretch>
            <a:fillRect/>
          </a:stretch>
        </p:blipFill>
        <p:spPr>
          <a:xfrm rot="5460000">
            <a:off x="6237970" y="3592109"/>
            <a:ext cx="2013315" cy="3322787"/>
          </a:xfrm>
          <a:prstGeom prst="rect">
            <a:avLst/>
          </a:prstGeom>
        </p:spPr>
      </p:pic>
      <p:graphicFrame>
        <p:nvGraphicFramePr>
          <p:cNvPr id="61446" name="Object 6"/>
          <p:cNvGraphicFramePr>
            <a:graphicFrameLocks noChangeAspect="1"/>
          </p:cNvGraphicFramePr>
          <p:nvPr/>
        </p:nvGraphicFramePr>
        <p:xfrm>
          <a:off x="1679985" y="6208530"/>
          <a:ext cx="2400300" cy="29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3" name="Equation" r:id="rId6" imgW="2400120" imgH="291960" progId="Equation.DSMT4">
                  <p:embed/>
                </p:oleObj>
              </mc:Choice>
              <mc:Fallback>
                <p:oleObj name="Equation" r:id="rId6" imgW="2400120" imgH="2919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9985" y="6208530"/>
                        <a:ext cx="2400300" cy="292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78054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Learning With Queries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84599" y="589937"/>
            <a:ext cx="8733976" cy="5909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/>
              <a:t>In previous sections, we assumed a set of labeled training patterns and employed resampling methods to improve classification.</a:t>
            </a:r>
          </a:p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/>
              <a:t>When no labels are available, or the cost of generating truth-marked data is high, how can we decide what is the next best pattern(s) to be truth-marked and added to the training database?</a:t>
            </a:r>
          </a:p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/>
              <a:t>The solution to this problem goes by many names including </a:t>
            </a:r>
            <a:r>
              <a:rPr lang="en-US" sz="1800" b="1" dirty="0">
                <a:solidFill>
                  <a:schemeClr val="accent1"/>
                </a:solidFill>
              </a:rPr>
              <a:t>active learning</a:t>
            </a:r>
            <a:r>
              <a:rPr lang="en-US" sz="1800" b="1" dirty="0"/>
              <a:t> (maximizing the impact of each new data point) and </a:t>
            </a:r>
            <a:r>
              <a:rPr lang="en-US" sz="1800" b="1" dirty="0">
                <a:solidFill>
                  <a:schemeClr val="accent1"/>
                </a:solidFill>
              </a:rPr>
              <a:t>cost-based learning</a:t>
            </a:r>
            <a:r>
              <a:rPr lang="en-US" sz="1800" b="1" dirty="0"/>
              <a:t> (simultaneously minimizing classifier </a:t>
            </a:r>
            <a:r>
              <a:rPr lang="en-US" sz="1800" b="1"/>
              <a:t>error rate and </a:t>
            </a:r>
            <a:r>
              <a:rPr lang="en-US" sz="1800" b="1" dirty="0"/>
              <a:t>data collection cost).</a:t>
            </a:r>
          </a:p>
          <a:p>
            <a:pPr marL="165100" indent="-165100" eaLnBrk="1" hangingPunct="1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1800" b="1" dirty="0"/>
              <a:t>Two heuristic approaches to learning with queries:</a:t>
            </a:r>
          </a:p>
          <a:p>
            <a:pPr marL="344488" indent="-179388" eaLnBrk="1" hangingPunct="1"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en-US" sz="1800" b="1" dirty="0">
                <a:solidFill>
                  <a:schemeClr val="accent1"/>
                </a:solidFill>
              </a:rPr>
              <a:t>Confidence-based</a:t>
            </a:r>
            <a:r>
              <a:rPr lang="en-US" sz="1800" b="1" dirty="0"/>
              <a:t>: select a data point for which the two largest discriminant functions have nearly the same value.</a:t>
            </a:r>
          </a:p>
          <a:p>
            <a:pPr marL="344488" indent="-179388" eaLnBrk="1" hangingPunct="1">
              <a:spcAft>
                <a:spcPts val="1200"/>
              </a:spcAft>
              <a:buFont typeface="Wingdings" pitchFamily="2" charset="2"/>
              <a:buChar char="§"/>
              <a:defRPr/>
            </a:pPr>
            <a:r>
              <a:rPr lang="en-US" sz="1800" b="1" dirty="0">
                <a:solidFill>
                  <a:schemeClr val="accent1"/>
                </a:solidFill>
              </a:rPr>
              <a:t>Voting-based</a:t>
            </a:r>
            <a:r>
              <a:rPr lang="en-US" sz="1800" b="1" dirty="0"/>
              <a:t>: choose the pattern that yields the greatest disagreement among the k component classifiers.</a:t>
            </a:r>
          </a:p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/>
              <a:t>Note that such approaches tend to ignore priors and attempt to focus on patterns near the decision boundary surface.</a:t>
            </a:r>
          </a:p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/>
              <a:t>The cost of collecting and truth-marking large amounts of data is almost always prohibitively high, and hence strategies to intelligently create training data are extremely important to any pattern recognition problem.</a:t>
            </a:r>
          </a:p>
        </p:txBody>
      </p:sp>
    </p:spTree>
    <p:extLst>
      <p:ext uri="{BB962C8B-B14F-4D97-AF65-F5344CB8AC3E}">
        <p14:creationId xmlns:p14="http://schemas.microsoft.com/office/powerpoint/2010/main" val="23708185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Cross-Validation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84599" y="589937"/>
            <a:ext cx="8733976" cy="58408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/>
              <a:t>In simple validation, we randomly split the set of labeled training data into a training set and a held-out set.</a:t>
            </a:r>
          </a:p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/>
              <a:t>The held-out set is used to estimate the generalization error.</a:t>
            </a:r>
          </a:p>
          <a:p>
            <a:pPr marL="165100" indent="-165100" eaLnBrk="1" hangingPunct="1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1800" b="1" dirty="0">
                <a:solidFill>
                  <a:schemeClr val="accent1"/>
                </a:solidFill>
              </a:rPr>
              <a:t>M-fold Cross-validation</a:t>
            </a:r>
            <a:r>
              <a:rPr lang="en-US" sz="1800" b="1" dirty="0"/>
              <a:t>:</a:t>
            </a:r>
          </a:p>
          <a:p>
            <a:pPr marL="344488" indent="-179388" eaLnBrk="1" hangingPunct="1"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en-US" sz="1800" b="1" dirty="0"/>
              <a:t>The training set is divided into </a:t>
            </a:r>
            <a:r>
              <a:rPr lang="en-US" sz="1800" i="1" dirty="0"/>
              <a:t>n/m</a:t>
            </a:r>
            <a:r>
              <a:rPr lang="en-US" sz="1800" b="1" dirty="0"/>
              <a:t> disjoint sets, where </a:t>
            </a:r>
            <a:r>
              <a:rPr lang="en-US" sz="1800" i="1" dirty="0"/>
              <a:t>n</a:t>
            </a:r>
            <a:r>
              <a:rPr lang="en-US" sz="1800" b="1" dirty="0"/>
              <a:t> is the total number of patterns and </a:t>
            </a:r>
            <a:r>
              <a:rPr lang="en-US" sz="1800" i="1" dirty="0"/>
              <a:t>m</a:t>
            </a:r>
            <a:r>
              <a:rPr lang="en-US" sz="1800" b="1" dirty="0"/>
              <a:t> is set heuristically.</a:t>
            </a:r>
          </a:p>
          <a:p>
            <a:pPr marL="344488" indent="-179388" eaLnBrk="1" hangingPunct="1"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en-US" sz="1800" b="1" dirty="0"/>
              <a:t>The classifier is trained </a:t>
            </a:r>
            <a:r>
              <a:rPr lang="en-US" sz="1800" i="1" dirty="0"/>
              <a:t>m</a:t>
            </a:r>
            <a:r>
              <a:rPr lang="en-US" sz="1800" b="1" dirty="0"/>
              <a:t> times, each time with a different held-out set as a validation set.</a:t>
            </a:r>
          </a:p>
          <a:p>
            <a:pPr marL="344488" indent="-179388" eaLnBrk="1" hangingPunct="1">
              <a:spcAft>
                <a:spcPts val="1200"/>
              </a:spcAft>
              <a:buFont typeface="Wingdings" pitchFamily="2" charset="2"/>
              <a:buChar char="§"/>
              <a:defRPr/>
            </a:pPr>
            <a:r>
              <a:rPr lang="en-US" sz="1800" b="1" dirty="0"/>
              <a:t>The estimated performance is the mean of these </a:t>
            </a:r>
            <a:r>
              <a:rPr lang="en-US" sz="1800" i="1" dirty="0"/>
              <a:t>m</a:t>
            </a:r>
            <a:r>
              <a:rPr lang="en-US" sz="1800" b="1" dirty="0"/>
              <a:t> error rates.</a:t>
            </a:r>
          </a:p>
          <a:p>
            <a:pPr marL="165100" indent="-165100" eaLnBrk="1" hangingPunct="1">
              <a:spcAft>
                <a:spcPts val="1200"/>
              </a:spcAft>
              <a:buFont typeface="Wingdings" pitchFamily="2" charset="2"/>
              <a:buChar char="§"/>
              <a:defRPr/>
            </a:pPr>
            <a:r>
              <a:rPr lang="en-US" sz="1800" b="1" dirty="0"/>
              <a:t>Such techniques can be applied to any learning algorithm.</a:t>
            </a:r>
          </a:p>
          <a:p>
            <a:pPr marL="165100" indent="-165100" eaLnBrk="1" hangingPunct="1">
              <a:spcAft>
                <a:spcPts val="1200"/>
              </a:spcAft>
              <a:buFont typeface="Wingdings" pitchFamily="2" charset="2"/>
              <a:buChar char="§"/>
              <a:defRPr/>
            </a:pPr>
            <a:r>
              <a:rPr lang="en-US" sz="1800" b="1" dirty="0"/>
              <a:t>Key parameters, such as model size or complexity, can be optimized based on the M-fold Cross-validation mean error rate.</a:t>
            </a:r>
          </a:p>
          <a:p>
            <a:pPr marL="165100" indent="-165100" eaLnBrk="1" hangingPunct="1">
              <a:spcAft>
                <a:spcPts val="1200"/>
              </a:spcAft>
              <a:buFont typeface="Wingdings" pitchFamily="2" charset="2"/>
              <a:buChar char="§"/>
              <a:defRPr/>
            </a:pPr>
            <a:r>
              <a:rPr lang="en-US" sz="1800" b="1" dirty="0"/>
              <a:t>How much data should be held out? It depends on the application, but 80% training / 10% development test set / 10% evaluation (or less) is not uncommon. Training sets are often too large to do M-fold Cross-validation.</a:t>
            </a:r>
          </a:p>
          <a:p>
            <a:pPr marL="165100" indent="-165100" eaLnBrk="1" hangingPunct="1">
              <a:spcAft>
                <a:spcPts val="1200"/>
              </a:spcAft>
              <a:buFont typeface="Wingdings" pitchFamily="2" charset="2"/>
              <a:buChar char="§"/>
              <a:defRPr/>
            </a:pPr>
            <a:r>
              <a:rPr lang="en-US" sz="1800" b="1" dirty="0"/>
              <a:t>Anti-cross-validation as also been used: adjusting parameters until the first local maximum is observed.</a:t>
            </a:r>
          </a:p>
        </p:txBody>
      </p:sp>
    </p:spTree>
    <p:extLst>
      <p:ext uri="{BB962C8B-B14F-4D97-AF65-F5344CB8AC3E}">
        <p14:creationId xmlns:p14="http://schemas.microsoft.com/office/powerpoint/2010/main" val="23121695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Jackknife and Bootstrap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84599" y="589937"/>
            <a:ext cx="8733976" cy="2800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/>
              <a:t>Methods closely related to cross-validation are the jackknife and bootstrap estimation procedures.</a:t>
            </a:r>
          </a:p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/>
              <a:t>Jackknife: train the classifier </a:t>
            </a:r>
            <a:r>
              <a:rPr lang="en-US" sz="1800" i="1" dirty="0"/>
              <a:t>n</a:t>
            </a:r>
            <a:r>
              <a:rPr lang="en-US" sz="1800" b="1" dirty="0"/>
              <a:t> separate times, each time deleting a single point. Test on the single deleted point. The jackknife estimate of the accuracy is the mean of these “leave-one-out” accuracies. Unfortunately, complexity is very high.</a:t>
            </a:r>
          </a:p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/>
              <a:t>Bootstrap: train </a:t>
            </a:r>
            <a:r>
              <a:rPr lang="en-US" sz="1800" i="1" dirty="0"/>
              <a:t>B</a:t>
            </a:r>
            <a:r>
              <a:rPr lang="en-US" sz="1800" b="1" dirty="0"/>
              <a:t> classifiers each with a different bootstrap data set, and test on the other bootstrap data sets. The bootstrap estimate of the classifier accuracy is the mean of these bootstrap accuracies.</a:t>
            </a:r>
          </a:p>
        </p:txBody>
      </p:sp>
    </p:spTree>
    <p:extLst>
      <p:ext uri="{BB962C8B-B14F-4D97-AF65-F5344CB8AC3E}">
        <p14:creationId xmlns:p14="http://schemas.microsoft.com/office/powerpoint/2010/main" val="29642855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ML-Based Model Comparison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84599" y="589937"/>
            <a:ext cx="8733976" cy="58990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/>
              <a:t>Maximum likelihood model comparison is a direct generalization of the ML parameter estimation process.</a:t>
            </a:r>
          </a:p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/>
              <a:t>Let </a:t>
            </a:r>
            <a:r>
              <a:rPr lang="en-US" sz="1800" i="1" dirty="0"/>
              <a:t>h</a:t>
            </a:r>
            <a:r>
              <a:rPr lang="en-US" sz="1800" i="1" baseline="-25000" dirty="0"/>
              <a:t>i</a:t>
            </a:r>
            <a:r>
              <a:rPr lang="en-US" sz="1800" i="1" dirty="0"/>
              <a:t> </a:t>
            </a:r>
            <a:r>
              <a:rPr lang="en-US" sz="1800" i="1" dirty="0">
                <a:sym typeface="Symbol"/>
              </a:rPr>
              <a:t> H</a:t>
            </a:r>
            <a:r>
              <a:rPr lang="en-US" sz="1800" b="1" dirty="0">
                <a:sym typeface="Symbol"/>
              </a:rPr>
              <a:t> represent a candidate hypothesis or model and let </a:t>
            </a:r>
            <a:r>
              <a:rPr lang="en-US" sz="1800" i="1" dirty="0">
                <a:sym typeface="Symbol"/>
              </a:rPr>
              <a:t>D</a:t>
            </a:r>
            <a:r>
              <a:rPr lang="en-US" sz="1800" b="1" dirty="0">
                <a:sym typeface="Symbol"/>
              </a:rPr>
              <a:t> represent the training data. The posterior probability if any given model is:</a:t>
            </a:r>
          </a:p>
          <a:p>
            <a:pPr marL="165100" indent="-165100" eaLnBrk="1" hangingPunct="1">
              <a:spcBef>
                <a:spcPts val="6400"/>
              </a:spcBef>
              <a:spcAft>
                <a:spcPts val="1200"/>
              </a:spcAft>
              <a:defRPr/>
            </a:pPr>
            <a:r>
              <a:rPr lang="en-US" sz="1800" b="1" dirty="0">
                <a:sym typeface="Symbol"/>
              </a:rPr>
              <a:t>	where we can ignore the normalizing factor (the denominator).</a:t>
            </a:r>
          </a:p>
          <a:p>
            <a:pPr marL="165100" indent="-165100" eaLnBrk="1" hangingPunct="1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>
                <a:sym typeface="Symbol"/>
              </a:rPr>
              <a:t>The first factor is the evidence for </a:t>
            </a:r>
            <a:r>
              <a:rPr lang="en-US" sz="1800" i="1" dirty="0"/>
              <a:t>h</a:t>
            </a:r>
            <a:r>
              <a:rPr lang="en-US" sz="1800" i="1" baseline="-25000" dirty="0"/>
              <a:t>i</a:t>
            </a:r>
            <a:r>
              <a:rPr lang="en-US" sz="1800" b="1" dirty="0">
                <a:sym typeface="Symbol"/>
              </a:rPr>
              <a:t>, while the second factor Is our subjective prior over the space of hypotheses.</a:t>
            </a:r>
          </a:p>
          <a:p>
            <a:pPr marL="165100" indent="-165100" eaLnBrk="1" hangingPunct="1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>
                <a:sym typeface="Symbol"/>
              </a:rPr>
              <a:t>If we neglect the second term, we have a maximum likelihood solution.</a:t>
            </a:r>
          </a:p>
          <a:p>
            <a:pPr marL="165100" indent="-165100" eaLnBrk="1" hangingPunct="1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>
                <a:sym typeface="Symbol"/>
              </a:rPr>
              <a:t>In ML model comparison, we find the ML parameters for each of the candidate models, calculate the resulting likelihoods, and select the model with the largest such likelihood.</a:t>
            </a:r>
          </a:p>
          <a:p>
            <a:pPr marL="165100" indent="-165100" eaLnBrk="1" hangingPunct="1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>
                <a:sym typeface="Symbol"/>
              </a:rPr>
              <a:t>We can also use this formulation to compare models such as HMM models directly by applying the means of one model to the other model. This is often a convenient way to compute similarities without reverting back to the original training data set.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454025" y="1982788"/>
          <a:ext cx="3924300" cy="59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918" name="Equation" r:id="rId3" imgW="3924000" imgH="596880" progId="Equation.DSMT4">
                  <p:embed/>
                </p:oleObj>
              </mc:Choice>
              <mc:Fallback>
                <p:oleObj name="Equation" r:id="rId3" imgW="3924000" imgH="596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4025" y="1982788"/>
                        <a:ext cx="3924300" cy="596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45910873"/>
      </p:ext>
    </p:extLst>
  </p:cSld>
  <p:clrMapOvr>
    <a:masterClrMapping/>
  </p:clrMapOvr>
</p:sld>
</file>

<file path=ppt/theme/theme1.xml><?xml version="1.0" encoding="utf-8"?>
<a:theme xmlns:a="http://schemas.openxmlformats.org/drawingml/2006/main" name="isip_default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lecture_title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lecture_title</Template>
  <TotalTime>7570</TotalTime>
  <Words>1930</Words>
  <Application>Microsoft Macintosh PowerPoint</Application>
  <PresentationFormat>Letter Paper (8.5x11 in)</PresentationFormat>
  <Paragraphs>118</Paragraphs>
  <Slides>13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</vt:lpstr>
      <vt:lpstr>Courier New</vt:lpstr>
      <vt:lpstr>Times New Roman</vt:lpstr>
      <vt:lpstr>Wingdings</vt:lpstr>
      <vt:lpstr>isip_default</vt:lpstr>
      <vt:lpstr>1_lecture_title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Gateway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Valued Gateway Client</dc:creator>
  <cp:lastModifiedBy>Joseph Picone</cp:lastModifiedBy>
  <cp:revision>449</cp:revision>
  <dcterms:created xsi:type="dcterms:W3CDTF">2002-09-12T17:13:32Z</dcterms:created>
  <dcterms:modified xsi:type="dcterms:W3CDTF">2020-03-25T14:51:08Z</dcterms:modified>
</cp:coreProperties>
</file>