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65" r:id="rId1"/>
    <p:sldMasterId id="2147483694" r:id="rId2"/>
  </p:sldMasterIdLst>
  <p:notesMasterIdLst>
    <p:notesMasterId r:id="rId16"/>
  </p:notesMasterIdLst>
  <p:handoutMasterIdLst>
    <p:handoutMasterId r:id="rId17"/>
  </p:handoutMasterIdLst>
  <p:sldIdLst>
    <p:sldId id="356" r:id="rId3"/>
    <p:sldId id="413" r:id="rId4"/>
    <p:sldId id="414" r:id="rId5"/>
    <p:sldId id="415" r:id="rId6"/>
    <p:sldId id="416" r:id="rId7"/>
    <p:sldId id="417" r:id="rId8"/>
    <p:sldId id="418" r:id="rId9"/>
    <p:sldId id="419" r:id="rId10"/>
    <p:sldId id="421" r:id="rId11"/>
    <p:sldId id="423" r:id="rId12"/>
    <p:sldId id="422" r:id="rId13"/>
    <p:sldId id="424" r:id="rId14"/>
    <p:sldId id="420" r:id="rId15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16">
          <p15:clr>
            <a:srgbClr val="A4A3A4"/>
          </p15:clr>
        </p15:guide>
        <p15:guide id="2" pos="549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549" autoAdjust="0"/>
    <p:restoredTop sz="95102" autoAdjust="0"/>
  </p:normalViewPr>
  <p:slideViewPr>
    <p:cSldViewPr snapToGrid="0">
      <p:cViewPr varScale="1">
        <p:scale>
          <a:sx n="117" d="100"/>
          <a:sy n="117" d="100"/>
        </p:scale>
        <p:origin x="2568" y="176"/>
      </p:cViewPr>
      <p:guideLst>
        <p:guide orient="horz" pos="3816"/>
        <p:guide pos="549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-1818" y="-102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4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4" Type="http://schemas.openxmlformats.org/officeDocument/2006/relationships/image" Target="../media/image26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7" Type="http://schemas.openxmlformats.org/officeDocument/2006/relationships/image" Target="../media/image33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6" Type="http://schemas.openxmlformats.org/officeDocument/2006/relationships/image" Target="../media/image32.wmf"/><Relationship Id="rId5" Type="http://schemas.openxmlformats.org/officeDocument/2006/relationships/image" Target="../media/image31.wmf"/><Relationship Id="rId4" Type="http://schemas.openxmlformats.org/officeDocument/2006/relationships/image" Target="../media/image3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766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9080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46634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63639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7222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8527: Lecture 20,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892034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892034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479425" y="110332"/>
            <a:ext cx="7935886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anchor="ctr" anchorCtr="1">
            <a:spAutoFit/>
          </a:bodyPr>
          <a:lstStyle>
            <a:defPPr>
              <a:defRPr lang="en-US"/>
            </a:defPPr>
            <a:lvl1pPr>
              <a:spcBef>
                <a:spcPts val="0"/>
              </a:spcBef>
              <a:defRPr sz="1800" b="1">
                <a:solidFill>
                  <a:srgbClr val="333399"/>
                </a:solidFill>
              </a:defRPr>
            </a:lvl1pPr>
          </a:lstStyle>
          <a:p>
            <a:r>
              <a:rPr lang="en-US" dirty="0"/>
              <a:t>ECE 8527 – Introduction to Machine Learning and Pattern Recognition</a:t>
            </a:r>
          </a:p>
        </p:txBody>
      </p:sp>
    </p:spTree>
    <p:extLst>
      <p:ext uri="{BB962C8B-B14F-4D97-AF65-F5344CB8AC3E}">
        <p14:creationId xmlns:p14="http://schemas.microsoft.com/office/powerpoint/2010/main" val="918934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sip.piconepress.com/projects/speech/software/" TargetMode="External"/><Relationship Id="rId3" Type="http://schemas.openxmlformats.org/officeDocument/2006/relationships/hyperlink" Target="http://books.google.com/books?id=1C9dzcJTWowC&amp;dq=jelinek+statistical+methods&amp;pg=PP1&amp;ots=mdRTEIwXcZ&amp;sig=fd7wiAPdfX6cs8hhA5ct71NaxYc&amp;hl=en&amp;prev=http://www.google.com/search?hl=en&amp;client=firefox-a&amp;rls=org.mozilla:en-US:official&amp;q=Jelinek+Statistical+Methods&amp;b" TargetMode="External"/><Relationship Id="rId7" Type="http://schemas.openxmlformats.org/officeDocument/2006/relationships/hyperlink" Target="http://www.isip.piconepress.com/publications/courses/msstate/ece_8463/lectures/current/lecture_22/" TargetMode="External"/><Relationship Id="rId2" Type="http://schemas.openxmlformats.org/officeDocument/2006/relationships/hyperlink" Target="http://rii.ricoh.com/~stork/DHSch3part3.ppt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-sig.enst.fr/~cappe/docs/hmmbib.html" TargetMode="External"/><Relationship Id="rId11" Type="http://schemas.openxmlformats.org/officeDocument/2006/relationships/image" Target="../media/image4.png"/><Relationship Id="rId5" Type="http://schemas.openxmlformats.org/officeDocument/2006/relationships/hyperlink" Target="http://www-2.cs.cmu.edu/~rsingh/sphinxman/tech2.html" TargetMode="External"/><Relationship Id="rId10" Type="http://schemas.openxmlformats.org/officeDocument/2006/relationships/image" Target="../media/image3.png"/><Relationship Id="rId4" Type="http://schemas.openxmlformats.org/officeDocument/2006/relationships/hyperlink" Target="http://www.csse.monash.edu.au/~dld/mixture.modelling.page.html" TargetMode="External"/><Relationship Id="rId9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9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2.wmf"/><Relationship Id="rId9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8.bin"/><Relationship Id="rId10" Type="http://schemas.openxmlformats.org/officeDocument/2006/relationships/image" Target="../media/image19.wmf"/><Relationship Id="rId4" Type="http://schemas.openxmlformats.org/officeDocument/2006/relationships/image" Target="../media/image16.wmf"/><Relationship Id="rId9" Type="http://schemas.openxmlformats.org/officeDocument/2006/relationships/oleObject" Target="../embeddings/oleObject10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20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15.bin"/><Relationship Id="rId10" Type="http://schemas.openxmlformats.org/officeDocument/2006/relationships/image" Target="../media/image26.wmf"/><Relationship Id="rId4" Type="http://schemas.openxmlformats.org/officeDocument/2006/relationships/image" Target="../media/image23.wmf"/><Relationship Id="rId9" Type="http://schemas.openxmlformats.org/officeDocument/2006/relationships/oleObject" Target="../embeddings/oleObject17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13" Type="http://schemas.openxmlformats.org/officeDocument/2006/relationships/oleObject" Target="../embeddings/oleObject23.bin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12" Type="http://schemas.openxmlformats.org/officeDocument/2006/relationships/image" Target="../media/image31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3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28.wmf"/><Relationship Id="rId11" Type="http://schemas.openxmlformats.org/officeDocument/2006/relationships/oleObject" Target="../embeddings/oleObject22.bin"/><Relationship Id="rId5" Type="http://schemas.openxmlformats.org/officeDocument/2006/relationships/oleObject" Target="../embeddings/oleObject19.bin"/><Relationship Id="rId15" Type="http://schemas.openxmlformats.org/officeDocument/2006/relationships/oleObject" Target="../embeddings/oleObject24.bin"/><Relationship Id="rId10" Type="http://schemas.openxmlformats.org/officeDocument/2006/relationships/image" Target="../media/image30.wmf"/><Relationship Id="rId4" Type="http://schemas.openxmlformats.org/officeDocument/2006/relationships/image" Target="../media/image27.wmf"/><Relationship Id="rId9" Type="http://schemas.openxmlformats.org/officeDocument/2006/relationships/oleObject" Target="../embeddings/oleObject21.bin"/><Relationship Id="rId14" Type="http://schemas.openxmlformats.org/officeDocument/2006/relationships/image" Target="../media/image32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34.wmf"/><Relationship Id="rId4" Type="http://schemas.openxmlformats.org/officeDocument/2006/relationships/oleObject" Target="../embeddings/oleObject2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541338" y="1358900"/>
            <a:ext cx="4721225" cy="45481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Objectives:</a:t>
            </a: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lang="en-US" sz="1800" b="1" noProof="0" dirty="0">
                <a:solidFill>
                  <a:schemeClr val="tx2"/>
                </a:solidFill>
                <a:latin typeface="+mn-lt"/>
              </a:rPr>
              <a:t>Reestimation Equations</a:t>
            </a:r>
            <a:br>
              <a:rPr lang="en-US" sz="1800" b="1" dirty="0">
                <a:solidFill>
                  <a:schemeClr val="tx2"/>
                </a:solidFill>
                <a:latin typeface="+mn-lt"/>
              </a:rPr>
            </a:br>
            <a:r>
              <a:rPr lang="en-US" sz="1800" b="1" dirty="0">
                <a:solidFill>
                  <a:schemeClr val="tx2"/>
                </a:solidFill>
                <a:latin typeface="+mn-lt"/>
              </a:rPr>
              <a:t>Continuous Distributions</a:t>
            </a:r>
            <a:br>
              <a:rPr lang="en-US" sz="1800" b="1" dirty="0">
                <a:solidFill>
                  <a:schemeClr val="tx2"/>
                </a:solidFill>
                <a:latin typeface="+mn-lt"/>
              </a:rPr>
            </a:br>
            <a:r>
              <a:rPr lang="en-US" sz="1800" b="1" dirty="0">
                <a:solidFill>
                  <a:schemeClr val="tx2"/>
                </a:solidFill>
                <a:latin typeface="+mn-lt"/>
              </a:rPr>
              <a:t>Gaussian Mixture Models</a:t>
            </a:r>
            <a:br>
              <a:rPr lang="en-US" sz="1800" b="1" dirty="0">
                <a:solidFill>
                  <a:schemeClr val="tx2"/>
                </a:solidFill>
                <a:latin typeface="+mn-lt"/>
              </a:rPr>
            </a:br>
            <a:r>
              <a:rPr lang="en-US" sz="1800" b="1" dirty="0">
                <a:solidFill>
                  <a:schemeClr val="tx2"/>
                </a:solidFill>
                <a:latin typeface="+mn-lt"/>
              </a:rPr>
              <a:t>EM Derivation of Reestimation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6213" lvl="0" indent="-176213" fontAlgn="auto">
              <a:spcBef>
                <a:spcPts val="14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Resources:</a:t>
            </a: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lang="en-US" sz="1800" b="1" dirty="0">
                <a:solidFill>
                  <a:schemeClr val="accent2"/>
                </a:solidFill>
                <a:hlinkClick r:id="rId2"/>
              </a:rPr>
              <a:t>D.H.S.: Chapter 3 (Part 3) </a:t>
            </a:r>
            <a:br>
              <a:rPr lang="en-US" sz="1800" b="1" dirty="0">
                <a:solidFill>
                  <a:schemeClr val="accent2"/>
                </a:solidFill>
              </a:rPr>
            </a:br>
            <a:r>
              <a:rPr lang="en-US" sz="1800" b="1" dirty="0">
                <a:solidFill>
                  <a:srgbClr val="004000"/>
                </a:solidFill>
                <a:hlinkClick r:id="rId3"/>
              </a:rPr>
              <a:t>F.J.: Statistical Methods</a:t>
            </a:r>
            <a:br>
              <a:rPr lang="en-US" sz="1800" b="1" dirty="0">
                <a:solidFill>
                  <a:schemeClr val="accent2"/>
                </a:solidFill>
              </a:rPr>
            </a:br>
            <a:r>
              <a:rPr lang="en-US" sz="1800" b="1" dirty="0">
                <a:hlinkClick r:id="rId4"/>
              </a:rPr>
              <a:t>D.L.D.: Mixture Modeling</a:t>
            </a:r>
            <a:br>
              <a:rPr lang="en-US" sz="1800" b="1" dirty="0"/>
            </a:br>
            <a:r>
              <a:rPr lang="en-US" sz="1800" b="1" dirty="0">
                <a:hlinkClick r:id="rId5"/>
              </a:rPr>
              <a:t>R.S.: Semicontinuous</a:t>
            </a:r>
            <a:r>
              <a:rPr lang="en-US" sz="1800" b="1">
                <a:hlinkClick r:id="rId5"/>
              </a:rPr>
              <a:t> </a:t>
            </a:r>
            <a:r>
              <a:rPr lang="en-US" sz="1800" b="1" dirty="0">
                <a:hlinkClick r:id="rId5"/>
              </a:rPr>
              <a:t>HMMs</a:t>
            </a:r>
            <a:r>
              <a:rPr lang="en-US" sz="1800" b="1" dirty="0"/>
              <a:t> </a:t>
            </a:r>
            <a:br>
              <a:rPr lang="en-US" sz="1800" b="1" dirty="0"/>
            </a:br>
            <a:r>
              <a:rPr lang="en-US" sz="1800" b="1" dirty="0">
                <a:hlinkClick r:id="rId6"/>
              </a:rPr>
              <a:t>C.C.: Ten Years of HMMs</a:t>
            </a:r>
            <a:br>
              <a:rPr lang="en-US" sz="1800" b="1" dirty="0">
                <a:solidFill>
                  <a:schemeClr val="accent2"/>
                </a:solidFill>
                <a:latin typeface="+mn-lt"/>
              </a:rPr>
            </a:br>
            <a:r>
              <a:rPr lang="en-US" sz="1800" b="1" dirty="0">
                <a:solidFill>
                  <a:srgbClr val="004000"/>
                </a:solidFill>
                <a:latin typeface="+mn-lt"/>
                <a:hlinkClick r:id="rId7"/>
              </a:rPr>
              <a:t>ISIP: HMM Overview</a:t>
            </a:r>
            <a:br>
              <a:rPr lang="en-US" sz="1800" b="1" dirty="0">
                <a:solidFill>
                  <a:srgbClr val="004000"/>
                </a:solidFill>
                <a:latin typeface="+mn-lt"/>
              </a:rPr>
            </a:br>
            <a:r>
              <a:rPr lang="en-US" sz="1800" b="1" dirty="0">
                <a:solidFill>
                  <a:srgbClr val="004000"/>
                </a:solidFill>
                <a:latin typeface="+mn-lt"/>
                <a:hlinkClick r:id="rId8"/>
              </a:rPr>
              <a:t>ISIP: Software</a:t>
            </a:r>
            <a:br>
              <a:rPr lang="en-US" b="1" dirty="0">
                <a:solidFill>
                  <a:schemeClr val="accent2"/>
                </a:solidFill>
              </a:rPr>
            </a:br>
            <a:endParaRPr kumimoji="0" lang="en-US" sz="1800" b="1" i="0" u="none" strike="noStrike" kern="1200" cap="none" spc="0" normalizeH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ext Box 29"/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Lecture 20: Reestimation, EM and Mixtures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592529" y="3520745"/>
            <a:ext cx="2086334" cy="1885307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496102" y="1402387"/>
            <a:ext cx="2182761" cy="1694774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868624" y="2669459"/>
            <a:ext cx="2249623" cy="186224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82767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Case Study: Acoustic Modeling in Speech Recognition</a:t>
            </a:r>
          </a:p>
        </p:txBody>
      </p:sp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2"/>
          <a:srcRect l="29375" t="18939" r="16910" b="39865"/>
          <a:stretch>
            <a:fillRect/>
          </a:stretch>
        </p:blipFill>
        <p:spPr bwMode="auto">
          <a:xfrm>
            <a:off x="285750" y="696913"/>
            <a:ext cx="8586788" cy="561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90682322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Case Study: Fingerspelling Recognition</a:t>
            </a:r>
          </a:p>
        </p:txBody>
      </p:sp>
      <p:pic>
        <p:nvPicPr>
          <p:cNvPr id="5" name="图片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182" y="697030"/>
            <a:ext cx="6150094" cy="55595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0424871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Case Study: Fingerspelling Recognition</a:t>
            </a:r>
          </a:p>
        </p:txBody>
      </p:sp>
      <p:pic>
        <p:nvPicPr>
          <p:cNvPr id="6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144" y="3990042"/>
            <a:ext cx="2203424" cy="2391708"/>
          </a:xfrm>
          <a:prstGeom prst="rect">
            <a:avLst/>
          </a:prstGeom>
        </p:spPr>
      </p:pic>
      <p:pic>
        <p:nvPicPr>
          <p:cNvPr id="8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348" y="4008635"/>
            <a:ext cx="2202764" cy="2391708"/>
          </a:xfrm>
          <a:prstGeom prst="rect">
            <a:avLst/>
          </a:prstGeom>
        </p:spPr>
      </p:pic>
      <p:pic>
        <p:nvPicPr>
          <p:cNvPr id="9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87" y="3984041"/>
            <a:ext cx="2213150" cy="2395733"/>
          </a:xfrm>
          <a:prstGeom prst="rect">
            <a:avLst/>
          </a:prstGeom>
        </p:spPr>
      </p:pic>
      <p:pic>
        <p:nvPicPr>
          <p:cNvPr id="10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136" y="789968"/>
            <a:ext cx="7340716" cy="3048470"/>
          </a:xfrm>
          <a:prstGeom prst="rect">
            <a:avLst/>
          </a:prstGeom>
          <a:noFill/>
          <a:ln w="9525" cmpd="sng">
            <a:solidFill>
              <a:srgbClr val="FFFFFF"/>
            </a:solidFill>
            <a:miter lim="800000"/>
            <a:headEnd/>
            <a:tailEnd/>
          </a:ln>
          <a:effectLst/>
        </p:spPr>
      </p:pic>
      <p:sp>
        <p:nvSpPr>
          <p:cNvPr id="11" name="Arc 10"/>
          <p:cNvSpPr/>
          <p:nvPr/>
        </p:nvSpPr>
        <p:spPr>
          <a:xfrm flipH="1">
            <a:off x="1299177" y="3020463"/>
            <a:ext cx="983560" cy="1208185"/>
          </a:xfrm>
          <a:prstGeom prst="arc">
            <a:avLst>
              <a:gd name="adj1" fmla="val 16200000"/>
              <a:gd name="adj2" fmla="val 4584895"/>
            </a:avLst>
          </a:prstGeom>
          <a:ln w="76200">
            <a:solidFill>
              <a:srgbClr val="C0504D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c 11"/>
          <p:cNvSpPr/>
          <p:nvPr/>
        </p:nvSpPr>
        <p:spPr>
          <a:xfrm flipH="1">
            <a:off x="3227348" y="3020462"/>
            <a:ext cx="1134372" cy="2673202"/>
          </a:xfrm>
          <a:prstGeom prst="arc">
            <a:avLst>
              <a:gd name="adj1" fmla="val 16200000"/>
              <a:gd name="adj2" fmla="val 4584895"/>
            </a:avLst>
          </a:prstGeom>
          <a:ln w="76200">
            <a:solidFill>
              <a:srgbClr val="C0504D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c 12"/>
          <p:cNvSpPr/>
          <p:nvPr/>
        </p:nvSpPr>
        <p:spPr>
          <a:xfrm flipH="1">
            <a:off x="5729828" y="3060669"/>
            <a:ext cx="1134372" cy="1925860"/>
          </a:xfrm>
          <a:prstGeom prst="arc">
            <a:avLst>
              <a:gd name="adj1" fmla="val 16200000"/>
              <a:gd name="adj2" fmla="val 4584895"/>
            </a:avLst>
          </a:prstGeom>
          <a:ln w="76200">
            <a:solidFill>
              <a:srgbClr val="C0504D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552313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Summary</a:t>
            </a:r>
          </a:p>
        </p:txBody>
      </p:sp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187531" y="682625"/>
            <a:ext cx="8688388" cy="5909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71450" indent="-171450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rgbClr val="333399"/>
                </a:solidFill>
              </a:rPr>
              <a:t>Hidden Markov Model: </a:t>
            </a:r>
            <a:r>
              <a:rPr lang="en-US" sz="1800" b="1" dirty="0">
                <a:solidFill>
                  <a:schemeClr val="bg1"/>
                </a:solidFill>
              </a:rPr>
              <a:t>a directed graph in which nodes, or states, represent output (emission) distributions and arcs represent transitions between these nodes. Emission distributions can be discrete or continuous.</a:t>
            </a:r>
          </a:p>
          <a:p>
            <a:pPr marL="171450" indent="-171450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rgbClr val="333399"/>
                </a:solidFill>
              </a:rPr>
              <a:t>Continuous Density Hidden Markov Models (CDHMM): </a:t>
            </a:r>
            <a:r>
              <a:rPr lang="en-US" sz="1800" b="1" dirty="0">
                <a:solidFill>
                  <a:schemeClr val="bg1"/>
                </a:solidFill>
              </a:rPr>
              <a:t>the most popular form of HMMs for many signal processing problems. Gaussian mixture distributions are commonly used (weighted sum of Gaussian </a:t>
            </a:r>
            <a:r>
              <a:rPr lang="en-US" sz="1800" b="1" dirty="0" err="1">
                <a:solidFill>
                  <a:schemeClr val="bg1"/>
                </a:solidFill>
              </a:rPr>
              <a:t>pdfs</a:t>
            </a:r>
            <a:r>
              <a:rPr lang="en-US" sz="1800" b="1" dirty="0">
                <a:solidFill>
                  <a:schemeClr val="bg1"/>
                </a:solidFill>
              </a:rPr>
              <a:t>).</a:t>
            </a:r>
          </a:p>
          <a:p>
            <a:pPr marL="171450" indent="-171450">
              <a:spcBef>
                <a:spcPts val="0"/>
              </a:spcBef>
              <a:spcAft>
                <a:spcPts val="600"/>
              </a:spcAft>
              <a:buFontTx/>
              <a:buChar char="•"/>
            </a:pPr>
            <a:r>
              <a:rPr lang="en-US" sz="1800" b="1" dirty="0" err="1">
                <a:solidFill>
                  <a:srgbClr val="333399"/>
                </a:solidFill>
              </a:rPr>
              <a:t>Subproblems</a:t>
            </a:r>
            <a:r>
              <a:rPr lang="en-US" sz="1800" b="1" dirty="0">
                <a:solidFill>
                  <a:srgbClr val="333399"/>
                </a:solidFill>
              </a:rPr>
              <a:t>:</a:t>
            </a:r>
            <a:r>
              <a:rPr lang="en-US" sz="1800" b="1" dirty="0">
                <a:solidFill>
                  <a:schemeClr val="bg1"/>
                </a:solidFill>
              </a:rPr>
              <a:t>  Practical implementations of HMMs require computationally efficient solutions to:</a:t>
            </a:r>
          </a:p>
          <a:p>
            <a:pPr marL="346075" indent="-173038">
              <a:spcBef>
                <a:spcPts val="0"/>
              </a:spcBef>
              <a:spcAft>
                <a:spcPts val="600"/>
              </a:spcAft>
              <a:buFont typeface="Wingdings" charset="2"/>
              <a:buChar char="§"/>
            </a:pPr>
            <a:r>
              <a:rPr lang="en-US" sz="1800" b="1" dirty="0">
                <a:solidFill>
                  <a:srgbClr val="333399"/>
                </a:solidFill>
              </a:rPr>
              <a:t>Evaluation:</a:t>
            </a:r>
            <a:r>
              <a:rPr lang="en-US" sz="1800" b="1" dirty="0">
                <a:solidFill>
                  <a:schemeClr val="bg1"/>
                </a:solidFill>
              </a:rPr>
              <a:t> computing the probability that we arrive in a state a time </a:t>
            </a:r>
            <a:r>
              <a:rPr lang="en-US" sz="1800" b="1" i="1" dirty="0">
                <a:solidFill>
                  <a:schemeClr val="bg1"/>
                </a:solidFill>
              </a:rPr>
              <a:t>t</a:t>
            </a:r>
            <a:r>
              <a:rPr lang="en-US" sz="1800" b="1" dirty="0">
                <a:solidFill>
                  <a:schemeClr val="bg1"/>
                </a:solidFill>
              </a:rPr>
              <a:t> and produce a particular observation at that state.</a:t>
            </a:r>
          </a:p>
          <a:p>
            <a:pPr marL="346075" indent="-173038">
              <a:spcBef>
                <a:spcPts val="0"/>
              </a:spcBef>
              <a:spcAft>
                <a:spcPts val="600"/>
              </a:spcAft>
              <a:buFont typeface="Wingdings" charset="2"/>
              <a:buChar char="§"/>
            </a:pPr>
            <a:r>
              <a:rPr lang="en-US" sz="1800" b="1" dirty="0">
                <a:solidFill>
                  <a:srgbClr val="333399"/>
                </a:solidFill>
              </a:rPr>
              <a:t>Decoding:</a:t>
            </a:r>
            <a:r>
              <a:rPr lang="en-US" sz="1800" b="1" dirty="0">
                <a:solidFill>
                  <a:schemeClr val="bg1"/>
                </a:solidFill>
              </a:rPr>
              <a:t> finding the path through the network with the highest likelihood (e.g., best path).</a:t>
            </a:r>
          </a:p>
          <a:p>
            <a:pPr marL="346075" indent="-173038">
              <a:spcBef>
                <a:spcPts val="0"/>
              </a:spcBef>
              <a:spcAft>
                <a:spcPts val="600"/>
              </a:spcAft>
              <a:buFont typeface="Wingdings" charset="2"/>
              <a:buChar char="§"/>
            </a:pPr>
            <a:r>
              <a:rPr lang="en-US" sz="1800" b="1" dirty="0">
                <a:solidFill>
                  <a:srgbClr val="333399"/>
                </a:solidFill>
              </a:rPr>
              <a:t>Learning:</a:t>
            </a:r>
            <a:r>
              <a:rPr lang="en-US" sz="1800" b="1" dirty="0">
                <a:solidFill>
                  <a:schemeClr val="bg1"/>
                </a:solidFill>
              </a:rPr>
              <a:t> estimating the parameters of the model from data.</a:t>
            </a:r>
          </a:p>
          <a:p>
            <a:pPr marL="171450" indent="-171450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The EM algorithm plays an important role in learning because it proves the model will converge if trained iteratively.</a:t>
            </a:r>
          </a:p>
          <a:p>
            <a:pPr marL="171450" indent="-17145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There are many generalizations of HMMs including Bayesian networks, deep belief networks and finite state automata.</a:t>
            </a:r>
          </a:p>
          <a:p>
            <a:pPr marL="171450" indent="-17145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HMMs are very effective at modeling data that has a sequential structure.</a:t>
            </a:r>
          </a:p>
        </p:txBody>
      </p:sp>
    </p:spTree>
    <p:extLst>
      <p:ext uri="{BB962C8B-B14F-4D97-AF65-F5344CB8AC3E}">
        <p14:creationId xmlns:p14="http://schemas.microsoft.com/office/powerpoint/2010/main" val="2815282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Evaluation and Decoding (Review)</a:t>
            </a:r>
          </a:p>
        </p:txBody>
      </p:sp>
      <p:pic>
        <p:nvPicPr>
          <p:cNvPr id="9" name="Picture 8" descr="x.JPG"/>
          <p:cNvPicPr>
            <a:picLocks noChangeAspect="1"/>
          </p:cNvPicPr>
          <p:nvPr/>
        </p:nvPicPr>
        <p:blipFill>
          <a:blip r:embed="rId2"/>
          <a:srcRect l="11280" r="6485"/>
          <a:stretch>
            <a:fillRect/>
          </a:stretch>
        </p:blipFill>
        <p:spPr>
          <a:xfrm>
            <a:off x="5569565" y="553429"/>
            <a:ext cx="3333135" cy="2774640"/>
          </a:xfrm>
          <a:prstGeom prst="rect">
            <a:avLst/>
          </a:prstGeom>
        </p:spPr>
      </p:pic>
      <p:pic>
        <p:nvPicPr>
          <p:cNvPr id="10" name="Picture 9" descr="x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188" y="636807"/>
            <a:ext cx="5884862" cy="2977882"/>
          </a:xfrm>
          <a:prstGeom prst="rect">
            <a:avLst/>
          </a:prstGeom>
        </p:spPr>
      </p:pic>
      <p:pic>
        <p:nvPicPr>
          <p:cNvPr id="11" name="Picture 10" descr="xx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189" y="3594207"/>
            <a:ext cx="5860896" cy="3031196"/>
          </a:xfrm>
          <a:prstGeom prst="rect">
            <a:avLst/>
          </a:prstGeom>
        </p:spPr>
      </p:pic>
      <p:pic>
        <p:nvPicPr>
          <p:cNvPr id="12" name="Picture 11" descr="x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5050" y="3967323"/>
            <a:ext cx="2839184" cy="2254515"/>
          </a:xfrm>
          <a:prstGeom prst="rect">
            <a:avLst/>
          </a:prstGeom>
          <a:ln w="12700">
            <a:solidFill>
              <a:schemeClr val="accent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45219193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Problem No. 3: Learning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69608" y="589937"/>
            <a:ext cx="8728329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76213" indent="-176213">
              <a:spcBef>
                <a:spcPts val="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chemeClr val="bg1"/>
                </a:solidFill>
              </a:rPr>
              <a:t>Let us derive the learning algorithm heuristically, and then formally derive it using the EM Theorem.</a:t>
            </a:r>
          </a:p>
          <a:p>
            <a:pPr marL="176213" indent="-176213">
              <a:spcBef>
                <a:spcPts val="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chemeClr val="bg1"/>
                </a:solidFill>
              </a:rPr>
              <a:t>Define a backward probability analogous to </a:t>
            </a:r>
            <a:r>
              <a:rPr lang="en-US" altLang="en-US" sz="1800" b="1" dirty="0">
                <a:solidFill>
                  <a:schemeClr val="bg1"/>
                </a:solidFill>
                <a:sym typeface="Symbol"/>
              </a:rPr>
              <a:t>α</a:t>
            </a:r>
            <a:r>
              <a:rPr lang="en-US" altLang="en-US" sz="1800" b="1" baseline="-25000" dirty="0" err="1">
                <a:solidFill>
                  <a:schemeClr val="bg1"/>
                </a:solidFill>
                <a:sym typeface="Symbol"/>
              </a:rPr>
              <a:t>i</a:t>
            </a:r>
            <a:r>
              <a:rPr lang="en-US" altLang="en-US" sz="1800" b="1" dirty="0">
                <a:solidFill>
                  <a:schemeClr val="bg1"/>
                </a:solidFill>
              </a:rPr>
              <a:t>(t):</a:t>
            </a:r>
          </a:p>
          <a:p>
            <a:pPr marL="176213" indent="-176213">
              <a:spcBef>
                <a:spcPts val="10800"/>
              </a:spcBef>
              <a:spcAft>
                <a:spcPts val="1800"/>
              </a:spcAft>
            </a:pPr>
            <a:r>
              <a:rPr lang="en-US" altLang="en-US" sz="1800" b="1" dirty="0">
                <a:solidFill>
                  <a:schemeClr val="bg1"/>
                </a:solidFill>
              </a:rPr>
              <a:t>	This represents the probability that we are in state </a:t>
            </a:r>
            <a:r>
              <a:rPr lang="en-US" altLang="en-US" sz="1800" dirty="0" err="1">
                <a:solidFill>
                  <a:schemeClr val="bg1"/>
                </a:solidFill>
                <a:sym typeface="Symbol"/>
              </a:rPr>
              <a:t>ω</a:t>
            </a:r>
            <a:r>
              <a:rPr lang="en-US" altLang="en-US" sz="1800" baseline="-25000" dirty="0" err="1">
                <a:solidFill>
                  <a:schemeClr val="bg1"/>
                </a:solidFill>
              </a:rPr>
              <a:t>i</a:t>
            </a:r>
            <a:r>
              <a:rPr lang="en-US" altLang="en-US" sz="1800" dirty="0">
                <a:solidFill>
                  <a:schemeClr val="bg1"/>
                </a:solidFill>
              </a:rPr>
              <a:t>(t)</a:t>
            </a:r>
            <a:r>
              <a:rPr lang="en-US" altLang="en-US" sz="1800" b="1" dirty="0">
                <a:solidFill>
                  <a:schemeClr val="bg1"/>
                </a:solidFill>
              </a:rPr>
              <a:t> and will generate the remainder of the target sequence from </a:t>
            </a:r>
            <a:r>
              <a:rPr lang="en-US" altLang="en-US" sz="1800" dirty="0">
                <a:solidFill>
                  <a:schemeClr val="bg1"/>
                </a:solidFill>
              </a:rPr>
              <a:t>[t+1,T]</a:t>
            </a:r>
            <a:r>
              <a:rPr lang="en-US" altLang="en-US" sz="1800" b="1" dirty="0">
                <a:solidFill>
                  <a:schemeClr val="bg1"/>
                </a:solidFill>
              </a:rPr>
              <a:t>.</a:t>
            </a:r>
          </a:p>
          <a:p>
            <a:pPr marL="176213" indent="-176213">
              <a:spcBef>
                <a:spcPts val="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chemeClr val="bg1"/>
                </a:solidFill>
              </a:rPr>
              <a:t>Define the probability of a transition from </a:t>
            </a:r>
            <a:r>
              <a:rPr lang="en-US" altLang="en-US" sz="1800" b="1" dirty="0" err="1">
                <a:solidFill>
                  <a:schemeClr val="bg1"/>
                </a:solidFill>
                <a:sym typeface="Symbol"/>
              </a:rPr>
              <a:t>ω</a:t>
            </a:r>
            <a:r>
              <a:rPr lang="en-US" altLang="en-US" sz="1800" baseline="-25000" dirty="0" err="1">
                <a:solidFill>
                  <a:schemeClr val="bg1"/>
                </a:solidFill>
              </a:rPr>
              <a:t>i</a:t>
            </a:r>
            <a:r>
              <a:rPr lang="en-US" altLang="en-US" sz="1800" dirty="0">
                <a:solidFill>
                  <a:schemeClr val="bg1"/>
                </a:solidFill>
              </a:rPr>
              <a:t>(t-1)</a:t>
            </a:r>
            <a:r>
              <a:rPr lang="en-US" altLang="en-US" sz="1800" b="1" dirty="0">
                <a:solidFill>
                  <a:schemeClr val="bg1"/>
                </a:solidFill>
              </a:rPr>
              <a:t> to </a:t>
            </a:r>
            <a:r>
              <a:rPr lang="en-US" altLang="en-US" sz="1800" b="1" dirty="0" err="1">
                <a:solidFill>
                  <a:schemeClr val="bg1"/>
                </a:solidFill>
                <a:sym typeface="Symbol"/>
              </a:rPr>
              <a:t>ω</a:t>
            </a:r>
            <a:r>
              <a:rPr lang="en-US" altLang="en-US" sz="1800" baseline="-25000" dirty="0" err="1">
                <a:solidFill>
                  <a:schemeClr val="bg1"/>
                </a:solidFill>
              </a:rPr>
              <a:t>i</a:t>
            </a:r>
            <a:r>
              <a:rPr lang="en-US" altLang="en-US" sz="1800" dirty="0">
                <a:solidFill>
                  <a:schemeClr val="bg1"/>
                </a:solidFill>
              </a:rPr>
              <a:t>(t)</a:t>
            </a:r>
            <a:r>
              <a:rPr lang="en-US" altLang="en-US" sz="1800" b="1" dirty="0">
                <a:solidFill>
                  <a:schemeClr val="bg1"/>
                </a:solidFill>
              </a:rPr>
              <a:t> given the model generated the entire training sequence, </a:t>
            </a:r>
            <a:r>
              <a:rPr lang="en-US" altLang="en-US" sz="1800" b="1" dirty="0" err="1">
                <a:solidFill>
                  <a:schemeClr val="bg1"/>
                </a:solidFill>
              </a:rPr>
              <a:t>v</a:t>
            </a:r>
            <a:r>
              <a:rPr lang="en-US" altLang="en-US" sz="1800" baseline="30000" dirty="0" err="1">
                <a:solidFill>
                  <a:schemeClr val="bg1"/>
                </a:solidFill>
              </a:rPr>
              <a:t>T</a:t>
            </a:r>
            <a:r>
              <a:rPr lang="en-US" altLang="en-US" sz="1800" b="1" dirty="0">
                <a:solidFill>
                  <a:schemeClr val="bg1"/>
                </a:solidFill>
              </a:rPr>
              <a:t>:</a:t>
            </a:r>
          </a:p>
          <a:p>
            <a:pPr marL="176213" indent="-176213">
              <a:lnSpc>
                <a:spcPct val="150000"/>
              </a:lnSpc>
              <a:spcBef>
                <a:spcPts val="640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chemeClr val="bg1"/>
                </a:solidFill>
              </a:rPr>
              <a:t>The expected number of transitions from </a:t>
            </a:r>
            <a:r>
              <a:rPr lang="en-US" altLang="en-US" sz="1800" dirty="0" err="1">
                <a:solidFill>
                  <a:schemeClr val="bg1"/>
                </a:solidFill>
                <a:sym typeface="Symbol"/>
              </a:rPr>
              <a:t>ω</a:t>
            </a:r>
            <a:r>
              <a:rPr lang="en-US" altLang="en-US" sz="1800" baseline="-25000" dirty="0" err="1">
                <a:solidFill>
                  <a:schemeClr val="bg1"/>
                </a:solidFill>
              </a:rPr>
              <a:t>i</a:t>
            </a:r>
            <a:r>
              <a:rPr lang="en-US" altLang="en-US" sz="1800" dirty="0">
                <a:solidFill>
                  <a:schemeClr val="bg1"/>
                </a:solidFill>
              </a:rPr>
              <a:t>(t-1)</a:t>
            </a:r>
            <a:r>
              <a:rPr lang="en-US" altLang="en-US" sz="1800" b="1" dirty="0">
                <a:solidFill>
                  <a:schemeClr val="bg1"/>
                </a:solidFill>
              </a:rPr>
              <a:t> to </a:t>
            </a:r>
            <a:r>
              <a:rPr lang="en-US" altLang="en-US" sz="1800" dirty="0" err="1">
                <a:solidFill>
                  <a:schemeClr val="bg1"/>
                </a:solidFill>
                <a:sym typeface="Symbol"/>
              </a:rPr>
              <a:t>ω</a:t>
            </a:r>
            <a:r>
              <a:rPr lang="en-US" altLang="en-US" sz="1800" baseline="-25000" dirty="0" err="1">
                <a:solidFill>
                  <a:schemeClr val="bg1"/>
                </a:solidFill>
              </a:rPr>
              <a:t>i</a:t>
            </a:r>
            <a:r>
              <a:rPr lang="en-US" altLang="en-US" sz="1800" dirty="0">
                <a:solidFill>
                  <a:schemeClr val="bg1"/>
                </a:solidFill>
              </a:rPr>
              <a:t>(t)</a:t>
            </a:r>
            <a:r>
              <a:rPr lang="en-US" altLang="en-US" sz="1800" b="1" dirty="0">
                <a:solidFill>
                  <a:schemeClr val="bg1"/>
                </a:solidFill>
              </a:rPr>
              <a:t> at any time is simply the sum of this over </a:t>
            </a:r>
            <a:r>
              <a:rPr lang="en-US" altLang="en-US" sz="1800" dirty="0">
                <a:solidFill>
                  <a:schemeClr val="bg1"/>
                </a:solidFill>
              </a:rPr>
              <a:t>T</a:t>
            </a:r>
            <a:r>
              <a:rPr lang="en-US" altLang="en-US" sz="1800" b="1" dirty="0">
                <a:solidFill>
                  <a:schemeClr val="bg1"/>
                </a:solidFill>
              </a:rPr>
              <a:t>:              .</a:t>
            </a:r>
          </a:p>
        </p:txBody>
      </p:sp>
      <p:graphicFrame>
        <p:nvGraphicFramePr>
          <p:cNvPr id="103428" name="Object 7"/>
          <p:cNvGraphicFramePr>
            <a:graphicFrameLocks noChangeAspect="1"/>
          </p:cNvGraphicFramePr>
          <p:nvPr/>
        </p:nvGraphicFramePr>
        <p:xfrm>
          <a:off x="463550" y="1837356"/>
          <a:ext cx="4876800" cy="140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585" name="Equation" r:id="rId3" imgW="4876560" imgH="1409400" progId="Equation.3">
                  <p:embed/>
                </p:oleObj>
              </mc:Choice>
              <mc:Fallback>
                <p:oleObj name="Equation" r:id="rId3" imgW="4876560" imgH="140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550" y="1837356"/>
                        <a:ext cx="4876800" cy="1409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429" name="Object 7"/>
          <p:cNvGraphicFramePr>
            <a:graphicFrameLocks noChangeAspect="1"/>
          </p:cNvGraphicFramePr>
          <p:nvPr/>
        </p:nvGraphicFramePr>
        <p:xfrm>
          <a:off x="463550" y="4716258"/>
          <a:ext cx="24384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586" name="Equation" r:id="rId5" imgW="2438280" imgH="685800" progId="Equation.3">
                  <p:embed/>
                </p:oleObj>
              </mc:Choice>
              <mc:Fallback>
                <p:oleObj name="Equation" r:id="rId5" imgW="2438280" imgH="68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550" y="4716258"/>
                        <a:ext cx="243840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430" name="Object 7"/>
          <p:cNvGraphicFramePr>
            <a:graphicFrameLocks noChangeAspect="1"/>
          </p:cNvGraphicFramePr>
          <p:nvPr/>
        </p:nvGraphicFramePr>
        <p:xfrm>
          <a:off x="2881057" y="5923734"/>
          <a:ext cx="7112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587" name="Equation" r:id="rId7" imgW="711000" imgH="622080" progId="Equation.DSMT4">
                  <p:embed/>
                </p:oleObj>
              </mc:Choice>
              <mc:Fallback>
                <p:oleObj name="Equation" r:id="rId7" imgW="711000" imgH="622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1057" y="5923734"/>
                        <a:ext cx="711200" cy="622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0485860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Problem No. 3: Learning (Cont.)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69608" y="619434"/>
            <a:ext cx="8728329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76213" indent="-176213">
              <a:lnSpc>
                <a:spcPct val="150000"/>
              </a:lnSpc>
              <a:spcBef>
                <a:spcPts val="640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chemeClr val="bg1"/>
                </a:solidFill>
              </a:rPr>
              <a:t>The expected number of any transition from </a:t>
            </a:r>
            <a:r>
              <a:rPr lang="en-US" altLang="en-US" sz="1800" dirty="0" err="1">
                <a:solidFill>
                  <a:schemeClr val="bg1"/>
                </a:solidFill>
                <a:sym typeface="Symbol"/>
              </a:rPr>
              <a:t>ω</a:t>
            </a:r>
            <a:r>
              <a:rPr lang="en-US" altLang="en-US" sz="1800" baseline="-25000" dirty="0" err="1">
                <a:solidFill>
                  <a:schemeClr val="bg1"/>
                </a:solidFill>
              </a:rPr>
              <a:t>i</a:t>
            </a:r>
            <a:r>
              <a:rPr lang="en-US" altLang="en-US" sz="1800" dirty="0">
                <a:solidFill>
                  <a:schemeClr val="bg1"/>
                </a:solidFill>
              </a:rPr>
              <a:t>(t)</a:t>
            </a:r>
            <a:r>
              <a:rPr lang="en-US" altLang="en-US" sz="1800" b="1" dirty="0">
                <a:solidFill>
                  <a:schemeClr val="bg1"/>
                </a:solidFill>
              </a:rPr>
              <a:t> is:</a:t>
            </a:r>
          </a:p>
          <a:p>
            <a:pPr marL="176213" indent="-176213">
              <a:spcBef>
                <a:spcPts val="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chemeClr val="bg1"/>
                </a:solidFill>
              </a:rPr>
              <a:t>Therefore, a new estimate for the transition probability is:</a:t>
            </a:r>
          </a:p>
          <a:p>
            <a:pPr marL="176213" indent="-176213">
              <a:spcBef>
                <a:spcPts val="240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chemeClr val="bg1"/>
                </a:solidFill>
              </a:rPr>
              <a:t>We can similarly estimate the </a:t>
            </a:r>
            <a:br>
              <a:rPr lang="en-US" altLang="en-US" sz="1800" b="1" dirty="0">
                <a:solidFill>
                  <a:schemeClr val="bg1"/>
                </a:solidFill>
              </a:rPr>
            </a:br>
            <a:r>
              <a:rPr lang="en-US" altLang="en-US" sz="1800" b="1" dirty="0">
                <a:solidFill>
                  <a:schemeClr val="bg1"/>
                </a:solidFill>
              </a:rPr>
              <a:t>output probability density function:</a:t>
            </a:r>
          </a:p>
          <a:p>
            <a:pPr marL="176213" indent="-176213">
              <a:spcBef>
                <a:spcPts val="240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chemeClr val="bg1"/>
                </a:solidFill>
              </a:rPr>
              <a:t>The resulting reestimation algorithm is known as the Baum-Welch, or Forward Backward algorithm:</a:t>
            </a:r>
          </a:p>
        </p:txBody>
      </p:sp>
      <p:graphicFrame>
        <p:nvGraphicFramePr>
          <p:cNvPr id="104452" name="Object 4"/>
          <p:cNvGraphicFramePr>
            <a:graphicFrameLocks noChangeAspect="1"/>
          </p:cNvGraphicFramePr>
          <p:nvPr/>
        </p:nvGraphicFramePr>
        <p:xfrm>
          <a:off x="5941807" y="510254"/>
          <a:ext cx="9906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609" name="Equation" r:id="rId3" imgW="990360" imgH="622080" progId="Equation.3">
                  <p:embed/>
                </p:oleObj>
              </mc:Choice>
              <mc:Fallback>
                <p:oleObj name="Equation" r:id="rId3" imgW="990360" imgH="622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1807" y="510254"/>
                        <a:ext cx="990600" cy="622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453" name="Object 5"/>
          <p:cNvGraphicFramePr>
            <a:graphicFrameLocks noChangeAspect="1"/>
          </p:cNvGraphicFramePr>
          <p:nvPr/>
        </p:nvGraphicFramePr>
        <p:xfrm>
          <a:off x="6651677" y="763588"/>
          <a:ext cx="1498600" cy="120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610" name="Equation" r:id="rId5" imgW="1498320" imgH="1206360" progId="Equation.3">
                  <p:embed/>
                </p:oleObj>
              </mc:Choice>
              <mc:Fallback>
                <p:oleObj name="Equation" r:id="rId5" imgW="1498320" imgH="1206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1677" y="763588"/>
                        <a:ext cx="1498600" cy="1206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454" name="Object 6"/>
          <p:cNvGraphicFramePr>
            <a:graphicFrameLocks noChangeAspect="1"/>
          </p:cNvGraphicFramePr>
          <p:nvPr/>
        </p:nvGraphicFramePr>
        <p:xfrm>
          <a:off x="4445616" y="1734120"/>
          <a:ext cx="1752600" cy="139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611" name="Equation" r:id="rId7" imgW="1752480" imgH="1396800" progId="Equation.DSMT4">
                  <p:embed/>
                </p:oleObj>
              </mc:Choice>
              <mc:Fallback>
                <p:oleObj name="Equation" r:id="rId7" imgW="1752480" imgH="1396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5616" y="1734120"/>
                        <a:ext cx="1752600" cy="1397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 descr="x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7013" y="3851102"/>
            <a:ext cx="5319405" cy="2668023"/>
          </a:xfrm>
          <a:prstGeom prst="rect">
            <a:avLst/>
          </a:prstGeom>
          <a:ln w="12700">
            <a:solidFill>
              <a:schemeClr val="accent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5806439" y="3671365"/>
            <a:ext cx="3093085" cy="30008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6213" indent="-176213">
              <a:spcBef>
                <a:spcPts val="10800"/>
              </a:spcBef>
              <a:spcAft>
                <a:spcPts val="9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chemeClr val="bg1"/>
                </a:solidFill>
              </a:rPr>
              <a:t>Convergence is very quick, typically within three iterations for complex systems.</a:t>
            </a:r>
          </a:p>
          <a:p>
            <a:pPr marL="176213" indent="-176213">
              <a:spcBef>
                <a:spcPts val="0"/>
              </a:spcBef>
              <a:spcAft>
                <a:spcPts val="9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chemeClr val="bg1"/>
                </a:solidFill>
              </a:rPr>
              <a:t>Seeding the parameters</a:t>
            </a:r>
            <a:br>
              <a:rPr lang="en-US" altLang="en-US" sz="1800" b="1" dirty="0">
                <a:solidFill>
                  <a:schemeClr val="bg1"/>
                </a:solidFill>
              </a:rPr>
            </a:br>
            <a:r>
              <a:rPr lang="en-US" altLang="en-US" sz="1800" b="1" dirty="0">
                <a:solidFill>
                  <a:schemeClr val="bg1"/>
                </a:solidFill>
              </a:rPr>
              <a:t>with good initial guesses</a:t>
            </a:r>
            <a:br>
              <a:rPr lang="en-US" altLang="en-US" sz="1800" b="1" dirty="0">
                <a:solidFill>
                  <a:schemeClr val="bg1"/>
                </a:solidFill>
              </a:rPr>
            </a:br>
            <a:r>
              <a:rPr lang="en-US" altLang="en-US" sz="1800" b="1" dirty="0">
                <a:solidFill>
                  <a:schemeClr val="bg1"/>
                </a:solidFill>
              </a:rPr>
              <a:t>is very important.</a:t>
            </a:r>
          </a:p>
          <a:p>
            <a:pPr marL="176213" indent="-176213">
              <a:spcBef>
                <a:spcPts val="0"/>
              </a:spcBef>
              <a:spcAft>
                <a:spcPts val="900"/>
              </a:spcAft>
              <a:buFont typeface="Arial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The forward backward principle is used in many algorithms.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028571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Continuous Probability Density Functions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69608" y="619433"/>
            <a:ext cx="8747379" cy="610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76213" indent="-176213">
              <a:spcBef>
                <a:spcPts val="0"/>
              </a:spcBef>
              <a:spcAft>
                <a:spcPts val="9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chemeClr val="bg1"/>
                </a:solidFill>
              </a:rPr>
              <a:t>The discrete HMM incorporates a</a:t>
            </a:r>
            <a:br>
              <a:rPr lang="en-US" altLang="en-US" sz="1800" b="1" dirty="0">
                <a:solidFill>
                  <a:schemeClr val="bg1"/>
                </a:solidFill>
              </a:rPr>
            </a:br>
            <a:r>
              <a:rPr lang="en-US" altLang="en-US" sz="1800" b="1" dirty="0">
                <a:solidFill>
                  <a:schemeClr val="bg1"/>
                </a:solidFill>
              </a:rPr>
              <a:t>discrete probability density</a:t>
            </a:r>
            <a:br>
              <a:rPr lang="en-US" altLang="en-US" sz="1800" b="1" dirty="0">
                <a:solidFill>
                  <a:schemeClr val="bg1"/>
                </a:solidFill>
              </a:rPr>
            </a:br>
            <a:r>
              <a:rPr lang="en-US" altLang="en-US" sz="1800" b="1" dirty="0">
                <a:solidFill>
                  <a:schemeClr val="bg1"/>
                </a:solidFill>
              </a:rPr>
              <a:t>function, captured in the matrix B, </a:t>
            </a:r>
            <a:br>
              <a:rPr lang="en-US" altLang="en-US" sz="1800" b="1" dirty="0">
                <a:solidFill>
                  <a:schemeClr val="bg1"/>
                </a:solidFill>
              </a:rPr>
            </a:br>
            <a:r>
              <a:rPr lang="en-US" altLang="en-US" sz="1800" b="1" dirty="0">
                <a:solidFill>
                  <a:schemeClr val="bg1"/>
                </a:solidFill>
              </a:rPr>
              <a:t>to describe the probability of </a:t>
            </a:r>
            <a:br>
              <a:rPr lang="en-US" altLang="en-US" sz="1800" b="1" dirty="0">
                <a:solidFill>
                  <a:schemeClr val="bg1"/>
                </a:solidFill>
              </a:rPr>
            </a:br>
            <a:r>
              <a:rPr lang="en-US" altLang="en-US" sz="1800" b="1" dirty="0">
                <a:solidFill>
                  <a:schemeClr val="bg1"/>
                </a:solidFill>
              </a:rPr>
              <a:t>outputting a symbol.</a:t>
            </a:r>
          </a:p>
          <a:p>
            <a:pPr marL="176213" indent="-176213">
              <a:spcBef>
                <a:spcPts val="0"/>
              </a:spcBef>
              <a:spcAft>
                <a:spcPts val="9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chemeClr val="bg1"/>
                </a:solidFill>
              </a:rPr>
              <a:t>Signal measurements, or feature</a:t>
            </a:r>
            <a:br>
              <a:rPr lang="en-US" altLang="en-US" sz="1800" b="1" dirty="0">
                <a:solidFill>
                  <a:schemeClr val="bg1"/>
                </a:solidFill>
              </a:rPr>
            </a:br>
            <a:r>
              <a:rPr lang="en-US" altLang="en-US" sz="1800" b="1" dirty="0">
                <a:solidFill>
                  <a:schemeClr val="bg1"/>
                </a:solidFill>
              </a:rPr>
              <a:t>vectors, are continuous-valued N-dimensional vectors.</a:t>
            </a:r>
          </a:p>
          <a:p>
            <a:pPr marL="176213" indent="-176213">
              <a:spcBef>
                <a:spcPts val="0"/>
              </a:spcBef>
              <a:spcAft>
                <a:spcPts val="9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chemeClr val="bg1"/>
                </a:solidFill>
              </a:rPr>
              <a:t>In order to use our discrete HMM technology, we must vector quantize (VQ) this data – reduce the continuous-valued vectors to discrete values chosen from a set of M codebook vectors.</a:t>
            </a:r>
          </a:p>
          <a:p>
            <a:pPr marL="176213" indent="-176213">
              <a:spcBef>
                <a:spcPts val="0"/>
              </a:spcBef>
              <a:spcAft>
                <a:spcPts val="9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chemeClr val="bg1"/>
                </a:solidFill>
              </a:rPr>
              <a:t>Initially most HMMs were based on VQ front-ends. However, for the past 30 years, the continuous density model has become widely accepted.</a:t>
            </a:r>
          </a:p>
          <a:p>
            <a:pPr marL="176213" indent="-176213">
              <a:spcBef>
                <a:spcPts val="0"/>
              </a:spcBef>
              <a:spcAft>
                <a:spcPts val="9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chemeClr val="bg1"/>
                </a:solidFill>
              </a:rPr>
              <a:t>We can use a Gaussian mixture model to represent arbitrary distributions:</a:t>
            </a:r>
          </a:p>
          <a:p>
            <a:pPr marL="176213" indent="-176213">
              <a:spcBef>
                <a:spcPts val="5600"/>
              </a:spcBef>
              <a:spcAft>
                <a:spcPts val="9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chemeClr val="bg1"/>
                </a:solidFill>
              </a:rPr>
              <a:t>Note that  this amounts to assigning a mean and covariance matrix for each mixture component. If we use a 39-dimensional feature vector, and 128 mixtures components per state, and thousands of states, we will experience a significant increase in complexity </a:t>
            </a:r>
            <a:r>
              <a:rPr lang="en-US" altLang="en-US" sz="1800" b="1" dirty="0">
                <a:solidFill>
                  <a:schemeClr val="bg1"/>
                </a:solidFill>
                <a:sym typeface="Wingdings" pitchFamily="2" charset="2"/>
              </a:rPr>
              <a:t></a:t>
            </a:r>
            <a:endParaRPr lang="en-US" altLang="en-US" sz="1800" b="1" dirty="0">
              <a:solidFill>
                <a:schemeClr val="bg1"/>
              </a:solidFill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4274066" y="554480"/>
            <a:ext cx="4510190" cy="1650968"/>
            <a:chOff x="340237" y="1557338"/>
            <a:chExt cx="4510190" cy="1650968"/>
          </a:xfrm>
        </p:grpSpPr>
        <p:cxnSp>
          <p:nvCxnSpPr>
            <p:cNvPr id="12" name="Straight Arrow Connector 11"/>
            <p:cNvCxnSpPr/>
            <p:nvPr/>
          </p:nvCxnSpPr>
          <p:spPr>
            <a:xfrm rot="5400000" flipH="1" flipV="1">
              <a:off x="237332" y="2242344"/>
              <a:ext cx="1371600" cy="1588"/>
            </a:xfrm>
            <a:prstGeom prst="straightConnector1">
              <a:avLst/>
            </a:prstGeom>
            <a:ln w="25400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922338" y="2928938"/>
              <a:ext cx="3649662" cy="1588"/>
            </a:xfrm>
            <a:prstGeom prst="straightConnector1">
              <a:avLst/>
            </a:prstGeom>
            <a:ln w="25400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rot="5400000" flipH="1" flipV="1">
              <a:off x="1014285" y="2577973"/>
              <a:ext cx="701931" cy="1588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rot="5400000" flipH="1" flipV="1">
              <a:off x="1360412" y="2452611"/>
              <a:ext cx="952654" cy="1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rot="5400000" flipH="1" flipV="1">
              <a:off x="1928224" y="2563223"/>
              <a:ext cx="731428" cy="3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rot="5400000" flipH="1" flipV="1">
              <a:off x="2311681" y="2489480"/>
              <a:ext cx="878912" cy="5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rot="5400000" flipH="1" flipV="1">
              <a:off x="2879496" y="2600094"/>
              <a:ext cx="657686" cy="2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rot="5400000" flipH="1" flipV="1">
              <a:off x="3513675" y="2777075"/>
              <a:ext cx="303725" cy="2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34" name="Object 33"/>
            <p:cNvGraphicFramePr>
              <a:graphicFrameLocks noChangeAspect="1"/>
            </p:cNvGraphicFramePr>
            <p:nvPr/>
          </p:nvGraphicFramePr>
          <p:xfrm>
            <a:off x="340237" y="1586885"/>
            <a:ext cx="469900" cy="292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2650" name="Equation" r:id="rId3" imgW="469800" imgH="291960" progId="Equation.3">
                    <p:embed/>
                  </p:oleObj>
                </mc:Choice>
                <mc:Fallback>
                  <p:oleObj name="Equation" r:id="rId3" imgW="469800" imgH="29196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0237" y="1586885"/>
                          <a:ext cx="469900" cy="2921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4934" name="Object 6"/>
            <p:cNvGraphicFramePr>
              <a:graphicFrameLocks noChangeAspect="1"/>
            </p:cNvGraphicFramePr>
            <p:nvPr/>
          </p:nvGraphicFramePr>
          <p:xfrm>
            <a:off x="4685327" y="2801938"/>
            <a:ext cx="165100" cy="254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2651" name="Equation" r:id="rId5" imgW="164880" imgH="253800" progId="Equation.3">
                    <p:embed/>
                  </p:oleObj>
                </mc:Choice>
                <mc:Fallback>
                  <p:oleObj name="Equation" r:id="rId5" imgW="164880" imgH="253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85327" y="2801938"/>
                          <a:ext cx="165100" cy="254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6" name="TextBox 35"/>
            <p:cNvSpPr txBox="1"/>
            <p:nvPr/>
          </p:nvSpPr>
          <p:spPr>
            <a:xfrm>
              <a:off x="840656" y="2973182"/>
              <a:ext cx="206477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dirty="0"/>
                <a:t>0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273268" y="2978102"/>
              <a:ext cx="206477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dirty="0"/>
                <a:t>1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745204" y="2978102"/>
              <a:ext cx="206477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dirty="0"/>
                <a:t>2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192564" y="2983022"/>
              <a:ext cx="206477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dirty="0"/>
                <a:t>3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654672" y="2987942"/>
              <a:ext cx="206477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dirty="0"/>
                <a:t>4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131528" y="2992862"/>
              <a:ext cx="206477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dirty="0"/>
                <a:t>5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578888" y="2983034"/>
              <a:ext cx="206477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dirty="0"/>
                <a:t>6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962336" y="2924042"/>
              <a:ext cx="206477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b="1" dirty="0"/>
                <a:t>…</a:t>
              </a:r>
            </a:p>
          </p:txBody>
        </p:sp>
      </p:grpSp>
      <p:graphicFrame>
        <p:nvGraphicFramePr>
          <p:cNvPr id="52" name="Object 51"/>
          <p:cNvGraphicFramePr>
            <a:graphicFrameLocks noChangeAspect="1"/>
          </p:cNvGraphicFramePr>
          <p:nvPr/>
        </p:nvGraphicFramePr>
        <p:xfrm>
          <a:off x="485775" y="4655629"/>
          <a:ext cx="52070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652" name="Equation" r:id="rId7" imgW="5206680" imgH="672840" progId="Equation.3">
                  <p:embed/>
                </p:oleObj>
              </mc:Choice>
              <mc:Fallback>
                <p:oleObj name="Equation" r:id="rId7" imgW="5206680" imgH="672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775" y="4655629"/>
                        <a:ext cx="5207000" cy="673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936" name="Object 8"/>
          <p:cNvGraphicFramePr>
            <a:graphicFrameLocks noChangeAspect="1"/>
          </p:cNvGraphicFramePr>
          <p:nvPr/>
        </p:nvGraphicFramePr>
        <p:xfrm>
          <a:off x="6358246" y="4656499"/>
          <a:ext cx="17907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653" name="Equation" r:id="rId9" imgW="1790640" imgH="622080" progId="Equation.DSMT4">
                  <p:embed/>
                </p:oleObj>
              </mc:Choice>
              <mc:Fallback>
                <p:oleObj name="Equation" r:id="rId9" imgW="1790640" imgH="622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8246" y="4656499"/>
                        <a:ext cx="1790700" cy="622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2756109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Continuous Probability Density Functions (Cont.)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69608" y="619433"/>
            <a:ext cx="8747379" cy="5150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76213" indent="-176213">
              <a:spcBef>
                <a:spcPts val="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chemeClr val="bg1"/>
                </a:solidFill>
              </a:rPr>
              <a:t>It is common to assume that the features are </a:t>
            </a:r>
            <a:r>
              <a:rPr lang="en-US" altLang="en-US" sz="1800" b="1" dirty="0" err="1">
                <a:solidFill>
                  <a:schemeClr val="bg1"/>
                </a:solidFill>
              </a:rPr>
              <a:t>decorrelated</a:t>
            </a:r>
            <a:r>
              <a:rPr lang="en-US" altLang="en-US" sz="1800" b="1" dirty="0">
                <a:solidFill>
                  <a:schemeClr val="bg1"/>
                </a:solidFill>
              </a:rPr>
              <a:t> and that the covariance matrix can be approximated as a diagonal matrix to reduce complexity. We refer to this as variance-weighting.</a:t>
            </a:r>
          </a:p>
          <a:p>
            <a:pPr marL="176213" indent="-176213">
              <a:spcBef>
                <a:spcPts val="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chemeClr val="bg1"/>
                </a:solidFill>
              </a:rPr>
              <a:t>Also, note that for a single mixture, the log of the output probability at each state becomes a </a:t>
            </a:r>
            <a:r>
              <a:rPr lang="en-US" altLang="en-US" sz="1800" b="1" dirty="0" err="1">
                <a:solidFill>
                  <a:schemeClr val="bg1"/>
                </a:solidFill>
              </a:rPr>
              <a:t>Mahalanobis</a:t>
            </a:r>
            <a:r>
              <a:rPr lang="en-US" altLang="en-US" sz="1800" b="1" dirty="0">
                <a:solidFill>
                  <a:schemeClr val="bg1"/>
                </a:solidFill>
              </a:rPr>
              <a:t> distance, which creates a nice connection between HMMs and PCA. In fact, HMMs can be viewed in some ways as a generalization of PCA.</a:t>
            </a:r>
          </a:p>
          <a:p>
            <a:pPr marL="176213" indent="-176213">
              <a:spcBef>
                <a:spcPts val="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chemeClr val="bg1"/>
                </a:solidFill>
              </a:rPr>
              <a:t>Write the joint probability of the data and the states given the model as:</a:t>
            </a:r>
          </a:p>
          <a:p>
            <a:pPr marL="176213" indent="-176213">
              <a:spcBef>
                <a:spcPts val="560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chemeClr val="bg1"/>
                </a:solidFill>
              </a:rPr>
              <a:t>This can be considered the sum of the product of all densities with all possible state sequences, </a:t>
            </a:r>
            <a:r>
              <a:rPr lang="en-US" altLang="en-US" sz="1800" b="1" dirty="0" err="1">
                <a:solidFill>
                  <a:schemeClr val="bg1"/>
                </a:solidFill>
                <a:sym typeface="Symbol"/>
              </a:rPr>
              <a:t>ω</a:t>
            </a:r>
            <a:r>
              <a:rPr lang="en-US" altLang="en-US" sz="1800" b="1" dirty="0">
                <a:solidFill>
                  <a:schemeClr val="bg1"/>
                </a:solidFill>
                <a:sym typeface="Symbol"/>
              </a:rPr>
              <a:t>, and all possible mixture components, K:</a:t>
            </a:r>
          </a:p>
          <a:p>
            <a:pPr marL="176213" indent="-176213">
              <a:spcBef>
                <a:spcPts val="3600"/>
              </a:spcBef>
              <a:spcAft>
                <a:spcPts val="1800"/>
              </a:spcAft>
            </a:pPr>
            <a:r>
              <a:rPr lang="en-US" altLang="en-US" sz="1800" b="1" dirty="0">
                <a:solidFill>
                  <a:schemeClr val="bg1"/>
                </a:solidFill>
                <a:sym typeface="Symbol"/>
              </a:rPr>
              <a:t>	and</a:t>
            </a:r>
            <a:endParaRPr lang="en-US" altLang="en-US" sz="1800" b="1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150374" y="3996813"/>
            <a:ext cx="11208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52" name="Object 51"/>
          <p:cNvGraphicFramePr>
            <a:graphicFrameLocks noChangeAspect="1"/>
          </p:cNvGraphicFramePr>
          <p:nvPr/>
        </p:nvGraphicFramePr>
        <p:xfrm>
          <a:off x="466725" y="3432015"/>
          <a:ext cx="74168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57" name="Equation" r:id="rId3" imgW="7416720" imgH="672840" progId="Equation.3">
                  <p:embed/>
                </p:oleObj>
              </mc:Choice>
              <mc:Fallback>
                <p:oleObj name="Equation" r:id="rId3" imgW="7416720" imgH="672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725" y="3432015"/>
                        <a:ext cx="7416800" cy="673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58" name="Object 6"/>
          <p:cNvGraphicFramePr>
            <a:graphicFrameLocks noChangeAspect="1"/>
          </p:cNvGraphicFramePr>
          <p:nvPr/>
        </p:nvGraphicFramePr>
        <p:xfrm>
          <a:off x="466725" y="4867828"/>
          <a:ext cx="38862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58" name="Equation" r:id="rId5" imgW="3886200" imgH="406080" progId="Equation.3">
                  <p:embed/>
                </p:oleObj>
              </mc:Choice>
              <mc:Fallback>
                <p:oleObj name="Equation" r:id="rId5" imgW="388620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725" y="4867828"/>
                        <a:ext cx="3886200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59" name="Object 7"/>
          <p:cNvGraphicFramePr>
            <a:graphicFrameLocks noChangeAspect="1"/>
          </p:cNvGraphicFramePr>
          <p:nvPr/>
        </p:nvGraphicFramePr>
        <p:xfrm>
          <a:off x="466725" y="5811159"/>
          <a:ext cx="25400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59" name="Equation" r:id="rId7" imgW="2539800" imgH="507960" progId="Equation.DSMT4">
                  <p:embed/>
                </p:oleObj>
              </mc:Choice>
              <mc:Fallback>
                <p:oleObj name="Equation" r:id="rId7" imgW="253980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725" y="5811159"/>
                        <a:ext cx="2540000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10716295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Application of EM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69608" y="619433"/>
            <a:ext cx="8747379" cy="4026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76213" indent="-176213">
              <a:spcBef>
                <a:spcPts val="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chemeClr val="bg1"/>
                </a:solidFill>
              </a:rPr>
              <a:t>We can write the auxiliary function, </a:t>
            </a:r>
            <a:r>
              <a:rPr lang="en-US" altLang="en-US" sz="1800" dirty="0">
                <a:solidFill>
                  <a:schemeClr val="bg1"/>
                </a:solidFill>
              </a:rPr>
              <a:t>Q</a:t>
            </a:r>
            <a:r>
              <a:rPr lang="en-US" altLang="en-US" sz="1800" b="1" dirty="0">
                <a:solidFill>
                  <a:schemeClr val="bg1"/>
                </a:solidFill>
              </a:rPr>
              <a:t>, as:</a:t>
            </a:r>
          </a:p>
          <a:p>
            <a:pPr marL="176213" indent="-176213">
              <a:spcBef>
                <a:spcPts val="560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chemeClr val="bg1"/>
                </a:solidFill>
              </a:rPr>
              <a:t>The log term has the expected decomposition:</a:t>
            </a:r>
          </a:p>
          <a:p>
            <a:pPr marL="176213" indent="-176213">
              <a:spcBef>
                <a:spcPts val="480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chemeClr val="bg1"/>
                </a:solidFill>
              </a:rPr>
              <a:t>The auxiliary function has three components:</a:t>
            </a:r>
          </a:p>
          <a:p>
            <a:pPr marL="176213" indent="-176213">
              <a:spcBef>
                <a:spcPts val="480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chemeClr val="bg1"/>
                </a:solidFill>
              </a:rPr>
              <a:t>The first term resembles the term we had for discrete distributions. The remaining two terms are new: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150374" y="3996813"/>
            <a:ext cx="11208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26981" name="Object 5"/>
          <p:cNvGraphicFramePr>
            <a:graphicFrameLocks noChangeAspect="1"/>
          </p:cNvGraphicFramePr>
          <p:nvPr/>
        </p:nvGraphicFramePr>
        <p:xfrm>
          <a:off x="466725" y="1007599"/>
          <a:ext cx="62738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98" name="Equation" r:id="rId3" imgW="6273720" imgH="711000" progId="Equation.3">
                  <p:embed/>
                </p:oleObj>
              </mc:Choice>
              <mc:Fallback>
                <p:oleObj name="Equation" r:id="rId3" imgW="627372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725" y="1007599"/>
                        <a:ext cx="6273800" cy="71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982" name="Object 6"/>
          <p:cNvGraphicFramePr>
            <a:graphicFrameLocks noChangeAspect="1"/>
          </p:cNvGraphicFramePr>
          <p:nvPr/>
        </p:nvGraphicFramePr>
        <p:xfrm>
          <a:off x="466725" y="2174112"/>
          <a:ext cx="52959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99" name="Equation" r:id="rId5" imgW="5295600" imgH="622080" progId="Equation.3">
                  <p:embed/>
                </p:oleObj>
              </mc:Choice>
              <mc:Fallback>
                <p:oleObj name="Equation" r:id="rId5" imgW="5295600" imgH="622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725" y="2174112"/>
                        <a:ext cx="5295900" cy="622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983" name="Object 7"/>
          <p:cNvGraphicFramePr>
            <a:graphicFrameLocks noChangeAspect="1"/>
          </p:cNvGraphicFramePr>
          <p:nvPr/>
        </p:nvGraphicFramePr>
        <p:xfrm>
          <a:off x="466725" y="3325874"/>
          <a:ext cx="57404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700" name="Equation" r:id="rId7" imgW="5740200" imgH="660240" progId="Equation.3">
                  <p:embed/>
                </p:oleObj>
              </mc:Choice>
              <mc:Fallback>
                <p:oleObj name="Equation" r:id="rId7" imgW="5740200" imgH="660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725" y="3325874"/>
                        <a:ext cx="5740400" cy="66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984" name="Object 8"/>
          <p:cNvGraphicFramePr>
            <a:graphicFrameLocks noChangeAspect="1"/>
          </p:cNvGraphicFramePr>
          <p:nvPr/>
        </p:nvGraphicFramePr>
        <p:xfrm>
          <a:off x="466725" y="4877467"/>
          <a:ext cx="4660900" cy="128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701" name="Equation" r:id="rId9" imgW="4660560" imgH="1282680" progId="Equation.DSMT4">
                  <p:embed/>
                </p:oleObj>
              </mc:Choice>
              <mc:Fallback>
                <p:oleObj name="Equation" r:id="rId9" imgW="4660560" imgH="1282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725" y="4877467"/>
                        <a:ext cx="4660900" cy="1282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14367702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Reestimation Equations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69608" y="575189"/>
            <a:ext cx="8747379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76213" indent="-176213"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chemeClr val="bg1"/>
                </a:solidFill>
              </a:rPr>
              <a:t>Maximization of                      requires differentiation with respect to the parameters of the Gaussian:                 . This results in the following:</a:t>
            </a:r>
          </a:p>
          <a:p>
            <a:pPr marL="176213" indent="-176213">
              <a:lnSpc>
                <a:spcPct val="150000"/>
              </a:lnSpc>
              <a:spcBef>
                <a:spcPts val="8400"/>
              </a:spcBef>
              <a:spcAft>
                <a:spcPts val="1800"/>
              </a:spcAft>
            </a:pPr>
            <a:r>
              <a:rPr lang="en-US" altLang="en-US" sz="1800" b="1" dirty="0">
                <a:solidFill>
                  <a:schemeClr val="bg1"/>
                </a:solidFill>
              </a:rPr>
              <a:t>	where the intermediate variable,             , is computed as: </a:t>
            </a:r>
          </a:p>
          <a:p>
            <a:pPr marL="176213" indent="-176213">
              <a:lnSpc>
                <a:spcPct val="150000"/>
              </a:lnSpc>
              <a:spcBef>
                <a:spcPts val="840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chemeClr val="bg1"/>
                </a:solidFill>
              </a:rPr>
              <a:t>The mixture coefficients can be </a:t>
            </a:r>
            <a:r>
              <a:rPr lang="en-US" altLang="en-US" sz="1800" b="1" dirty="0" err="1">
                <a:solidFill>
                  <a:schemeClr val="bg1"/>
                </a:solidFill>
              </a:rPr>
              <a:t>reestimated</a:t>
            </a:r>
            <a:r>
              <a:rPr lang="en-US" altLang="en-US" sz="1800" b="1" dirty="0">
                <a:solidFill>
                  <a:schemeClr val="bg1"/>
                </a:solidFill>
              </a:rPr>
              <a:t> using a similar equation: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150374" y="3996813"/>
            <a:ext cx="11208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26981" name="Object 5"/>
          <p:cNvGraphicFramePr>
            <a:graphicFrameLocks noChangeAspect="1"/>
          </p:cNvGraphicFramePr>
          <p:nvPr/>
        </p:nvGraphicFramePr>
        <p:xfrm>
          <a:off x="3538271" y="1065831"/>
          <a:ext cx="9271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773" name="Equation" r:id="rId3" imgW="927000" imgH="330120" progId="Equation.3">
                  <p:embed/>
                </p:oleObj>
              </mc:Choice>
              <mc:Fallback>
                <p:oleObj name="Equation" r:id="rId3" imgW="92700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8271" y="1065831"/>
                        <a:ext cx="9271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982" name="Object 6"/>
          <p:cNvGraphicFramePr>
            <a:graphicFrameLocks noChangeAspect="1"/>
          </p:cNvGraphicFramePr>
          <p:nvPr/>
        </p:nvGraphicFramePr>
        <p:xfrm>
          <a:off x="466725" y="1498907"/>
          <a:ext cx="1689100" cy="120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774" name="Equation" r:id="rId5" imgW="1688760" imgH="1206360" progId="Equation.3">
                  <p:embed/>
                </p:oleObj>
              </mc:Choice>
              <mc:Fallback>
                <p:oleObj name="Equation" r:id="rId5" imgW="1688760" imgH="1206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725" y="1498907"/>
                        <a:ext cx="1689100" cy="1206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983" name="Object 7"/>
          <p:cNvGraphicFramePr>
            <a:graphicFrameLocks noChangeAspect="1"/>
          </p:cNvGraphicFramePr>
          <p:nvPr/>
        </p:nvGraphicFramePr>
        <p:xfrm>
          <a:off x="466725" y="3185499"/>
          <a:ext cx="5651500" cy="120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775" name="Equation" r:id="rId7" imgW="5651280" imgH="1206360" progId="Equation.3">
                  <p:embed/>
                </p:oleObj>
              </mc:Choice>
              <mc:Fallback>
                <p:oleObj name="Equation" r:id="rId7" imgW="5651280" imgH="1206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725" y="3185499"/>
                        <a:ext cx="5651500" cy="1206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8006" name="Object 6"/>
          <p:cNvGraphicFramePr>
            <a:graphicFrameLocks noChangeAspect="1"/>
          </p:cNvGraphicFramePr>
          <p:nvPr/>
        </p:nvGraphicFramePr>
        <p:xfrm>
          <a:off x="2163764" y="594186"/>
          <a:ext cx="11303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776" name="Equation" r:id="rId9" imgW="1130040" imgH="419040" progId="Equation.3">
                  <p:embed/>
                </p:oleObj>
              </mc:Choice>
              <mc:Fallback>
                <p:oleObj name="Equation" r:id="rId9" imgW="113004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3764" y="594186"/>
                        <a:ext cx="1130300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8007" name="Object 7"/>
          <p:cNvGraphicFramePr>
            <a:graphicFrameLocks noChangeAspect="1"/>
          </p:cNvGraphicFramePr>
          <p:nvPr/>
        </p:nvGraphicFramePr>
        <p:xfrm>
          <a:off x="2938503" y="1502854"/>
          <a:ext cx="3390900" cy="120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777" name="Equation" r:id="rId11" imgW="3390840" imgH="1206360" progId="Equation.3">
                  <p:embed/>
                </p:oleObj>
              </mc:Choice>
              <mc:Fallback>
                <p:oleObj name="Equation" r:id="rId11" imgW="3390840" imgH="1206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8503" y="1502854"/>
                        <a:ext cx="3390900" cy="1206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8008" name="Object 8"/>
          <p:cNvGraphicFramePr>
            <a:graphicFrameLocks noChangeAspect="1"/>
          </p:cNvGraphicFramePr>
          <p:nvPr/>
        </p:nvGraphicFramePr>
        <p:xfrm>
          <a:off x="3959225" y="2784475"/>
          <a:ext cx="6477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778" name="Equation" r:id="rId13" imgW="647640" imgH="266400" progId="Equation.3">
                  <p:embed/>
                </p:oleObj>
              </mc:Choice>
              <mc:Fallback>
                <p:oleObj name="Equation" r:id="rId13" imgW="64764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9225" y="2784475"/>
                        <a:ext cx="647700" cy="266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8009" name="Object 9"/>
          <p:cNvGraphicFramePr>
            <a:graphicFrameLocks noChangeAspect="1"/>
          </p:cNvGraphicFramePr>
          <p:nvPr/>
        </p:nvGraphicFramePr>
        <p:xfrm>
          <a:off x="428625" y="4946650"/>
          <a:ext cx="1765300" cy="120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779" name="Equation" r:id="rId15" imgW="1765080" imgH="1206360" progId="Equation.DSMT4">
                  <p:embed/>
                </p:oleObj>
              </mc:Choice>
              <mc:Fallback>
                <p:oleObj name="Equation" r:id="rId15" imgW="1765080" imgH="1206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625" y="4946650"/>
                        <a:ext cx="1765300" cy="1206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01150927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Case Study: Speech Recognition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709581" y="634577"/>
            <a:ext cx="4335950" cy="4899986"/>
            <a:chOff x="-175845" y="633046"/>
            <a:chExt cx="4335950" cy="4899986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/>
            <a:srcRect l="13590" t="8176" r="50935" b="12332"/>
            <a:stretch>
              <a:fillRect/>
            </a:stretch>
          </p:blipFill>
          <p:spPr bwMode="auto">
            <a:xfrm>
              <a:off x="2006271" y="652657"/>
              <a:ext cx="1775484" cy="402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8" name="Group 7"/>
            <p:cNvGrpSpPr/>
            <p:nvPr/>
          </p:nvGrpSpPr>
          <p:grpSpPr>
            <a:xfrm>
              <a:off x="2218763" y="1602414"/>
              <a:ext cx="1350498" cy="479604"/>
              <a:chOff x="2218763" y="1700890"/>
              <a:chExt cx="1350498" cy="479604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2230865" y="1700890"/>
                <a:ext cx="1326295" cy="479604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39999">
                    <a:srgbClr val="0A128C"/>
                  </a:gs>
                  <a:gs pos="70000">
                    <a:srgbClr val="181CC7"/>
                  </a:gs>
                  <a:gs pos="88000">
                    <a:srgbClr val="7005D4"/>
                  </a:gs>
                  <a:gs pos="100000">
                    <a:srgbClr val="8C3D91"/>
                  </a:gs>
                </a:gsLst>
                <a:lin ang="5400000" scaled="0"/>
              </a:gradFill>
              <a:ln w="12700">
                <a:solidFill>
                  <a:schemeClr val="bg1"/>
                </a:solidFill>
              </a:ln>
              <a:effectLst>
                <a:outerShdw dist="1143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2218763" y="1725249"/>
                <a:ext cx="1350498" cy="430887"/>
              </a:xfrm>
              <a:prstGeom prst="rect">
                <a:avLst/>
              </a:prstGeom>
            </p:spPr>
            <p:txBody>
              <a:bodyPr wrap="square" lIns="0" tIns="0" rIns="0" bIns="0" rtlCol="0">
                <a:spAutoFit/>
              </a:bodyPr>
              <a:lstStyle/>
              <a:p>
                <a:pPr marR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tabLst/>
                </a:pPr>
                <a: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Acoustic</a:t>
                </a:r>
                <a:b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</a:br>
                <a: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Front-end</a:t>
                </a: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1873800" y="2746717"/>
              <a:ext cx="2040426" cy="633046"/>
              <a:chOff x="3551787" y="3112477"/>
              <a:chExt cx="2040426" cy="633046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3551787" y="3112477"/>
                <a:ext cx="2040426" cy="633046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39999">
                    <a:srgbClr val="0A128C"/>
                  </a:gs>
                  <a:gs pos="70000">
                    <a:srgbClr val="181CC7"/>
                  </a:gs>
                  <a:gs pos="88000">
                    <a:srgbClr val="7005D4"/>
                  </a:gs>
                  <a:gs pos="100000">
                    <a:srgbClr val="8C3D91"/>
                  </a:gs>
                </a:gsLst>
                <a:lin ang="5400000" scaled="0"/>
              </a:gradFill>
              <a:ln w="12700">
                <a:solidFill>
                  <a:schemeClr val="bg1"/>
                </a:solidFill>
              </a:ln>
              <a:effectLst>
                <a:outerShdw dist="1143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3558821" y="3213557"/>
                <a:ext cx="2026358" cy="430887"/>
              </a:xfrm>
              <a:prstGeom prst="rect">
                <a:avLst/>
              </a:prstGeom>
            </p:spPr>
            <p:txBody>
              <a:bodyPr wrap="square" lIns="0" tIns="0" rIns="0" bIns="0" rtlCol="0">
                <a:spAutoFit/>
              </a:bodyPr>
              <a:lstStyle/>
              <a:p>
                <a:pPr marR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tabLst/>
                </a:pPr>
                <a: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Acoustic Models</a:t>
                </a:r>
                <a:b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</a:br>
                <a: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P(A/W)</a:t>
                </a: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-175845" y="4059776"/>
              <a:ext cx="1674055" cy="568495"/>
              <a:chOff x="-175845" y="4031640"/>
              <a:chExt cx="1674055" cy="568495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-140677" y="4031640"/>
                <a:ext cx="1603718" cy="568495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39999">
                    <a:srgbClr val="0A128C"/>
                  </a:gs>
                  <a:gs pos="70000">
                    <a:srgbClr val="181CC7"/>
                  </a:gs>
                  <a:gs pos="88000">
                    <a:srgbClr val="7005D4"/>
                  </a:gs>
                  <a:gs pos="100000">
                    <a:srgbClr val="8C3D91"/>
                  </a:gs>
                </a:gsLst>
                <a:lin ang="5400000" scaled="0"/>
              </a:gradFill>
              <a:ln w="12700">
                <a:solidFill>
                  <a:schemeClr val="bg1"/>
                </a:solidFill>
              </a:ln>
              <a:effectLst>
                <a:outerShdw dist="1143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-175845" y="4100444"/>
                <a:ext cx="1674055" cy="430887"/>
              </a:xfrm>
              <a:prstGeom prst="rect">
                <a:avLst/>
              </a:prstGeom>
            </p:spPr>
            <p:txBody>
              <a:bodyPr wrap="square" lIns="0" tIns="0" rIns="0" bIns="0" rtlCol="0">
                <a:spAutoFit/>
              </a:bodyPr>
              <a:lstStyle/>
              <a:p>
                <a:pPr marR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tabLst/>
                </a:pPr>
                <a: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Language Model</a:t>
                </a:r>
                <a:b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</a:br>
                <a: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P(W)</a:t>
                </a: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2264484" y="4090049"/>
              <a:ext cx="1259058" cy="566928"/>
              <a:chOff x="2264484" y="4090049"/>
              <a:chExt cx="1259058" cy="566928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2264484" y="4090049"/>
                <a:ext cx="1259058" cy="566928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39999">
                    <a:srgbClr val="0A128C"/>
                  </a:gs>
                  <a:gs pos="70000">
                    <a:srgbClr val="181CC7"/>
                  </a:gs>
                  <a:gs pos="88000">
                    <a:srgbClr val="7005D4"/>
                  </a:gs>
                  <a:gs pos="100000">
                    <a:srgbClr val="8C3D91"/>
                  </a:gs>
                </a:gsLst>
                <a:lin ang="5400000" scaled="0"/>
              </a:gradFill>
              <a:ln w="12700">
                <a:solidFill>
                  <a:schemeClr val="bg1"/>
                </a:solidFill>
              </a:ln>
              <a:effectLst>
                <a:outerShdw dist="1143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2313721" y="4265791"/>
                <a:ext cx="1160585" cy="215444"/>
              </a:xfrm>
              <a:prstGeom prst="rect">
                <a:avLst/>
              </a:prstGeom>
            </p:spPr>
            <p:txBody>
              <a:bodyPr wrap="square" lIns="0" tIns="0" rIns="0" bIns="0" rtlCol="0">
                <a:spAutoFit/>
              </a:bodyPr>
              <a:lstStyle/>
              <a:p>
                <a:pPr marR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tabLst/>
                </a:pPr>
                <a: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Search</a:t>
                </a: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938146" y="633046"/>
              <a:ext cx="1294228" cy="430887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pPr marR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Input</a:t>
              </a:r>
              <a:b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</a:b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Speech</a:t>
              </a:r>
            </a:p>
          </p:txBody>
        </p:sp>
        <p:sp>
          <p:nvSpPr>
            <p:cNvPr id="13" name="Down Arrow 12"/>
            <p:cNvSpPr>
              <a:spLocks noChangeAspect="1"/>
            </p:cNvSpPr>
            <p:nvPr/>
          </p:nvSpPr>
          <p:spPr>
            <a:xfrm>
              <a:off x="2764656" y="1111352"/>
              <a:ext cx="258714" cy="366745"/>
            </a:xfrm>
            <a:prstGeom prst="downArrow">
              <a:avLst/>
            </a:pr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 w="127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Down Arrow 13"/>
            <p:cNvSpPr>
              <a:spLocks noChangeAspect="1"/>
            </p:cNvSpPr>
            <p:nvPr/>
          </p:nvSpPr>
          <p:spPr>
            <a:xfrm>
              <a:off x="2764656" y="2266999"/>
              <a:ext cx="258714" cy="366745"/>
            </a:xfrm>
            <a:prstGeom prst="downArrow">
              <a:avLst/>
            </a:pr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 w="127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Down Arrow 14"/>
            <p:cNvSpPr>
              <a:spLocks noChangeAspect="1"/>
            </p:cNvSpPr>
            <p:nvPr/>
          </p:nvSpPr>
          <p:spPr>
            <a:xfrm>
              <a:off x="2764656" y="3584921"/>
              <a:ext cx="258714" cy="366745"/>
            </a:xfrm>
            <a:prstGeom prst="downArrow">
              <a:avLst/>
            </a:pr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 w="127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Down Arrow 15"/>
            <p:cNvSpPr>
              <a:spLocks noChangeAspect="1"/>
            </p:cNvSpPr>
            <p:nvPr/>
          </p:nvSpPr>
          <p:spPr>
            <a:xfrm rot="16200000">
              <a:off x="1771332" y="4164789"/>
              <a:ext cx="258714" cy="366745"/>
            </a:xfrm>
            <a:prstGeom prst="downArrow">
              <a:avLst/>
            </a:pr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 w="127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Down Arrow 16"/>
            <p:cNvSpPr>
              <a:spLocks noChangeAspect="1"/>
            </p:cNvSpPr>
            <p:nvPr/>
          </p:nvSpPr>
          <p:spPr>
            <a:xfrm>
              <a:off x="2764656" y="4792398"/>
              <a:ext cx="258714" cy="366745"/>
            </a:xfrm>
            <a:prstGeom prst="downArrow">
              <a:avLst/>
            </a:pr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 w="127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627920" y="5317588"/>
              <a:ext cx="2532185" cy="215444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</a:pPr>
              <a:r>
                <a:rPr lang="en-US" sz="1400" b="1" kern="0" noProof="0" dirty="0">
                  <a:latin typeface="+mn-lt"/>
                </a:rPr>
                <a:t>Recognized Utterance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7" name="Text Box 3"/>
          <p:cNvSpPr txBox="1">
            <a:spLocks noChangeArrowheads="1"/>
          </p:cNvSpPr>
          <p:nvPr/>
        </p:nvSpPr>
        <p:spPr bwMode="auto">
          <a:xfrm>
            <a:off x="234950" y="634199"/>
            <a:ext cx="8680450" cy="6027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65100" indent="-165100">
              <a:spcAft>
                <a:spcPts val="1200"/>
              </a:spcAft>
              <a:buFont typeface="Arial" pitchFamily="34" charset="0"/>
              <a:buChar char="•"/>
              <a:tabLst>
                <a:tab pos="3376613" algn="r"/>
              </a:tabLst>
            </a:pPr>
            <a:r>
              <a:rPr lang="en-US" sz="1800" b="1" dirty="0">
                <a:latin typeface="Arial"/>
                <a:cs typeface="Arial"/>
              </a:rPr>
              <a:t>Based on a noisy communication channel </a:t>
            </a:r>
            <a:br>
              <a:rPr lang="en-US" sz="1800" b="1" dirty="0">
                <a:latin typeface="Arial"/>
                <a:cs typeface="Arial"/>
              </a:rPr>
            </a:br>
            <a:r>
              <a:rPr lang="en-US" sz="1800" b="1" dirty="0">
                <a:latin typeface="Arial"/>
                <a:cs typeface="Arial"/>
              </a:rPr>
              <a:t>model in which the intended message is </a:t>
            </a:r>
            <a:br>
              <a:rPr lang="en-US" sz="1800" b="1" dirty="0">
                <a:latin typeface="Arial"/>
                <a:cs typeface="Arial"/>
              </a:rPr>
            </a:br>
            <a:r>
              <a:rPr lang="en-US" sz="1800" b="1" dirty="0">
                <a:latin typeface="Arial"/>
                <a:cs typeface="Arial"/>
              </a:rPr>
              <a:t>corrupted by a sequence of noisy models</a:t>
            </a:r>
          </a:p>
          <a:p>
            <a:pPr marL="165100" indent="-165100">
              <a:spcAft>
                <a:spcPts val="6000"/>
              </a:spcAft>
              <a:buFont typeface="Arial" pitchFamily="34" charset="0"/>
              <a:buChar char="•"/>
              <a:tabLst>
                <a:tab pos="3376613" algn="r"/>
              </a:tabLst>
            </a:pPr>
            <a:r>
              <a:rPr lang="en-US" sz="1800" b="1" dirty="0">
                <a:latin typeface="Arial"/>
                <a:cs typeface="Arial"/>
              </a:rPr>
              <a:t>Bayesian approach is most common:</a:t>
            </a:r>
          </a:p>
          <a:p>
            <a:pPr marL="165100" indent="-165100">
              <a:spcAft>
                <a:spcPts val="1200"/>
              </a:spcAft>
              <a:buFont typeface="Arial" pitchFamily="34" charset="0"/>
              <a:buChar char="•"/>
              <a:tabLst>
                <a:tab pos="3376613" algn="r"/>
              </a:tabLst>
            </a:pPr>
            <a:r>
              <a:rPr lang="en-US" sz="1800" b="1" dirty="0">
                <a:latin typeface="Arial"/>
                <a:cs typeface="Arial"/>
              </a:rPr>
              <a:t>Objective: minimize word error rate by </a:t>
            </a:r>
            <a:br>
              <a:rPr lang="en-US" sz="1800" b="1" dirty="0">
                <a:latin typeface="Arial"/>
                <a:cs typeface="Arial"/>
              </a:rPr>
            </a:br>
            <a:r>
              <a:rPr lang="en-US" sz="1800" b="1" dirty="0">
                <a:latin typeface="Arial"/>
                <a:cs typeface="Arial"/>
              </a:rPr>
              <a:t>maximizing P(W|A)</a:t>
            </a:r>
          </a:p>
          <a:p>
            <a:pPr marL="338138" indent="-169863">
              <a:spcAft>
                <a:spcPts val="600"/>
              </a:spcAft>
              <a:tabLst>
                <a:tab pos="1252538" algn="l"/>
                <a:tab pos="3376613" algn="r"/>
              </a:tabLst>
            </a:pPr>
            <a:r>
              <a:rPr lang="en-US" sz="1800" b="1" dirty="0">
                <a:latin typeface="Arial"/>
                <a:cs typeface="Arial"/>
              </a:rPr>
              <a:t>	P(A|W):	Acoustic Model</a:t>
            </a:r>
          </a:p>
          <a:p>
            <a:pPr marL="338138" indent="-169863">
              <a:spcAft>
                <a:spcPts val="600"/>
              </a:spcAft>
              <a:tabLst>
                <a:tab pos="1252538" algn="l"/>
                <a:tab pos="3376613" algn="r"/>
              </a:tabLst>
            </a:pPr>
            <a:r>
              <a:rPr lang="en-US" sz="1800" b="1" dirty="0">
                <a:latin typeface="Arial"/>
                <a:cs typeface="Arial"/>
              </a:rPr>
              <a:t>	P(W):	Language Model</a:t>
            </a:r>
          </a:p>
          <a:p>
            <a:pPr marL="338138" indent="-169863">
              <a:spcAft>
                <a:spcPts val="1200"/>
              </a:spcAft>
              <a:tabLst>
                <a:tab pos="1252538" algn="l"/>
                <a:tab pos="3376613" algn="r"/>
              </a:tabLst>
            </a:pPr>
            <a:r>
              <a:rPr lang="en-US" sz="1800" b="1" dirty="0">
                <a:latin typeface="Arial"/>
                <a:cs typeface="Arial"/>
              </a:rPr>
              <a:t>	P(A):	Evidence (ignored)</a:t>
            </a:r>
          </a:p>
          <a:p>
            <a:pPr marL="165100" indent="-165100">
              <a:spcAft>
                <a:spcPts val="1200"/>
              </a:spcAft>
              <a:buFont typeface="Arial" pitchFamily="34" charset="0"/>
              <a:buChar char="•"/>
              <a:tabLst>
                <a:tab pos="3376613" algn="r"/>
              </a:tabLst>
            </a:pPr>
            <a:r>
              <a:rPr lang="en-US" sz="1800" b="1" dirty="0">
                <a:latin typeface="Arial"/>
                <a:cs typeface="Arial"/>
              </a:rPr>
              <a:t>Acoustic models use hidden Markov </a:t>
            </a:r>
            <a:br>
              <a:rPr lang="en-US" sz="1800" b="1" dirty="0">
                <a:latin typeface="Arial"/>
                <a:cs typeface="Arial"/>
              </a:rPr>
            </a:br>
            <a:r>
              <a:rPr lang="en-US" sz="1800" b="1" dirty="0">
                <a:latin typeface="Arial"/>
                <a:cs typeface="Arial"/>
              </a:rPr>
              <a:t>models with Gaussian mixtures.</a:t>
            </a:r>
          </a:p>
          <a:p>
            <a:pPr marL="165100" indent="-165100">
              <a:spcAft>
                <a:spcPts val="1200"/>
              </a:spcAft>
              <a:buFont typeface="Arial" pitchFamily="34" charset="0"/>
              <a:buChar char="•"/>
              <a:tabLst>
                <a:tab pos="3376613" algn="r"/>
              </a:tabLst>
            </a:pPr>
            <a:r>
              <a:rPr lang="en-US" sz="1800" b="1" dirty="0">
                <a:latin typeface="Arial"/>
                <a:cs typeface="Arial"/>
              </a:rPr>
              <a:t>P(W) is estimated using probabilistic</a:t>
            </a:r>
            <a:br>
              <a:rPr lang="en-US" sz="1800" b="1" dirty="0">
                <a:latin typeface="Arial"/>
                <a:cs typeface="Arial"/>
              </a:rPr>
            </a:br>
            <a:r>
              <a:rPr lang="en-US" sz="1800" b="1" dirty="0">
                <a:latin typeface="Arial"/>
                <a:cs typeface="Arial"/>
              </a:rPr>
              <a:t>N-gram  models.</a:t>
            </a:r>
          </a:p>
          <a:p>
            <a:pPr marL="165100" indent="-165100">
              <a:spcAft>
                <a:spcPts val="1200"/>
              </a:spcAft>
              <a:buFont typeface="Arial" pitchFamily="34" charset="0"/>
              <a:buChar char="•"/>
              <a:tabLst>
                <a:tab pos="3376613" algn="r"/>
              </a:tabLst>
            </a:pPr>
            <a:r>
              <a:rPr lang="en-US" sz="1800" b="1" dirty="0">
                <a:latin typeface="Arial"/>
                <a:cs typeface="Arial"/>
              </a:rPr>
              <a:t>Parameters can be trained using generative (ML)</a:t>
            </a:r>
            <a:br>
              <a:rPr lang="en-US" sz="1800" b="1" dirty="0">
                <a:latin typeface="Arial"/>
                <a:cs typeface="Arial"/>
              </a:rPr>
            </a:br>
            <a:r>
              <a:rPr lang="en-US" sz="1800" b="1" dirty="0">
                <a:latin typeface="Arial"/>
                <a:cs typeface="Arial"/>
              </a:rPr>
              <a:t>or discriminative (e.g., MMIE, MCE, or MPE) approaches.</a:t>
            </a:r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/>
        </p:nvGraphicFramePr>
        <p:xfrm>
          <a:off x="458788" y="1981273"/>
          <a:ext cx="2468562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Equation" r:id="rId4" imgW="1638000" imgH="419040" progId="Equation.DSMT4">
                  <p:embed/>
                </p:oleObj>
              </mc:Choice>
              <mc:Fallback>
                <p:oleObj name="Equation" r:id="rId4" imgW="163800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788" y="1981273"/>
                        <a:ext cx="2468562" cy="631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07242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p"/>
    </p:bldLst>
  </p:timing>
</p:sld>
</file>

<file path=ppt/theme/theme1.xml><?xml version="1.0" encoding="utf-8"?>
<a:theme xmlns:a="http://schemas.openxmlformats.org/drawingml/2006/main" name="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lecture_title</Template>
  <TotalTime>7195</TotalTime>
  <Words>1067</Words>
  <Application>Microsoft Macintosh PowerPoint</Application>
  <PresentationFormat>Letter Paper (8.5x11 in)</PresentationFormat>
  <Paragraphs>88</Paragraphs>
  <Slides>13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Times New Roman</vt:lpstr>
      <vt:lpstr>Wingdings</vt:lpstr>
      <vt:lpstr>isip_default</vt:lpstr>
      <vt:lpstr>1_lecture_title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411</cp:revision>
  <dcterms:created xsi:type="dcterms:W3CDTF">2002-09-12T17:13:32Z</dcterms:created>
  <dcterms:modified xsi:type="dcterms:W3CDTF">2020-02-28T12:51:11Z</dcterms:modified>
</cp:coreProperties>
</file>