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7"/>
  </p:notesMasterIdLst>
  <p:handoutMasterIdLst>
    <p:handoutMasterId r:id="rId18"/>
  </p:handoutMasterIdLst>
  <p:sldIdLst>
    <p:sldId id="356" r:id="rId3"/>
    <p:sldId id="384" r:id="rId4"/>
    <p:sldId id="385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402" r:id="rId1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6" autoAdjust="0"/>
  </p:normalViewPr>
  <p:slideViewPr>
    <p:cSldViewPr snapToGrid="0">
      <p:cViewPr varScale="1">
        <p:scale>
          <a:sx n="131" d="100"/>
          <a:sy n="131" d="100"/>
        </p:scale>
        <p:origin x="2176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seminars/msstate/2002/euro_coin/presentation_v0.pdf" TargetMode="External"/><Relationship Id="rId3" Type="http://schemas.openxmlformats.org/officeDocument/2006/relationships/hyperlink" Target="http://www-ccrma.stanford.edu/~jos/bayes/Bayesian_Parameter_Estimation.html" TargetMode="External"/><Relationship Id="rId7" Type="http://schemas.openxmlformats.org/officeDocument/2006/relationships/hyperlink" Target="http://www.isip.piconepress.com/publications/presentations_misc/2002/isip/euro_coin/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s://www.isip.piconepress.com/courses/temple/ece_8527/resources/dhs_book/dhs_chapter_03_05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sip.msstate.edu/publications/seminars/msstate_misc/2002/euro_coin/presentation_v0.pdf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homepages.inf.ed.ac.uk/rbf/CVonline/LOCAL_COPIES/AV0809/eshky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engineering.purdue.edu/kak/Trinity.pdf" TargetMode="External"/><Relationship Id="rId9" Type="http://schemas.openxmlformats.org/officeDocument/2006/relationships/hyperlink" Target="http://www.mat.ulaval.ca/informatique/guide94/img14.png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14: Bayesian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Bayesian Estimation (Review)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Multivariate Gaussians</a:t>
            </a:r>
            <a:b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Bayesian Solutions</a:t>
            </a:r>
            <a:b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Recursive Learning</a:t>
            </a:r>
            <a:b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Comparison to Maximum Likelihood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>
                <a:solidFill>
                  <a:srgbClr val="004000"/>
                </a:solidFill>
              </a:rPr>
              <a:t>	</a:t>
            </a:r>
            <a:r>
              <a:rPr lang="en-US" sz="1800" b="1">
                <a:solidFill>
                  <a:schemeClr val="accent2"/>
                </a:solidFill>
                <a:hlinkClick r:id="rId2"/>
              </a:rPr>
              <a:t>DHS: Chapter 3 (Part 5) </a:t>
            </a:r>
            <a:br>
              <a:rPr lang="en-US" sz="1800" b="1">
                <a:solidFill>
                  <a:schemeClr val="accent2"/>
                </a:solidFill>
              </a:rPr>
            </a:br>
            <a:r>
              <a:rPr lang="en-US" sz="1800" b="1">
                <a:solidFill>
                  <a:schemeClr val="accent2"/>
                </a:solidFill>
                <a:hlinkClick r:id="rId3"/>
              </a:rPr>
              <a:t>J</a:t>
            </a:r>
            <a:r>
              <a:rPr lang="en-US" sz="1800" b="1" dirty="0">
                <a:solidFill>
                  <a:schemeClr val="accent2"/>
                </a:solidFill>
                <a:hlinkClick r:id="rId3"/>
              </a:rPr>
              <a:t>.O.S.: Bayesian Parameter Estimation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A.K.: The Holy Trinity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A.E.: Bayesian Methods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Recursive Bayes Incremental Learning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6027174"/>
          </a:xfrm>
          <a:prstGeom prst="rect">
            <a:avLst/>
          </a:prstGeom>
        </p:spPr>
        <p:txBody>
          <a:bodyPr/>
          <a:lstStyle/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To indicate explicitly the dependence on the number of samples, let: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We can then write our expression for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 )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	where                          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 can write the posterior density using a recursive relation:</a:t>
            </a:r>
          </a:p>
          <a:p>
            <a:pPr marL="176213" marR="0" lvl="0" indent="-176213" algn="l" defTabSz="914400" rtl="0" eaLnBrk="0" fontAlgn="base" latinLnBrk="0" hangingPunct="0">
              <a:spcBef>
                <a:spcPts val="114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noProof="0" dirty="0">
                <a:solidFill>
                  <a:schemeClr val="bg1"/>
                </a:solidFill>
                <a:latin typeface="+mn-lt"/>
                <a:sym typeface="Symbol" pitchFamily="18" charset="2"/>
              </a:rPr>
              <a:t>w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here                           .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This is called the Recursive Bayes Incremental Learning because we have a method for incrementally updating our estimates.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454025" y="3678018"/>
          <a:ext cx="3719512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55" name="Equation" r:id="rId3" imgW="3340080" imgH="1460160" progId="Equation.3">
                  <p:embed/>
                </p:oleObj>
              </mc:Choice>
              <mc:Fallback>
                <p:oleObj name="Equation" r:id="rId3" imgW="334008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78018"/>
                        <a:ext cx="3719512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00393" y="5227335"/>
          <a:ext cx="157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56" name="Equation" r:id="rId5" imgW="1574640" imgH="342720" progId="Equation.3">
                  <p:embed/>
                </p:oleObj>
              </mc:Choice>
              <mc:Fallback>
                <p:oleObj name="Equation" r:id="rId5" imgW="1574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393" y="5227335"/>
                        <a:ext cx="1574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2" name="Object 6"/>
          <p:cNvGraphicFramePr>
            <a:graphicFrameLocks noChangeAspect="1"/>
          </p:cNvGraphicFramePr>
          <p:nvPr/>
        </p:nvGraphicFramePr>
        <p:xfrm>
          <a:off x="454025" y="1132552"/>
          <a:ext cx="182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57" name="Equation" r:id="rId7" imgW="1828800" imgH="355320" progId="Equation.3">
                  <p:embed/>
                </p:oleObj>
              </mc:Choice>
              <mc:Fallback>
                <p:oleObj name="Equation" r:id="rId7" imgW="18288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2552"/>
                        <a:ext cx="1828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3" name="Object 7"/>
          <p:cNvGraphicFramePr>
            <a:graphicFrameLocks noChangeAspect="1"/>
          </p:cNvGraphicFramePr>
          <p:nvPr/>
        </p:nvGraphicFramePr>
        <p:xfrm>
          <a:off x="454025" y="2195000"/>
          <a:ext cx="2984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58" name="Equation" r:id="rId9" imgW="2984400" imgH="355320" progId="Equation.3">
                  <p:embed/>
                </p:oleObj>
              </mc:Choice>
              <mc:Fallback>
                <p:oleObj name="Equation" r:id="rId9" imgW="2984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95000"/>
                        <a:ext cx="2984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4" name="Object 8"/>
          <p:cNvGraphicFramePr>
            <a:graphicFrameLocks noChangeAspect="1"/>
          </p:cNvGraphicFramePr>
          <p:nvPr/>
        </p:nvGraphicFramePr>
        <p:xfrm>
          <a:off x="1091182" y="2728452"/>
          <a:ext cx="156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59" name="Equation" r:id="rId11" imgW="1562040" imgH="342720" progId="Equation.DSMT4">
                  <p:embed/>
                </p:oleObj>
              </mc:Choice>
              <mc:Fallback>
                <p:oleObj name="Equation" r:id="rId11" imgW="15620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182" y="2728452"/>
                        <a:ext cx="1562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917285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When do ML and Bayesian Estimation Differ?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For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infinite amounts of data, the solutions converge. However, limited data is always a problem.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If prior information is reliable, a Bayesian estimate can be superior.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Bayesian estimates for uniform priors are similar to an ML solution.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If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is broad or asymmetric around the true value, the approaches are likely to produce different solutions.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When designing a classifier using these techniques,  there are three sources of error: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Bayes Error: the error due to overlapping distributions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Model Error: the error due to an incorrect model or incorrect assumption about the parametric </a:t>
            </a: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form.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Estimation Error: the error arising from the fact that the parameters are estimated from a finite amount of data.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9011557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Noninformative Priors and Invariance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The information about the prior </a:t>
            </a: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is based on the designer’s knowledge of the problem domain.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expect the prior distributions to be “translation and scale invariance” </a:t>
            </a:r>
            <a:r>
              <a:rPr lang="en-US" sz="1800" b="1" dirty="0">
                <a:solidFill>
                  <a:schemeClr val="bg1"/>
                </a:solidFill>
              </a:rPr>
              <a:t>–</a:t>
            </a:r>
            <a:r>
              <a:rPr lang="en-US" sz="1800" dirty="0">
                <a:solidFill>
                  <a:schemeClr val="bg1"/>
                </a:solidFill>
              </a:rPr>
              <a:t> t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hey should not depend on the actual value of the parameter.</a:t>
            </a:r>
          </a:p>
          <a:p>
            <a:pPr marL="176213" marR="0" lvl="0" indent="-176213" algn="l" defTabSz="914400" rtl="0" eaLnBrk="0" fontAlgn="base" latinLnBrk="0" hangingPunct="0"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 prior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that satisfies this property is referred to as a </a:t>
            </a:r>
            <a:b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</a:b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“noninformative prior”: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The Bayesian approach remains applicable even when little or no prior information is available.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Such situations can be handled by choosing a prior density giving equal weight to all possible values of θ.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Priors that seemingly impart no prior preference, the so-called noninformative priors, also arise when the prior is required to be invariant under certain transformations.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Frequently, the desire to treat all possible values of θ equitably leads to priors with infinite mass. Such noninformative priors are called improper priors.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0897332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Example of Noninformative Priors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990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For example, if we assume the prior distribution of a mean of a continuous random variable is independent of the choice of the origin, the only prior that could satisfy this is a uniform distribution (which isn’t possible).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Consider  a parameter </a:t>
            </a:r>
            <a:r>
              <a:rPr lang="en-US" sz="1800" b="1" dirty="0" err="1">
                <a:solidFill>
                  <a:schemeClr val="bg1"/>
                </a:solidFill>
                <a:sym typeface="Symbol"/>
              </a:rPr>
              <a:t>σ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, and a transformation of this variable:</a:t>
            </a:r>
            <a:br>
              <a:rPr lang="en-US" sz="1800" b="1" dirty="0">
                <a:solidFill>
                  <a:schemeClr val="bg1"/>
                </a:solidFill>
                <a:sym typeface="Symbol"/>
              </a:rPr>
            </a:b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new variable,                 . Suppose we also scale by a positive constant:</a:t>
            </a:r>
            <a:br>
              <a:rPr lang="en-US" sz="1800" b="1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                                  . A noninformative prior on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the inverse distribution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= 1/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which is also improper. </a:t>
            </a:r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378347" y="3058099"/>
          <a:ext cx="219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1" name="Equation" r:id="rId3" imgW="2197080" imgH="266400" progId="Equation.3">
                  <p:embed/>
                </p:oleObj>
              </mc:Choice>
              <mc:Fallback>
                <p:oleObj name="Equation" r:id="rId3" imgW="2197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47" y="3058099"/>
                        <a:ext cx="219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97666" y="2623328"/>
          <a:ext cx="92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2" name="Equation" r:id="rId5" imgW="927000" imgH="266400" progId="Equation.DSMT4">
                  <p:embed/>
                </p:oleObj>
              </mc:Choice>
              <mc:Fallback>
                <p:oleObj name="Equation" r:id="rId5" imgW="927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666" y="2623328"/>
                        <a:ext cx="92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90385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x|</a:t>
            </a:r>
            <a:r>
              <a:rPr 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),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Noninformative </a:t>
            </a:r>
            <a:r>
              <a:rPr lang="en-US" sz="1800" b="1">
                <a:solidFill>
                  <a:schemeClr val="bg1"/>
                </a:solidFill>
              </a:rPr>
              <a:t>priors.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:</a:t>
            </a: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59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60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61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78426"/>
            <a:ext cx="8693150" cy="34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best guess after n samples.</a:t>
            </a:r>
          </a:p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uncertainty about this guess.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approaches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/n </a:t>
            </a:r>
            <a:r>
              <a:rPr lang="en-US" sz="1800" b="1" dirty="0">
                <a:solidFill>
                  <a:schemeClr val="bg1"/>
                </a:solidFill>
              </a:rPr>
              <a:t>for large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– each additional observation decreases our uncertainty.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posterior,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becomes more sharply peaked as n grows large. This is known as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Bayesian learning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69997" name="Picture 13"/>
          <p:cNvPicPr>
            <a:picLocks noChangeAspect="1" noChangeArrowheads="1"/>
          </p:cNvPicPr>
          <p:nvPr/>
        </p:nvPicPr>
        <p:blipFill>
          <a:blip r:embed="rId2"/>
          <a:srcRect b="17935"/>
          <a:stretch>
            <a:fillRect/>
          </a:stretch>
        </p:blipFill>
        <p:spPr bwMode="auto">
          <a:xfrm>
            <a:off x="1253607" y="3162351"/>
            <a:ext cx="6675848" cy="340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Bayesian Learning</a:t>
            </a:r>
          </a:p>
        </p:txBody>
      </p:sp>
    </p:spTree>
    <p:extLst>
      <p:ext uri="{BB962C8B-B14F-4D97-AF65-F5344CB8AC3E}">
        <p14:creationId xmlns:p14="http://schemas.microsoft.com/office/powerpoint/2010/main" val="49957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1" name="Rectangle 5151"/>
          <p:cNvSpPr>
            <a:spLocks noChangeArrowheads="1"/>
          </p:cNvSpPr>
          <p:nvPr/>
        </p:nvSpPr>
        <p:spPr bwMode="auto">
          <a:xfrm>
            <a:off x="177340" y="646173"/>
            <a:ext cx="86931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How do we obtain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) (derivation is tedious):</a:t>
            </a:r>
          </a:p>
        </p:txBody>
      </p:sp>
      <p:graphicFrame>
        <p:nvGraphicFramePr>
          <p:cNvPr id="158752" name="Object 5152"/>
          <p:cNvGraphicFramePr>
            <a:graphicFrameLocks noChangeAspect="1"/>
          </p:cNvGraphicFramePr>
          <p:nvPr/>
        </p:nvGraphicFramePr>
        <p:xfrm>
          <a:off x="454025" y="1076887"/>
          <a:ext cx="60198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83" name="Equation" r:id="rId3" imgW="6019560" imgH="1714320" progId="Equation.3">
                  <p:embed/>
                </p:oleObj>
              </mc:Choice>
              <mc:Fallback>
                <p:oleObj name="Equation" r:id="rId3" imgW="601956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76887"/>
                        <a:ext cx="60198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3" name="Rectangle 5153"/>
          <p:cNvSpPr>
            <a:spLocks noChangeArrowheads="1"/>
          </p:cNvSpPr>
          <p:nvPr/>
        </p:nvSpPr>
        <p:spPr bwMode="auto">
          <a:xfrm>
            <a:off x="220663" y="3012372"/>
            <a:ext cx="12731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	where:</a:t>
            </a:r>
          </a:p>
        </p:txBody>
      </p:sp>
      <p:graphicFrame>
        <p:nvGraphicFramePr>
          <p:cNvPr id="158754" name="Object 5154"/>
          <p:cNvGraphicFramePr>
            <a:graphicFrameLocks noChangeAspect="1"/>
          </p:cNvGraphicFramePr>
          <p:nvPr/>
        </p:nvGraphicFramePr>
        <p:xfrm>
          <a:off x="454025" y="3409554"/>
          <a:ext cx="4978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84" name="Equation" r:id="rId5" imgW="4978080" imgH="799920" progId="Equation.3">
                  <p:embed/>
                </p:oleObj>
              </mc:Choice>
              <mc:Fallback>
                <p:oleObj name="Equation" r:id="rId5" imgW="49780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409554"/>
                        <a:ext cx="49784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5" name="Rectangle 5155"/>
          <p:cNvSpPr>
            <a:spLocks noChangeArrowheads="1"/>
          </p:cNvSpPr>
          <p:nvPr/>
        </p:nvSpPr>
        <p:spPr bwMode="auto">
          <a:xfrm>
            <a:off x="176419" y="4332664"/>
            <a:ext cx="16637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Note that:</a:t>
            </a:r>
          </a:p>
        </p:txBody>
      </p:sp>
      <p:graphicFrame>
        <p:nvGraphicFramePr>
          <p:cNvPr id="158756" name="Object 5156"/>
          <p:cNvGraphicFramePr>
            <a:graphicFrameLocks noChangeAspect="1"/>
          </p:cNvGraphicFramePr>
          <p:nvPr/>
        </p:nvGraphicFramePr>
        <p:xfrm>
          <a:off x="1520776" y="4259838"/>
          <a:ext cx="2476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85" name="Equation" r:id="rId7" imgW="2476440" imgH="355320" progId="Equation.DSMT4">
                  <p:embed/>
                </p:oleObj>
              </mc:Choice>
              <mc:Fallback>
                <p:oleObj name="Equation" r:id="rId7" imgW="24764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776" y="4259838"/>
                        <a:ext cx="2476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9" name="Rectangle 5159"/>
          <p:cNvSpPr>
            <a:spLocks noChangeArrowheads="1"/>
          </p:cNvSpPr>
          <p:nvPr/>
        </p:nvSpPr>
        <p:spPr bwMode="auto">
          <a:xfrm>
            <a:off x="176419" y="4795704"/>
            <a:ext cx="869315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conditional mean,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μ</a:t>
            </a:r>
            <a:r>
              <a:rPr lang="en-US" sz="1800" b="1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treated as the true mean.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can be used to design the classifier.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Class-Conditional Density</a:t>
            </a:r>
          </a:p>
        </p:txBody>
      </p:sp>
    </p:spTree>
    <p:extLst>
      <p:ext uri="{BB962C8B-B14F-4D97-AF65-F5344CB8AC3E}">
        <p14:creationId xmlns:p14="http://schemas.microsoft.com/office/powerpoint/2010/main" val="81463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196390" y="1687767"/>
            <a:ext cx="38735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Applying Bayes formula:</a:t>
            </a:r>
          </a:p>
        </p:txBody>
      </p:sp>
      <p:graphicFrame>
        <p:nvGraphicFramePr>
          <p:cNvPr id="176135" name="Object 7"/>
          <p:cNvGraphicFramePr>
            <a:graphicFrameLocks noChangeAspect="1"/>
          </p:cNvGraphicFramePr>
          <p:nvPr/>
        </p:nvGraphicFramePr>
        <p:xfrm>
          <a:off x="454025" y="2111775"/>
          <a:ext cx="62103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59" name="Equation" r:id="rId3" imgW="6210000" imgH="1307880" progId="Equation.3">
                  <p:embed/>
                </p:oleObj>
              </mc:Choice>
              <mc:Fallback>
                <p:oleObj name="Equation" r:id="rId3" imgW="6210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11775"/>
                        <a:ext cx="62103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202279" y="3554044"/>
            <a:ext cx="31686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which has the form:</a:t>
            </a:r>
          </a:p>
        </p:txBody>
      </p:sp>
      <p:graphicFrame>
        <p:nvGraphicFramePr>
          <p:cNvPr id="176137" name="Object 9"/>
          <p:cNvGraphicFramePr>
            <a:graphicFrameLocks noChangeAspect="1"/>
          </p:cNvGraphicFramePr>
          <p:nvPr/>
        </p:nvGraphicFramePr>
        <p:xfrm>
          <a:off x="231775" y="3901655"/>
          <a:ext cx="4114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60" name="Equation" r:id="rId5" imgW="4114800" imgH="596880" progId="Equation.3">
                  <p:embed/>
                </p:oleObj>
              </mc:Choice>
              <mc:Fallback>
                <p:oleObj name="Equation" r:id="rId5" imgW="41148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3901655"/>
                        <a:ext cx="4114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211756" y="4562487"/>
            <a:ext cx="21399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Once again:</a:t>
            </a:r>
          </a:p>
        </p:txBody>
      </p:sp>
      <p:graphicFrame>
        <p:nvGraphicFramePr>
          <p:cNvPr id="176139" name="Object 11"/>
          <p:cNvGraphicFramePr>
            <a:graphicFrameLocks noChangeAspect="1"/>
          </p:cNvGraphicFramePr>
          <p:nvPr/>
        </p:nvGraphicFramePr>
        <p:xfrm>
          <a:off x="1776567" y="4573679"/>
          <a:ext cx="2120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61" name="Equation" r:id="rId7" imgW="2120760" imgH="291960" progId="Equation.3">
                  <p:embed/>
                </p:oleObj>
              </mc:Choice>
              <mc:Fallback>
                <p:oleObj name="Equation" r:id="rId7" imgW="2120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567" y="4573679"/>
                        <a:ext cx="21209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197008" y="5024607"/>
            <a:ext cx="79025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and we have a reproducing density.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Multivariate Case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8914" y="770713"/>
            <a:ext cx="8140700" cy="1131889"/>
            <a:chOff x="93" y="662"/>
            <a:chExt cx="5128" cy="713"/>
          </a:xfrm>
        </p:grpSpPr>
        <p:sp>
          <p:nvSpPr>
            <p:cNvPr id="176132" name="Rectangle 4"/>
            <p:cNvSpPr>
              <a:spLocks noChangeArrowheads="1"/>
            </p:cNvSpPr>
            <p:nvPr/>
          </p:nvSpPr>
          <p:spPr bwMode="auto">
            <a:xfrm>
              <a:off x="93" y="666"/>
              <a:ext cx="5128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 typeface="Arial" pitchFamily="34" charset="0"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Assume:</a:t>
              </a:r>
            </a:p>
            <a:p>
              <a:pPr marL="176213" indent="-176213">
                <a:lnSpc>
                  <a:spcPct val="150000"/>
                </a:lnSpc>
                <a:spcAft>
                  <a:spcPct val="25000"/>
                </a:spcAft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	where                         are assumed to be known.                           </a:t>
              </a:r>
            </a:p>
          </p:txBody>
        </p:sp>
        <p:graphicFrame>
          <p:nvGraphicFramePr>
            <p:cNvPr id="176133" name="Object 5"/>
            <p:cNvGraphicFramePr>
              <a:graphicFrameLocks noChangeAspect="1"/>
            </p:cNvGraphicFramePr>
            <p:nvPr/>
          </p:nvGraphicFramePr>
          <p:xfrm>
            <a:off x="894" y="662"/>
            <a:ext cx="23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62" name="Equation" r:id="rId9" imgW="3759120" imgH="317160" progId="Equation.3">
                    <p:embed/>
                  </p:oleObj>
                </mc:Choice>
                <mc:Fallback>
                  <p:oleObj name="Equation" r:id="rId9" imgW="375912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4" y="662"/>
                          <a:ext cx="2368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104185" y="1193909"/>
          <a:ext cx="144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63" name="Equation" r:id="rId11" imgW="1447560" imgH="291960" progId="Equation.DSMT4">
                  <p:embed/>
                </p:oleObj>
              </mc:Choice>
              <mc:Fallback>
                <p:oleObj name="Equation" r:id="rId11" imgW="1447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85" y="1193909"/>
                        <a:ext cx="1447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789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5944" y="619137"/>
            <a:ext cx="8664575" cy="1914526"/>
            <a:chOff x="145" y="678"/>
            <a:chExt cx="5458" cy="1206"/>
          </a:xfrm>
        </p:grpSpPr>
        <p:sp>
          <p:nvSpPr>
            <p:cNvPr id="159768" name="Rectangle 24"/>
            <p:cNvSpPr>
              <a:spLocks noChangeArrowheads="1"/>
            </p:cNvSpPr>
            <p:nvPr/>
          </p:nvSpPr>
          <p:spPr bwMode="auto">
            <a:xfrm>
              <a:off x="145" y="678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Equating coefficients between the two Gaussians:</a:t>
              </a:r>
            </a:p>
          </p:txBody>
        </p:sp>
        <p:graphicFrame>
          <p:nvGraphicFramePr>
            <p:cNvPr id="159769" name="Object 25"/>
            <p:cNvGraphicFramePr>
              <a:graphicFrameLocks noChangeAspect="1"/>
            </p:cNvGraphicFramePr>
            <p:nvPr/>
          </p:nvGraphicFramePr>
          <p:xfrm>
            <a:off x="314" y="972"/>
            <a:ext cx="1600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31" name="Equation" r:id="rId3" imgW="2539800" imgH="1447560" progId="Equation.3">
                    <p:embed/>
                  </p:oleObj>
                </mc:Choice>
                <mc:Fallback>
                  <p:oleObj name="Equation" r:id="rId3" imgW="2539800" imgH="1447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972"/>
                          <a:ext cx="1600" cy="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90706" y="2677470"/>
            <a:ext cx="8664575" cy="1552575"/>
            <a:chOff x="148" y="2244"/>
            <a:chExt cx="5458" cy="978"/>
          </a:xfrm>
        </p:grpSpPr>
        <p:sp>
          <p:nvSpPr>
            <p:cNvPr id="159772" name="Rectangle 28"/>
            <p:cNvSpPr>
              <a:spLocks noChangeArrowheads="1"/>
            </p:cNvSpPr>
            <p:nvPr/>
          </p:nvSpPr>
          <p:spPr bwMode="auto">
            <a:xfrm>
              <a:off x="148" y="2244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The solution to these equations is:</a:t>
              </a:r>
            </a:p>
          </p:txBody>
        </p:sp>
        <p:graphicFrame>
          <p:nvGraphicFramePr>
            <p:cNvPr id="159773" name="Object 29"/>
            <p:cNvGraphicFramePr>
              <a:graphicFrameLocks noChangeAspect="1"/>
            </p:cNvGraphicFramePr>
            <p:nvPr/>
          </p:nvGraphicFramePr>
          <p:xfrm>
            <a:off x="314" y="2478"/>
            <a:ext cx="2648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32" name="Equation" r:id="rId5" imgW="4203360" imgH="1180800" progId="Equation.3">
                    <p:embed/>
                  </p:oleObj>
                </mc:Choice>
                <mc:Fallback>
                  <p:oleObj name="Equation" r:id="rId5" imgW="4203360" imgH="1180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2478"/>
                          <a:ext cx="2648" cy="7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90706" y="4381742"/>
            <a:ext cx="4818063" cy="446088"/>
            <a:chOff x="148" y="3652"/>
            <a:chExt cx="3035" cy="281"/>
          </a:xfrm>
        </p:grpSpPr>
        <p:sp>
          <p:nvSpPr>
            <p:cNvPr id="159774" name="Rectangle 30"/>
            <p:cNvSpPr>
              <a:spLocks noChangeArrowheads="1"/>
            </p:cNvSpPr>
            <p:nvPr/>
          </p:nvSpPr>
          <p:spPr bwMode="auto">
            <a:xfrm>
              <a:off x="148" y="3660"/>
              <a:ext cx="194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It also follows that:</a:t>
              </a:r>
            </a:p>
          </p:txBody>
        </p:sp>
        <p:graphicFrame>
          <p:nvGraphicFramePr>
            <p:cNvPr id="159775" name="Object 31"/>
            <p:cNvGraphicFramePr>
              <a:graphicFrameLocks noChangeAspect="1"/>
            </p:cNvGraphicFramePr>
            <p:nvPr/>
          </p:nvGraphicFramePr>
          <p:xfrm>
            <a:off x="1615" y="3652"/>
            <a:ext cx="1568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33" name="Equation" r:id="rId7" imgW="2489040" imgH="291960" progId="Equation.DSMT4">
                    <p:embed/>
                  </p:oleObj>
                </mc:Choice>
                <mc:Fallback>
                  <p:oleObj name="Equation" r:id="rId7" imgW="2489040" imgH="291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5" y="3652"/>
                          <a:ext cx="1568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Estimation Equations</a:t>
            </a:r>
          </a:p>
        </p:txBody>
      </p:sp>
    </p:spTree>
    <p:extLst>
      <p:ext uri="{BB962C8B-B14F-4D97-AF65-F5344CB8AC3E}">
        <p14:creationId xmlns:p14="http://schemas.microsoft.com/office/powerpoint/2010/main" val="373950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3243" y="609600"/>
            <a:ext cx="8657302" cy="4301613"/>
          </a:xfrm>
        </p:spPr>
        <p:txBody>
          <a:bodyPr/>
          <a:lstStyle/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 | D)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computation can be applied to any situation in which the unknown density can be parameterized.</a:t>
            </a:r>
          </a:p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b="1" dirty="0">
                <a:solidFill>
                  <a:schemeClr val="bg1"/>
                </a:solidFill>
                <a:latin typeface="+mj-lt"/>
              </a:rPr>
              <a:t>The basic assumptions are: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>
                <a:solidFill>
                  <a:schemeClr val="bg1"/>
                </a:solidFill>
                <a:latin typeface="+mj-lt"/>
              </a:rPr>
              <a:t>The form of 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 |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known, but the value of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is not known exactly.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Our knowledge about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is assumed to be contained in a known prior density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rest of our knowledge about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is contained in a set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of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random variables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…,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drawn independently according to the unknown probability density function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Theory</a:t>
            </a:r>
          </a:p>
        </p:txBody>
      </p:sp>
    </p:spTree>
    <p:extLst>
      <p:ext uri="{BB962C8B-B14F-4D97-AF65-F5344CB8AC3E}">
        <p14:creationId xmlns:p14="http://schemas.microsoft.com/office/powerpoint/2010/main" val="35726941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Formal Solution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32206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The posterior is given by: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Using Bayes formula, we can write p(D|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θ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) as: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and by the independence assumption: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constitutes</a:t>
            </a: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 the formal solution to the problem because we have an expression for the probability of the data given the parameters.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176213" lvl="0" indent="-176213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baseline="0" dirty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 ) 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454025" y="1130045"/>
          <a:ext cx="31257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1" name="Equation" r:id="rId3" imgW="2806560" imgH="291960" progId="Equation.3">
                  <p:embed/>
                </p:oleObj>
              </mc:Choice>
              <mc:Fallback>
                <p:oleObj name="Equation" r:id="rId3" imgW="2806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0045"/>
                        <a:ext cx="312578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54025" y="2186498"/>
          <a:ext cx="2786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2" name="Equation" r:id="rId5" imgW="2501640" imgH="609480" progId="Equation.3">
                  <p:embed/>
                </p:oleObj>
              </mc:Choice>
              <mc:Fallback>
                <p:oleObj name="Equation" r:id="rId5" imgW="2501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86498"/>
                        <a:ext cx="27860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454025" y="3658931"/>
          <a:ext cx="2235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3" name="Equation" r:id="rId7" imgW="2006280" imgH="622080" progId="Equation.3">
                  <p:embed/>
                </p:oleObj>
              </mc:Choice>
              <mc:Fallback>
                <p:oleObj name="Equation" r:id="rId7" imgW="200628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58931"/>
                        <a:ext cx="2235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960587" y="5928033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4" name="Equation" r:id="rId9" imgW="520560" imgH="291960" progId="Equation.DSMT4">
                  <p:embed/>
                </p:oleObj>
              </mc:Choice>
              <mc:Fallback>
                <p:oleObj name="Equation" r:id="rId9" imgW="520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587" y="5928033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51704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Comparison to Maximum Likelihood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baseline="0" dirty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kumimoji="0" lang="en-US" altLang="en-US" sz="1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(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will also peak at the same place if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 is well-behaved.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 will be approximately             , which is the ML result.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>
                <a:solidFill>
                  <a:schemeClr val="bg1"/>
                </a:solidFill>
                <a:latin typeface="+mj-lt"/>
                <a:sym typeface="Symbol" pitchFamily="18" charset="2"/>
              </a:rPr>
              <a:t>If the peak of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is very sharp, then the influence of prior information on the uncertainty of the true value of 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 can be ignored.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However, the Bayes solution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 tells us how to use all of the available information to compute the desired density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5108745" y="1163535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3" name="Equation" r:id="rId3" imgW="520560" imgH="291960" progId="Equation.3">
                  <p:embed/>
                </p:oleObj>
              </mc:Choice>
              <mc:Fallback>
                <p:oleObj name="Equation" r:id="rId3" imgW="520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745" y="1163535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88585" y="2223111"/>
          <a:ext cx="698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4" name="Equation" r:id="rId5" imgW="698400" imgH="317160" progId="Equation.DSMT4">
                  <p:embed/>
                </p:oleObj>
              </mc:Choice>
              <mc:Fallback>
                <p:oleObj name="Equation" r:id="rId5" imgW="6984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585" y="2223111"/>
                        <a:ext cx="698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82337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7138</TotalTime>
  <Words>1131</Words>
  <Application>Microsoft Macintosh PowerPoint</Application>
  <PresentationFormat>Letter Paper (8.5x11 in)</PresentationFormat>
  <Paragraphs>95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403</cp:revision>
  <dcterms:created xsi:type="dcterms:W3CDTF">2002-09-12T17:13:32Z</dcterms:created>
  <dcterms:modified xsi:type="dcterms:W3CDTF">2020-02-17T14:36:11Z</dcterms:modified>
</cp:coreProperties>
</file>