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65" r:id="rId1"/>
    <p:sldMasterId id="2147483694" r:id="rId2"/>
  </p:sldMasterIdLst>
  <p:notesMasterIdLst>
    <p:notesMasterId r:id="rId15"/>
  </p:notesMasterIdLst>
  <p:handoutMasterIdLst>
    <p:handoutMasterId r:id="rId16"/>
  </p:handoutMasterIdLst>
  <p:sldIdLst>
    <p:sldId id="356" r:id="rId3"/>
    <p:sldId id="376" r:id="rId4"/>
    <p:sldId id="377" r:id="rId5"/>
    <p:sldId id="378" r:id="rId6"/>
    <p:sldId id="379" r:id="rId7"/>
    <p:sldId id="380" r:id="rId8"/>
    <p:sldId id="381" r:id="rId9"/>
    <p:sldId id="382" r:id="rId10"/>
    <p:sldId id="383" r:id="rId11"/>
    <p:sldId id="384" r:id="rId12"/>
    <p:sldId id="402" r:id="rId13"/>
    <p:sldId id="386" r:id="rId14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16">
          <p15:clr>
            <a:srgbClr val="A4A3A4"/>
          </p15:clr>
        </p15:guide>
        <p15:guide id="2" pos="5496" userDrawn="1">
          <p15:clr>
            <a:srgbClr val="A4A3A4"/>
          </p15:clr>
        </p15:guide>
        <p15:guide id="3" pos="144" userDrawn="1">
          <p15:clr>
            <a:srgbClr val="A4A3A4"/>
          </p15:clr>
        </p15:guide>
        <p15:guide id="4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646" autoAdjust="0"/>
    <p:restoredTop sz="95346" autoAdjust="0"/>
  </p:normalViewPr>
  <p:slideViewPr>
    <p:cSldViewPr snapToGrid="0">
      <p:cViewPr varScale="1">
        <p:scale>
          <a:sx n="128" d="100"/>
          <a:sy n="128" d="100"/>
        </p:scale>
        <p:origin x="1656" y="176"/>
      </p:cViewPr>
      <p:guideLst>
        <p:guide orient="horz" pos="3816"/>
        <p:guide pos="5496"/>
        <p:guide pos="144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-1818" y="-102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4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4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e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7666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9080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DDBD59-569B-4ADA-B87A-7FB513C2CF84}" type="slidenum">
              <a:rPr lang="en-US"/>
              <a:pPr/>
              <a:t>1</a:t>
            </a:fld>
            <a:endParaRPr lang="en-US"/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2750" y="4554538"/>
            <a:ext cx="6550025" cy="4314825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6050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46634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63639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77222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8527: Lecture 12, 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892034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892034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479425" y="110332"/>
            <a:ext cx="7935886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spAutoFit/>
          </a:bodyPr>
          <a:lstStyle>
            <a:defPPr>
              <a:defRPr lang="en-US"/>
            </a:defPPr>
            <a:lvl1pPr>
              <a:spcBef>
                <a:spcPts val="0"/>
              </a:spcBef>
              <a:defRPr sz="1800" b="1">
                <a:solidFill>
                  <a:srgbClr val="333399"/>
                </a:solidFill>
              </a:defRPr>
            </a:lvl1pPr>
          </a:lstStyle>
          <a:p>
            <a:r>
              <a:rPr lang="en-US" dirty="0"/>
              <a:t>ECE 8527 – Introduction to Machine Learning and Pattern Recognition</a:t>
            </a:r>
          </a:p>
        </p:txBody>
      </p:sp>
    </p:spTree>
    <p:extLst>
      <p:ext uri="{BB962C8B-B14F-4D97-AF65-F5344CB8AC3E}">
        <p14:creationId xmlns:p14="http://schemas.microsoft.com/office/powerpoint/2010/main" val="918934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ece.msstate.edu/research/isip/publications/seminars/msstate/2002/euro_coin/presentation_v0.pdf" TargetMode="External"/><Relationship Id="rId3" Type="http://schemas.openxmlformats.org/officeDocument/2006/relationships/hyperlink" Target="http://www-ccrma.stanford.edu/~jos/bayes/Bayesian_Parameter_Estimation.html" TargetMode="External"/><Relationship Id="rId7" Type="http://schemas.openxmlformats.org/officeDocument/2006/relationships/hyperlink" Target="http://www.isip.piconepress.com/publications/presentations_misc/2002/isip/euro_coin/" TargetMode="External"/><Relationship Id="rId12" Type="http://schemas.openxmlformats.org/officeDocument/2006/relationships/image" Target="../media/image4.jpeg"/><Relationship Id="rId2" Type="http://schemas.openxmlformats.org/officeDocument/2006/relationships/hyperlink" Target="https://www.isip.piconepress.com/courses/temple/ece_8527/resources/dhs_book/dhs_chapter_03_04.pdf" TargetMode="Externa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://www.isip.msstate.edu/publications/seminars/msstate_misc/2002/euro_coin/presentation_v0.pdf" TargetMode="External"/><Relationship Id="rId11" Type="http://schemas.openxmlformats.org/officeDocument/2006/relationships/image" Target="../media/image3.png"/><Relationship Id="rId5" Type="http://schemas.openxmlformats.org/officeDocument/2006/relationships/hyperlink" Target="http://homepages.inf.ed.ac.uk/rbf/CVonline/LOCAL_COPIES/AV0809/eshky.pdf" TargetMode="External"/><Relationship Id="rId10" Type="http://schemas.openxmlformats.org/officeDocument/2006/relationships/image" Target="../media/image2.png"/><Relationship Id="rId4" Type="http://schemas.openxmlformats.org/officeDocument/2006/relationships/hyperlink" Target="https://engineering.purdue.edu/kak/Trinity.pdf" TargetMode="External"/><Relationship Id="rId9" Type="http://schemas.openxmlformats.org/officeDocument/2006/relationships/hyperlink" Target="http://www.mat.ulaval.ca/informatique/guide94/img14.png" TargetMode="Externa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24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ip.piconepress.com/publications/presentations_misc/2002/isip/euro_coin/" TargetMode="External"/><Relationship Id="rId2" Type="http://schemas.openxmlformats.org/officeDocument/2006/relationships/hyperlink" Target="http://www.inference.phy.cam.ac.uk/mackay/abstracts/euro.html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8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6.bin"/><Relationship Id="rId10" Type="http://schemas.openxmlformats.org/officeDocument/2006/relationships/image" Target="../media/image12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8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3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6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7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8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2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</a:rPr>
              <a:t>Lecture 12: Bayesian Parameter Estimation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541338" y="1687904"/>
            <a:ext cx="4721225" cy="379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algn="l" defTabSz="914400" rtl="0" eaLnBrk="0" fontAlgn="base" latinLnBrk="0" hangingPunct="0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•	Objectives: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kern="0" dirty="0">
                <a:solidFill>
                  <a:schemeClr val="bg1"/>
                </a:solidFill>
                <a:latin typeface="+mn-lt"/>
              </a:rPr>
              <a:t>Bayesian Estimation</a:t>
            </a:r>
            <a:br>
              <a:rPr lang="en-US" sz="1800" b="1" kern="0" dirty="0">
                <a:solidFill>
                  <a:schemeClr val="bg1"/>
                </a:solidFill>
                <a:latin typeface="+mn-lt"/>
              </a:rPr>
            </a:b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Example</a:t>
            </a:r>
          </a:p>
          <a:p>
            <a:pPr marL="176213" marR="0" lvl="0" indent="-176213" algn="l" defTabSz="914400" rtl="0" eaLnBrk="0" fontAlgn="base" latinLnBrk="0" hangingPunct="0">
              <a:spcBef>
                <a:spcPts val="14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b="1" kern="0" dirty="0">
                <a:solidFill>
                  <a:srgbClr val="000080"/>
                </a:solidFill>
              </a:rPr>
              <a:t>Resources:</a:t>
            </a:r>
          </a:p>
          <a:p>
            <a:pPr marL="176213" indent="-176213"/>
            <a:r>
              <a:rPr lang="en-US" b="1">
                <a:solidFill>
                  <a:srgbClr val="004000"/>
                </a:solidFill>
              </a:rPr>
              <a:t>	</a:t>
            </a:r>
            <a:r>
              <a:rPr lang="en-US" sz="1800" b="1">
                <a:solidFill>
                  <a:schemeClr val="accent2"/>
                </a:solidFill>
                <a:hlinkClick r:id="rId2"/>
              </a:rPr>
              <a:t>DHS: Chapter 3 (Part 4)</a:t>
            </a:r>
            <a:br>
              <a:rPr lang="en-US" sz="1800" b="1" dirty="0">
                <a:solidFill>
                  <a:schemeClr val="accent2"/>
                </a:solidFill>
              </a:rPr>
            </a:br>
            <a:r>
              <a:rPr lang="en-US" sz="1800" b="1" dirty="0">
                <a:solidFill>
                  <a:schemeClr val="accent2"/>
                </a:solidFill>
                <a:hlinkClick r:id="rId3"/>
              </a:rPr>
              <a:t>J.O.S.: Bayesian Parameter Estimation</a:t>
            </a:r>
            <a:br>
              <a:rPr lang="en-US" sz="1800" b="1" dirty="0">
                <a:solidFill>
                  <a:schemeClr val="accent2"/>
                </a:solidFill>
              </a:rPr>
            </a:br>
            <a:r>
              <a:rPr lang="en-US" sz="1800" b="1" dirty="0">
                <a:solidFill>
                  <a:schemeClr val="accent2"/>
                </a:solidFill>
                <a:hlinkClick r:id="rId4"/>
              </a:rPr>
              <a:t>A.K.: The Holy Trinity</a:t>
            </a:r>
            <a:br>
              <a:rPr lang="en-US" sz="1800" b="1" dirty="0">
                <a:solidFill>
                  <a:schemeClr val="accent2"/>
                </a:solidFill>
              </a:rPr>
            </a:br>
            <a:r>
              <a:rPr lang="en-US" sz="1800" b="1" dirty="0">
                <a:solidFill>
                  <a:schemeClr val="accent2"/>
                </a:solidFill>
                <a:hlinkClick r:id="rId5"/>
              </a:rPr>
              <a:t>A.E.: Bayesian Methods</a:t>
            </a:r>
            <a:br>
              <a:rPr lang="en-US" sz="1800" b="1" dirty="0">
                <a:solidFill>
                  <a:schemeClr val="accent2"/>
                </a:solidFill>
              </a:rPr>
            </a:br>
            <a:r>
              <a:rPr lang="en-US" sz="1800" b="1" dirty="0">
                <a:solidFill>
                  <a:schemeClr val="accent2"/>
                </a:solidFill>
                <a:hlinkClick r:id="rId6"/>
              </a:rPr>
              <a:t>J.H.: </a:t>
            </a:r>
            <a:r>
              <a:rPr lang="en-US" sz="1800" b="1" dirty="0">
                <a:solidFill>
                  <a:schemeClr val="accent2"/>
                </a:solidFill>
                <a:hlinkClick r:id="rId7"/>
              </a:rPr>
              <a:t>Euro Coin</a:t>
            </a:r>
            <a:endParaRPr lang="en-US" sz="1800" b="1" dirty="0">
              <a:solidFill>
                <a:schemeClr val="accent2"/>
              </a:solidFill>
              <a:hlinkClick r:id="rId8"/>
            </a:endParaRPr>
          </a:p>
          <a:p>
            <a:pPr marL="176213" indent="-176213"/>
            <a:endParaRPr lang="en-US" b="1" dirty="0">
              <a:solidFill>
                <a:schemeClr val="accent2"/>
              </a:solidFill>
            </a:endParaRPr>
          </a:p>
        </p:txBody>
      </p:sp>
      <p:pic>
        <p:nvPicPr>
          <p:cNvPr id="11" name="Picture 50" descr="http://www.mat.ulaval.ca/informatique/guide94/img14.png">
            <a:hlinkClick r:id="rId9"/>
          </p:cNvPr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533731" y="3244348"/>
            <a:ext cx="2057400" cy="1561057"/>
          </a:xfrm>
          <a:prstGeom prst="rect">
            <a:avLst/>
          </a:prstGeom>
          <a:solidFill>
            <a:srgbClr val="000080"/>
          </a:solidFill>
          <a:ln w="38100">
            <a:solidFill>
              <a:srgbClr val="000080"/>
            </a:solidFill>
            <a:miter lim="800000"/>
            <a:headEnd/>
            <a:tailEnd/>
          </a:ln>
        </p:spPr>
      </p:pic>
      <p:pic>
        <p:nvPicPr>
          <p:cNvPr id="12" name="Picture 51">
            <a:hlinkClick r:id="rId6"/>
          </p:cNvPr>
          <p:cNvPicPr>
            <a:picLocks noChangeAspect="1" noChangeArrowheads="1"/>
          </p:cNvPicPr>
          <p:nvPr/>
        </p:nvPicPr>
        <p:blipFill>
          <a:blip r:embed="rId11"/>
          <a:srcRect l="25247" t="53416" r="24918" b="9682"/>
          <a:stretch>
            <a:fillRect/>
          </a:stretch>
        </p:blipFill>
        <p:spPr bwMode="auto">
          <a:xfrm>
            <a:off x="6533731" y="4818202"/>
            <a:ext cx="2057400" cy="1468276"/>
          </a:xfrm>
          <a:prstGeom prst="rect">
            <a:avLst/>
          </a:prstGeom>
          <a:noFill/>
          <a:ln w="38100">
            <a:solidFill>
              <a:srgbClr val="000080"/>
            </a:solidFill>
            <a:miter lim="800000"/>
            <a:headEnd/>
            <a:tailEnd/>
          </a:ln>
          <a:effectLst/>
        </p:spPr>
      </p:pic>
      <p:pic>
        <p:nvPicPr>
          <p:cNvPr id="18" name="Picture 17" descr="image.JPG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533731" y="2096884"/>
            <a:ext cx="2057400" cy="1106688"/>
          </a:xfrm>
          <a:prstGeom prst="rect">
            <a:avLst/>
          </a:prstGeom>
          <a:ln w="38100">
            <a:solidFill>
              <a:srgbClr val="000080"/>
            </a:solidFill>
          </a:ln>
        </p:spPr>
      </p:pic>
    </p:spTree>
    <p:extLst>
      <p:ext uri="{BB962C8B-B14F-4D97-AF65-F5344CB8AC3E}">
        <p14:creationId xmlns:p14="http://schemas.microsoft.com/office/powerpoint/2010/main" val="15827671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512" name="Rectangle 32"/>
          <p:cNvSpPr>
            <a:spLocks noChangeArrowheads="1"/>
          </p:cNvSpPr>
          <p:nvPr/>
        </p:nvSpPr>
        <p:spPr bwMode="auto">
          <a:xfrm>
            <a:off x="206375" y="589435"/>
            <a:ext cx="8740775" cy="214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lnSpc>
                <a:spcPct val="150000"/>
              </a:lnSpc>
              <a:spcAft>
                <a:spcPts val="1800"/>
              </a:spcAft>
              <a:buFontTx/>
              <a:buChar char="•"/>
            </a:pPr>
            <a:endParaRPr lang="en-US" sz="1800" b="1" dirty="0">
              <a:solidFill>
                <a:schemeClr val="bg1"/>
              </a:solidFill>
            </a:endParaRPr>
          </a:p>
        </p:txBody>
      </p:sp>
      <p:sp>
        <p:nvSpPr>
          <p:cNvPr id="148543" name="Rectangle 63"/>
          <p:cNvSpPr>
            <a:spLocks noChangeArrowheads="1"/>
          </p:cNvSpPr>
          <p:nvPr/>
        </p:nvSpPr>
        <p:spPr bwMode="auto">
          <a:xfrm>
            <a:off x="196850" y="559157"/>
            <a:ext cx="8740775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lnSpc>
                <a:spcPct val="150000"/>
              </a:lnSpc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Two equations and two unknowns. Solve for </a:t>
            </a:r>
            <a:r>
              <a:rPr lang="en-US" sz="1800" dirty="0" err="1">
                <a:solidFill>
                  <a:schemeClr val="bg1"/>
                </a:solidFill>
                <a:sym typeface="Symbol" pitchFamily="18" charset="2"/>
              </a:rPr>
              <a:t>μ</a:t>
            </a:r>
            <a:r>
              <a:rPr lang="en-US" sz="1800" baseline="-25000" dirty="0" err="1">
                <a:solidFill>
                  <a:schemeClr val="bg1"/>
                </a:solidFill>
                <a:sym typeface="Symbol" pitchFamily="18" charset="2"/>
              </a:rPr>
              <a:t>n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 and 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σ</a:t>
            </a:r>
            <a:r>
              <a:rPr lang="en-US" sz="1800" baseline="-25000" dirty="0">
                <a:solidFill>
                  <a:schemeClr val="bg1"/>
                </a:solidFill>
                <a:sym typeface="Symbol" pitchFamily="18" charset="2"/>
              </a:rPr>
              <a:t>n</a:t>
            </a:r>
            <a:r>
              <a:rPr lang="en-US" sz="1800" baseline="30000" dirty="0">
                <a:solidFill>
                  <a:schemeClr val="bg1"/>
                </a:solidFill>
                <a:sym typeface="Symbol" pitchFamily="18" charset="2"/>
              </a:rPr>
              <a:t>2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. First, solve for 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μ</a:t>
            </a:r>
            <a:r>
              <a:rPr lang="en-US" sz="1800" baseline="-25000" dirty="0">
                <a:solidFill>
                  <a:schemeClr val="bg1"/>
                </a:solidFill>
                <a:sym typeface="Symbol" pitchFamily="18" charset="2"/>
              </a:rPr>
              <a:t>n</a:t>
            </a:r>
            <a:r>
              <a:rPr lang="en-US" sz="1800" baseline="30000" dirty="0">
                <a:solidFill>
                  <a:schemeClr val="bg1"/>
                </a:solidFill>
                <a:sym typeface="Symbol" pitchFamily="18" charset="2"/>
              </a:rPr>
              <a:t>2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 :</a:t>
            </a:r>
          </a:p>
        </p:txBody>
      </p:sp>
      <p:graphicFrame>
        <p:nvGraphicFramePr>
          <p:cNvPr id="148544" name="Object 64"/>
          <p:cNvGraphicFramePr>
            <a:graphicFrameLocks noChangeAspect="1"/>
          </p:cNvGraphicFramePr>
          <p:nvPr/>
        </p:nvGraphicFramePr>
        <p:xfrm>
          <a:off x="457200" y="1028775"/>
          <a:ext cx="3794125" cy="985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47" name="Equation" r:id="rId3" imgW="2539800" imgH="660240" progId="Equation.3">
                  <p:embed/>
                </p:oleObj>
              </mc:Choice>
              <mc:Fallback>
                <p:oleObj name="Equation" r:id="rId3" imgW="2539800" imgH="660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028775"/>
                        <a:ext cx="3794125" cy="985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Univariate Gaussian Case (Cont.)</a:t>
            </a:r>
          </a:p>
        </p:txBody>
      </p:sp>
      <p:sp>
        <p:nvSpPr>
          <p:cNvPr id="8" name="Rectangle 32"/>
          <p:cNvSpPr>
            <a:spLocks noChangeArrowheads="1"/>
          </p:cNvSpPr>
          <p:nvPr/>
        </p:nvSpPr>
        <p:spPr bwMode="auto">
          <a:xfrm>
            <a:off x="206375" y="1954031"/>
            <a:ext cx="8740775" cy="214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lnSpc>
                <a:spcPct val="150000"/>
              </a:lnSpc>
              <a:spcAft>
                <a:spcPts val="18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Next, solve for </a:t>
            </a:r>
            <a:r>
              <a:rPr lang="en-US" sz="1800" dirty="0" err="1">
                <a:solidFill>
                  <a:schemeClr val="bg1"/>
                </a:solidFill>
                <a:sym typeface="Symbol" pitchFamily="18" charset="2"/>
              </a:rPr>
              <a:t>μ</a:t>
            </a:r>
            <a:r>
              <a:rPr lang="en-US" sz="1800" baseline="-25000" dirty="0" err="1">
                <a:solidFill>
                  <a:schemeClr val="bg1"/>
                </a:solidFill>
                <a:sym typeface="Symbol" pitchFamily="18" charset="2"/>
              </a:rPr>
              <a:t>n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:</a:t>
            </a:r>
          </a:p>
          <a:p>
            <a:pPr marL="176213" indent="-176213">
              <a:lnSpc>
                <a:spcPct val="150000"/>
              </a:lnSpc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Summarizing:</a:t>
            </a:r>
            <a:endParaRPr lang="en-US" sz="1800" b="1" dirty="0">
              <a:solidFill>
                <a:schemeClr val="bg1"/>
              </a:solidFill>
            </a:endParaRPr>
          </a:p>
        </p:txBody>
      </p:sp>
      <p:graphicFrame>
        <p:nvGraphicFramePr>
          <p:cNvPr id="9" name="Object 64"/>
          <p:cNvGraphicFramePr>
            <a:graphicFrameLocks noChangeAspect="1"/>
          </p:cNvGraphicFramePr>
          <p:nvPr/>
        </p:nvGraphicFramePr>
        <p:xfrm>
          <a:off x="458788" y="5120670"/>
          <a:ext cx="3479800" cy="148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48" name="Equation" r:id="rId5" imgW="3479760" imgH="1485720" progId="Equation.3">
                  <p:embed/>
                </p:oleObj>
              </mc:Choice>
              <mc:Fallback>
                <p:oleObj name="Equation" r:id="rId5" imgW="3479760" imgH="1485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8788" y="5120670"/>
                        <a:ext cx="3479800" cy="148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64"/>
          <p:cNvGraphicFramePr>
            <a:graphicFrameLocks noChangeAspect="1"/>
          </p:cNvGraphicFramePr>
          <p:nvPr/>
        </p:nvGraphicFramePr>
        <p:xfrm>
          <a:off x="458788" y="2412567"/>
          <a:ext cx="4570412" cy="224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49" name="Equation" r:id="rId7" imgW="3047760" imgH="1498320" progId="Equation.DSMT4">
                  <p:embed/>
                </p:oleObj>
              </mc:Choice>
              <mc:Fallback>
                <p:oleObj name="Equation" r:id="rId7" imgW="3047760" imgH="1498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8788" y="2412567"/>
                        <a:ext cx="4570412" cy="2247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11164003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bg1"/>
                </a:solidFill>
              </a:rPr>
              <a:t>Summary</a:t>
            </a:r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228599" y="682625"/>
            <a:ext cx="8486775" cy="4847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Introduction of Bayesian parameter estimation.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The role of the class-conditional distribution in a Bayesian estimate.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Estimation of the posterior and probability density function assuming the only unknown parameter is the mean, and the conditional density of the “features” given the mean, p(</a:t>
            </a:r>
            <a:r>
              <a:rPr lang="en-US" sz="1800" b="1" dirty="0" err="1">
                <a:solidFill>
                  <a:schemeClr val="bg1"/>
                </a:solidFill>
              </a:rPr>
              <a:t>x|</a:t>
            </a:r>
            <a:r>
              <a:rPr lang="en-US" sz="1800" b="1" dirty="0" err="1">
                <a:solidFill>
                  <a:schemeClr val="bg1"/>
                </a:solidFill>
                <a:sym typeface="Symbol"/>
              </a:rPr>
              <a:t>θ</a:t>
            </a:r>
            <a:r>
              <a:rPr lang="en-US" sz="1800" b="1" dirty="0">
                <a:solidFill>
                  <a:schemeClr val="bg1"/>
                </a:solidFill>
                <a:sym typeface="Symbol"/>
              </a:rPr>
              <a:t>), can be modeled as a Gaussian distribution.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Bayesian estimates of the mean for the multivariate Gaussian case.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General theory for Bayesian estimation.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Comparison to maximum likelihood estimates.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Recursive Bayesian incremental learning.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Noninformative priors.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Sufficient statistics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sym typeface="Symbol"/>
              </a:rPr>
              <a:t>Kernel density.</a:t>
            </a:r>
          </a:p>
        </p:txBody>
      </p:sp>
    </p:spTree>
    <p:extLst>
      <p:ext uri="{BB962C8B-B14F-4D97-AF65-F5344CB8AC3E}">
        <p14:creationId xmlns:p14="http://schemas.microsoft.com/office/powerpoint/2010/main" val="36280019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95" name="Rectangle 1059"/>
          <p:cNvSpPr>
            <a:spLocks noChangeArrowheads="1"/>
          </p:cNvSpPr>
          <p:nvPr/>
        </p:nvSpPr>
        <p:spPr bwMode="auto">
          <a:xfrm>
            <a:off x="230188" y="722671"/>
            <a:ext cx="8664575" cy="1509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Getting ahead a bit, let’s see how we can put these ideas to work on a simple example due to 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  <a:hlinkClick r:id="rId2"/>
              </a:rPr>
              <a:t>David MacKay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, and explained by 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  <a:hlinkClick r:id="rId3"/>
              </a:rPr>
              <a:t>Jon Hamaker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.</a:t>
            </a:r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“The Euro Coin”</a:t>
            </a:r>
          </a:p>
        </p:txBody>
      </p:sp>
    </p:spTree>
    <p:extLst>
      <p:ext uri="{BB962C8B-B14F-4D97-AF65-F5344CB8AC3E}">
        <p14:creationId xmlns:p14="http://schemas.microsoft.com/office/powerpoint/2010/main" val="41697265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79" name="Rectangle 83"/>
          <p:cNvSpPr>
            <a:spLocks noChangeArrowheads="1"/>
          </p:cNvSpPr>
          <p:nvPr/>
        </p:nvSpPr>
        <p:spPr bwMode="auto">
          <a:xfrm>
            <a:off x="188452" y="663677"/>
            <a:ext cx="8645525" cy="47342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In Chapter 2, we learned how to design an optimal classifier if we knew the prior probabilities, </a:t>
            </a:r>
            <a:r>
              <a:rPr lang="en-US" sz="1800" dirty="0">
                <a:solidFill>
                  <a:schemeClr val="bg1"/>
                </a:solidFill>
                <a:latin typeface="+mj-lt"/>
              </a:rPr>
              <a:t>P(</a:t>
            </a:r>
            <a:r>
              <a:rPr lang="en-US" sz="1800" dirty="0" err="1">
                <a:solidFill>
                  <a:schemeClr val="bg1"/>
                </a:solidFill>
                <a:latin typeface="+mj-lt"/>
                <a:sym typeface="Symbol" pitchFamily="18" charset="2"/>
              </a:rPr>
              <a:t>ω</a:t>
            </a:r>
            <a:r>
              <a:rPr lang="en-US" sz="1800" baseline="-25000" dirty="0" err="1">
                <a:solidFill>
                  <a:schemeClr val="bg1"/>
                </a:solidFill>
                <a:latin typeface="+mj-lt"/>
                <a:sym typeface="Symbol" pitchFamily="18" charset="2"/>
              </a:rPr>
              <a:t>i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)</a:t>
            </a: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,</a:t>
            </a:r>
            <a:r>
              <a:rPr lang="en-US" sz="1800" b="1" dirty="0">
                <a:solidFill>
                  <a:schemeClr val="bg1"/>
                </a:solidFill>
                <a:latin typeface="+mj-lt"/>
              </a:rPr>
              <a:t> and class-conditional densities, </a:t>
            </a:r>
            <a:r>
              <a:rPr lang="en-US" sz="1800" dirty="0">
                <a:solidFill>
                  <a:schemeClr val="bg1"/>
                </a:solidFill>
                <a:latin typeface="+mj-lt"/>
              </a:rPr>
              <a:t>p(</a:t>
            </a:r>
            <a:r>
              <a:rPr lang="en-US" sz="1800" b="1" dirty="0" err="1">
                <a:solidFill>
                  <a:schemeClr val="bg1"/>
                </a:solidFill>
                <a:latin typeface="+mj-lt"/>
              </a:rPr>
              <a:t>x</a:t>
            </a:r>
            <a:r>
              <a:rPr lang="en-US" sz="1800" dirty="0" err="1">
                <a:solidFill>
                  <a:schemeClr val="bg1"/>
                </a:solidFill>
                <a:latin typeface="+mj-lt"/>
              </a:rPr>
              <a:t>|</a:t>
            </a:r>
            <a:r>
              <a:rPr lang="en-US" sz="1800" dirty="0" err="1">
                <a:solidFill>
                  <a:schemeClr val="bg1"/>
                </a:solidFill>
                <a:latin typeface="+mj-lt"/>
                <a:sym typeface="Symbol" pitchFamily="18" charset="2"/>
              </a:rPr>
              <a:t>ω</a:t>
            </a:r>
            <a:r>
              <a:rPr lang="en-US" sz="1800" baseline="-25000" dirty="0" err="1">
                <a:solidFill>
                  <a:schemeClr val="bg1"/>
                </a:solidFill>
                <a:latin typeface="+mj-lt"/>
                <a:sym typeface="Symbol" pitchFamily="18" charset="2"/>
              </a:rPr>
              <a:t>i</a:t>
            </a:r>
            <a:r>
              <a:rPr lang="en-US" sz="1800" dirty="0">
                <a:solidFill>
                  <a:schemeClr val="bg1"/>
                </a:solidFill>
                <a:latin typeface="+mj-lt"/>
              </a:rPr>
              <a:t>)</a:t>
            </a:r>
            <a:r>
              <a:rPr lang="en-US" sz="1800" b="1" dirty="0">
                <a:solidFill>
                  <a:schemeClr val="bg1"/>
                </a:solidFill>
                <a:latin typeface="+mj-lt"/>
              </a:rPr>
              <a:t>.</a:t>
            </a:r>
          </a:p>
          <a:p>
            <a:pPr marL="176213" indent="-176213"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Bayes: treat the parameters as random variables having some known prior distribution. Observations of samples converts this to a posterior.</a:t>
            </a:r>
          </a:p>
          <a:p>
            <a:pPr marL="176213" indent="-176213"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Bayesian learning: sharpen the </a:t>
            </a:r>
            <a:r>
              <a:rPr lang="en-US" sz="1800" b="1" i="1" dirty="0">
                <a:solidFill>
                  <a:schemeClr val="bg1"/>
                </a:solidFill>
                <a:latin typeface="+mj-lt"/>
              </a:rPr>
              <a:t>a posteriori</a:t>
            </a:r>
            <a:r>
              <a:rPr lang="en-US" sz="1800" b="1" dirty="0">
                <a:solidFill>
                  <a:schemeClr val="bg1"/>
                </a:solidFill>
                <a:latin typeface="+mj-lt"/>
              </a:rPr>
              <a:t> density causing it to peak near the true value.</a:t>
            </a:r>
          </a:p>
          <a:p>
            <a:pPr marL="176213" indent="-176213"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Supervised vs. unsupervised: do we know the class assignments of the training data.</a:t>
            </a:r>
          </a:p>
          <a:p>
            <a:pPr marL="176213" indent="-176213"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Bayesian estimation and ML estimation produce very similar results in many cases.</a:t>
            </a:r>
          </a:p>
          <a:p>
            <a:pPr marL="176213" indent="-176213"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Reduces statistical inference (prior knowledge or beliefs about the world) to probabilities.</a:t>
            </a:r>
          </a:p>
        </p:txBody>
      </p:sp>
      <p:sp>
        <p:nvSpPr>
          <p:cNvPr id="80899" name="Rectangle 3"/>
          <p:cNvSpPr>
            <a:spLocks noChangeArrowheads="1"/>
          </p:cNvSpPr>
          <p:nvPr/>
        </p:nvSpPr>
        <p:spPr bwMode="auto">
          <a:xfrm>
            <a:off x="1588" y="-206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Introduction to Bayesian Parameter Estimation</a:t>
            </a:r>
          </a:p>
        </p:txBody>
      </p:sp>
    </p:spTree>
    <p:extLst>
      <p:ext uri="{BB962C8B-B14F-4D97-AF65-F5344CB8AC3E}">
        <p14:creationId xmlns:p14="http://schemas.microsoft.com/office/powerpoint/2010/main" val="37208400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51" name="Rectangle 23"/>
          <p:cNvSpPr>
            <a:spLocks noChangeArrowheads="1"/>
          </p:cNvSpPr>
          <p:nvPr/>
        </p:nvSpPr>
        <p:spPr bwMode="auto">
          <a:xfrm>
            <a:off x="185277" y="619433"/>
            <a:ext cx="8724900" cy="2241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Posterior probabilities, </a:t>
            </a:r>
            <a:r>
              <a:rPr lang="en-US" sz="1800" dirty="0">
                <a:solidFill>
                  <a:schemeClr val="bg1"/>
                </a:solidFill>
                <a:latin typeface="+mj-lt"/>
              </a:rPr>
              <a:t>P(</a:t>
            </a:r>
            <a:r>
              <a:rPr lang="en-US" sz="1800" dirty="0" err="1">
                <a:solidFill>
                  <a:schemeClr val="bg1"/>
                </a:solidFill>
                <a:latin typeface="+mj-lt"/>
                <a:sym typeface="Symbol" pitchFamily="18" charset="2"/>
              </a:rPr>
              <a:t>ω</a:t>
            </a:r>
            <a:r>
              <a:rPr lang="en-US" sz="1800" baseline="-25000" dirty="0" err="1">
                <a:solidFill>
                  <a:schemeClr val="bg1"/>
                </a:solidFill>
                <a:latin typeface="+mj-lt"/>
                <a:sym typeface="Symbol" pitchFamily="18" charset="2"/>
              </a:rPr>
              <a:t>i</a:t>
            </a:r>
            <a:r>
              <a:rPr lang="en-US" sz="1800" dirty="0" err="1">
                <a:solidFill>
                  <a:schemeClr val="bg1"/>
                </a:solidFill>
                <a:latin typeface="+mj-lt"/>
              </a:rPr>
              <a:t>|</a:t>
            </a:r>
            <a:r>
              <a:rPr lang="en-US" sz="1800" b="1" dirty="0" err="1">
                <a:solidFill>
                  <a:schemeClr val="bg1"/>
                </a:solidFill>
                <a:latin typeface="+mj-lt"/>
              </a:rPr>
              <a:t>x</a:t>
            </a:r>
            <a:r>
              <a:rPr lang="en-US" sz="1800" b="1" dirty="0">
                <a:solidFill>
                  <a:schemeClr val="bg1"/>
                </a:solidFill>
                <a:latin typeface="+mj-lt"/>
              </a:rPr>
              <a:t>),  are </a:t>
            </a: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central to Bayesian classification.</a:t>
            </a:r>
          </a:p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Bayes formula allows us to compute </a:t>
            </a:r>
            <a:r>
              <a:rPr lang="en-US" sz="1800" dirty="0">
                <a:solidFill>
                  <a:schemeClr val="bg1"/>
                </a:solidFill>
              </a:rPr>
              <a:t>P(</a:t>
            </a:r>
            <a:r>
              <a:rPr lang="en-US" sz="1800" dirty="0" err="1">
                <a:solidFill>
                  <a:schemeClr val="bg1"/>
                </a:solidFill>
                <a:sym typeface="Symbol" pitchFamily="18" charset="2"/>
              </a:rPr>
              <a:t>ω</a:t>
            </a:r>
            <a:r>
              <a:rPr lang="en-US" sz="1800" baseline="-25000" dirty="0" err="1">
                <a:solidFill>
                  <a:schemeClr val="bg1"/>
                </a:solidFill>
                <a:sym typeface="Symbol" pitchFamily="18" charset="2"/>
              </a:rPr>
              <a:t>i</a:t>
            </a:r>
            <a:r>
              <a:rPr lang="en-US" sz="1800" dirty="0" err="1">
                <a:solidFill>
                  <a:schemeClr val="bg1"/>
                </a:solidFill>
              </a:rPr>
              <a:t>|</a:t>
            </a:r>
            <a:r>
              <a:rPr lang="en-US" sz="1800" b="1" dirty="0" err="1">
                <a:solidFill>
                  <a:schemeClr val="bg1"/>
                </a:solidFill>
              </a:rPr>
              <a:t>x</a:t>
            </a:r>
            <a:r>
              <a:rPr lang="en-US" sz="1800" dirty="0">
                <a:solidFill>
                  <a:schemeClr val="bg1"/>
                </a:solidFill>
              </a:rPr>
              <a:t>) </a:t>
            </a: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from the priors,</a:t>
            </a:r>
            <a:r>
              <a:rPr lang="en-US" sz="1800" b="1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1800" dirty="0">
                <a:solidFill>
                  <a:schemeClr val="bg1"/>
                </a:solidFill>
                <a:latin typeface="+mj-lt"/>
              </a:rPr>
              <a:t>P(</a:t>
            </a:r>
            <a:r>
              <a:rPr lang="en-US" sz="1800" dirty="0" err="1">
                <a:solidFill>
                  <a:schemeClr val="bg1"/>
                </a:solidFill>
                <a:sym typeface="Symbol" pitchFamily="18" charset="2"/>
              </a:rPr>
              <a:t>ω</a:t>
            </a:r>
            <a:r>
              <a:rPr lang="en-US" sz="1800" baseline="-25000" dirty="0" err="1">
                <a:solidFill>
                  <a:schemeClr val="bg1"/>
                </a:solidFill>
                <a:latin typeface="+mj-lt"/>
                <a:sym typeface="Symbol" pitchFamily="18" charset="2"/>
              </a:rPr>
              <a:t>i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)</a:t>
            </a: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, and the likelihood, 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p(</a:t>
            </a:r>
            <a:r>
              <a:rPr lang="en-US" sz="1800" b="1" dirty="0" err="1">
                <a:solidFill>
                  <a:schemeClr val="bg1"/>
                </a:solidFill>
                <a:latin typeface="+mj-lt"/>
                <a:sym typeface="Symbol" pitchFamily="18" charset="2"/>
              </a:rPr>
              <a:t>x</a:t>
            </a:r>
            <a:r>
              <a:rPr lang="en-US" sz="1800" dirty="0" err="1">
                <a:solidFill>
                  <a:schemeClr val="bg1"/>
                </a:solidFill>
                <a:latin typeface="+mj-lt"/>
                <a:sym typeface="Symbol" pitchFamily="18" charset="2"/>
              </a:rPr>
              <a:t>|</a:t>
            </a:r>
            <a:r>
              <a:rPr lang="en-US" sz="1800" dirty="0" err="1">
                <a:solidFill>
                  <a:schemeClr val="bg1"/>
                </a:solidFill>
                <a:sym typeface="Symbol" pitchFamily="18" charset="2"/>
              </a:rPr>
              <a:t>ω</a:t>
            </a:r>
            <a:r>
              <a:rPr lang="en-US" sz="1800" baseline="-25000" dirty="0" err="1">
                <a:solidFill>
                  <a:schemeClr val="bg1"/>
                </a:solidFill>
                <a:latin typeface="+mj-lt"/>
                <a:sym typeface="Symbol" pitchFamily="18" charset="2"/>
              </a:rPr>
              <a:t>i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)</a:t>
            </a: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.</a:t>
            </a:r>
            <a:endParaRPr lang="en-US" sz="1800" b="1" dirty="0">
              <a:solidFill>
                <a:schemeClr val="bg1"/>
              </a:solidFill>
              <a:latin typeface="+mj-lt"/>
            </a:endParaRPr>
          </a:p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But what If the priors and class-conditional densities are unknown?</a:t>
            </a:r>
          </a:p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The answer is that we can compute the posterior, </a:t>
            </a:r>
            <a:r>
              <a:rPr lang="en-US" sz="1800" dirty="0">
                <a:solidFill>
                  <a:schemeClr val="bg1"/>
                </a:solidFill>
              </a:rPr>
              <a:t>P(</a:t>
            </a:r>
            <a:r>
              <a:rPr lang="en-US" sz="1800" dirty="0" err="1">
                <a:solidFill>
                  <a:schemeClr val="bg1"/>
                </a:solidFill>
                <a:sym typeface="Symbol" pitchFamily="18" charset="2"/>
              </a:rPr>
              <a:t>ω</a:t>
            </a:r>
            <a:r>
              <a:rPr lang="en-US" sz="1800" baseline="-25000" dirty="0" err="1">
                <a:solidFill>
                  <a:schemeClr val="bg1"/>
                </a:solidFill>
                <a:sym typeface="Symbol" pitchFamily="18" charset="2"/>
              </a:rPr>
              <a:t>i</a:t>
            </a:r>
            <a:r>
              <a:rPr lang="en-US" sz="1800" dirty="0" err="1">
                <a:solidFill>
                  <a:schemeClr val="bg1"/>
                </a:solidFill>
              </a:rPr>
              <a:t>|</a:t>
            </a:r>
            <a:r>
              <a:rPr lang="en-US" sz="1800" b="1" dirty="0" err="1">
                <a:solidFill>
                  <a:schemeClr val="bg1"/>
                </a:solidFill>
              </a:rPr>
              <a:t>x</a:t>
            </a:r>
            <a:r>
              <a:rPr lang="en-US" sz="1800" dirty="0">
                <a:solidFill>
                  <a:schemeClr val="bg1"/>
                </a:solidFill>
              </a:rPr>
              <a:t>)</a:t>
            </a:r>
            <a:r>
              <a:rPr lang="en-US" sz="1800" b="1" dirty="0">
                <a:solidFill>
                  <a:schemeClr val="bg1"/>
                </a:solidFill>
              </a:rPr>
              <a:t>, using all of the information at our disposal (e.g., training data).</a:t>
            </a:r>
          </a:p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For a training set, </a:t>
            </a:r>
            <a:r>
              <a:rPr lang="en-US" sz="1800" i="1" dirty="0">
                <a:solidFill>
                  <a:schemeClr val="bg1"/>
                </a:solidFill>
                <a:latin typeface="+mj-lt"/>
              </a:rPr>
              <a:t>D</a:t>
            </a:r>
            <a:r>
              <a:rPr lang="en-US" sz="1800" b="1" dirty="0">
                <a:solidFill>
                  <a:schemeClr val="bg1"/>
                </a:solidFill>
                <a:latin typeface="+mj-lt"/>
              </a:rPr>
              <a:t>, Bayes formula becomes:</a:t>
            </a:r>
            <a:endParaRPr lang="en-US" sz="1800" b="1" dirty="0">
              <a:solidFill>
                <a:schemeClr val="bg1"/>
              </a:solidFill>
              <a:latin typeface="+mj-lt"/>
              <a:sym typeface="Symbol" pitchFamily="18" charset="2"/>
            </a:endParaRPr>
          </a:p>
        </p:txBody>
      </p:sp>
      <p:graphicFrame>
        <p:nvGraphicFramePr>
          <p:cNvPr id="150574" name="Object 46"/>
          <p:cNvGraphicFramePr>
            <a:graphicFrameLocks noChangeAspect="1"/>
          </p:cNvGraphicFramePr>
          <p:nvPr/>
        </p:nvGraphicFramePr>
        <p:xfrm>
          <a:off x="457200" y="2949272"/>
          <a:ext cx="6362700" cy="1127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" name="Equation" r:id="rId3" imgW="5219640" imgH="952200" progId="Equation.3">
                  <p:embed/>
                </p:oleObj>
              </mc:Choice>
              <mc:Fallback>
                <p:oleObj name="Equation" r:id="rId3" imgW="5219640" imgH="952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949272"/>
                        <a:ext cx="6362700" cy="1127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0575" name="Rectangle 47"/>
          <p:cNvSpPr>
            <a:spLocks noChangeArrowheads="1"/>
          </p:cNvSpPr>
          <p:nvPr/>
        </p:nvSpPr>
        <p:spPr bwMode="auto">
          <a:xfrm>
            <a:off x="197874" y="4126110"/>
            <a:ext cx="8724900" cy="2525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We assume priors are known: </a:t>
            </a:r>
            <a:r>
              <a:rPr lang="en-US" sz="1800" dirty="0">
                <a:solidFill>
                  <a:schemeClr val="bg1"/>
                </a:solidFill>
                <a:latin typeface="+mj-lt"/>
              </a:rPr>
              <a:t>P(</a:t>
            </a:r>
            <a:r>
              <a:rPr lang="en-US" sz="1800" dirty="0" err="1">
                <a:solidFill>
                  <a:schemeClr val="bg1"/>
                </a:solidFill>
                <a:sym typeface="Symbol" pitchFamily="18" charset="2"/>
              </a:rPr>
              <a:t>ω</a:t>
            </a:r>
            <a:r>
              <a:rPr lang="en-US" sz="1800" baseline="-25000" dirty="0" err="1">
                <a:solidFill>
                  <a:schemeClr val="bg1"/>
                </a:solidFill>
                <a:latin typeface="+mj-lt"/>
                <a:sym typeface="Symbol" pitchFamily="18" charset="2"/>
              </a:rPr>
              <a:t>i</a:t>
            </a:r>
            <a:r>
              <a:rPr lang="en-US" sz="1800" dirty="0" err="1">
                <a:solidFill>
                  <a:schemeClr val="bg1"/>
                </a:solidFill>
                <a:latin typeface="+mj-lt"/>
              </a:rPr>
              <a:t>|</a:t>
            </a:r>
            <a:r>
              <a:rPr lang="en-US" sz="1800" i="1" dirty="0" err="1">
                <a:solidFill>
                  <a:schemeClr val="bg1"/>
                </a:solidFill>
                <a:latin typeface="+mj-lt"/>
              </a:rPr>
              <a:t>D</a:t>
            </a:r>
            <a:r>
              <a:rPr lang="en-US" sz="1800" dirty="0">
                <a:solidFill>
                  <a:schemeClr val="bg1"/>
                </a:solidFill>
                <a:latin typeface="+mj-lt"/>
              </a:rPr>
              <a:t>) = P(</a:t>
            </a:r>
            <a:r>
              <a:rPr lang="en-US" sz="1800" dirty="0" err="1">
                <a:solidFill>
                  <a:schemeClr val="bg1"/>
                </a:solidFill>
                <a:sym typeface="Symbol" pitchFamily="18" charset="2"/>
              </a:rPr>
              <a:t>ω</a:t>
            </a:r>
            <a:r>
              <a:rPr lang="en-US" sz="1800" baseline="-25000" dirty="0" err="1">
                <a:solidFill>
                  <a:schemeClr val="bg1"/>
                </a:solidFill>
                <a:latin typeface="+mj-lt"/>
                <a:sym typeface="Symbol" pitchFamily="18" charset="2"/>
              </a:rPr>
              <a:t>i</a:t>
            </a:r>
            <a:r>
              <a:rPr lang="en-US" sz="1800" dirty="0">
                <a:solidFill>
                  <a:schemeClr val="bg1"/>
                </a:solidFill>
                <a:latin typeface="+mj-lt"/>
              </a:rPr>
              <a:t>)</a:t>
            </a:r>
            <a:r>
              <a:rPr lang="en-US" sz="1800" b="1" dirty="0">
                <a:solidFill>
                  <a:schemeClr val="bg1"/>
                </a:solidFill>
                <a:latin typeface="+mj-lt"/>
              </a:rPr>
              <a:t>.</a:t>
            </a:r>
          </a:p>
          <a:p>
            <a:pPr marL="176213" indent="-176213">
              <a:lnSpc>
                <a:spcPct val="150000"/>
              </a:lnSpc>
              <a:spcAft>
                <a:spcPts val="24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Also, assume functional independence:</a:t>
            </a:r>
            <a:br>
              <a:rPr lang="en-US" sz="1800" b="1" dirty="0">
                <a:solidFill>
                  <a:schemeClr val="bg1"/>
                </a:solidFill>
                <a:latin typeface="+mj-lt"/>
              </a:rPr>
            </a:br>
            <a:r>
              <a:rPr lang="en-US" sz="1800" b="1" dirty="0">
                <a:solidFill>
                  <a:schemeClr val="bg1"/>
                </a:solidFill>
                <a:latin typeface="+mj-lt"/>
              </a:rPr>
              <a:t>D</a:t>
            </a:r>
            <a:r>
              <a:rPr lang="en-US" sz="1800" b="1" baseline="-25000" dirty="0">
                <a:solidFill>
                  <a:schemeClr val="bg1"/>
                </a:solidFill>
                <a:latin typeface="+mj-lt"/>
              </a:rPr>
              <a:t>i</a:t>
            </a:r>
            <a:r>
              <a:rPr lang="en-US" sz="1800" b="1" dirty="0">
                <a:solidFill>
                  <a:schemeClr val="bg1"/>
                </a:solidFill>
                <a:latin typeface="+mj-lt"/>
              </a:rPr>
              <a:t> have no influence on</a:t>
            </a:r>
          </a:p>
          <a:p>
            <a:pPr marL="176213" indent="-176213">
              <a:lnSpc>
                <a:spcPct val="150000"/>
              </a:lnSpc>
              <a:spcAft>
                <a:spcPts val="2400"/>
              </a:spcAft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	This gives:</a:t>
            </a:r>
          </a:p>
        </p:txBody>
      </p:sp>
      <p:graphicFrame>
        <p:nvGraphicFramePr>
          <p:cNvPr id="150577" name="Object 49"/>
          <p:cNvGraphicFramePr>
            <a:graphicFrameLocks noChangeAspect="1"/>
          </p:cNvGraphicFramePr>
          <p:nvPr/>
        </p:nvGraphicFramePr>
        <p:xfrm>
          <a:off x="1803680" y="5478572"/>
          <a:ext cx="3314700" cy="1128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" name="Equation" r:id="rId5" imgW="3314520" imgH="952200" progId="Equation.3">
                  <p:embed/>
                </p:oleObj>
              </mc:Choice>
              <mc:Fallback>
                <p:oleObj name="Equation" r:id="rId5" imgW="3314520" imgH="952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3680" y="5478572"/>
                        <a:ext cx="3314700" cy="11287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Class-Conditional Densities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4487402" y="3282950"/>
          <a:ext cx="1397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" name="Equation" r:id="rId7" imgW="139680" imgH="291960" progId="Equation.3">
                  <p:embed/>
                </p:oleObj>
              </mc:Choice>
              <mc:Fallback>
                <p:oleObj name="Equation" r:id="rId7" imgW="13968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87402" y="3282950"/>
                        <a:ext cx="139700" cy="292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26" name="Object 46"/>
          <p:cNvGraphicFramePr>
            <a:graphicFrameLocks noChangeAspect="1"/>
          </p:cNvGraphicFramePr>
          <p:nvPr/>
        </p:nvGraphicFramePr>
        <p:xfrm>
          <a:off x="3119490" y="4922792"/>
          <a:ext cx="23241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" name="Equation" r:id="rId9" imgW="1904760" imgH="342720" progId="Equation.DSMT4">
                  <p:embed/>
                </p:oleObj>
              </mc:Choice>
              <mc:Fallback>
                <p:oleObj name="Equation" r:id="rId9" imgW="1904760" imgH="342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19490" y="4922792"/>
                        <a:ext cx="2324100" cy="40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386625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402" name="Rectangle 18"/>
          <p:cNvSpPr>
            <a:spLocks noChangeArrowheads="1"/>
          </p:cNvSpPr>
          <p:nvPr/>
        </p:nvSpPr>
        <p:spPr bwMode="auto">
          <a:xfrm>
            <a:off x="183944" y="619433"/>
            <a:ext cx="8816975" cy="1902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Assume the parametric form of the evidence, </a:t>
            </a:r>
            <a:r>
              <a:rPr lang="en-US" sz="1800" dirty="0">
                <a:solidFill>
                  <a:schemeClr val="bg1"/>
                </a:solidFill>
                <a:latin typeface="+mj-lt"/>
              </a:rPr>
              <a:t>p(</a:t>
            </a:r>
            <a:r>
              <a:rPr lang="en-US" sz="1800" b="1" dirty="0">
                <a:solidFill>
                  <a:schemeClr val="bg1"/>
                </a:solidFill>
                <a:latin typeface="+mj-lt"/>
              </a:rPr>
              <a:t>x</a:t>
            </a:r>
            <a:r>
              <a:rPr lang="en-US" sz="1800" dirty="0">
                <a:solidFill>
                  <a:schemeClr val="bg1"/>
                </a:solidFill>
                <a:latin typeface="+mj-lt"/>
              </a:rPr>
              <a:t>)</a:t>
            </a:r>
            <a:r>
              <a:rPr lang="en-US" sz="1800" b="1" dirty="0">
                <a:solidFill>
                  <a:schemeClr val="bg1"/>
                </a:solidFill>
                <a:latin typeface="+mj-lt"/>
              </a:rPr>
              <a:t>, is known: </a:t>
            </a:r>
            <a:r>
              <a:rPr lang="en-US" sz="1800" dirty="0">
                <a:solidFill>
                  <a:schemeClr val="bg1"/>
                </a:solidFill>
                <a:latin typeface="+mj-lt"/>
              </a:rPr>
              <a:t>p(</a:t>
            </a:r>
            <a:r>
              <a:rPr lang="en-US" sz="1800" b="1" dirty="0" err="1">
                <a:solidFill>
                  <a:schemeClr val="bg1"/>
                </a:solidFill>
                <a:latin typeface="+mj-lt"/>
              </a:rPr>
              <a:t>x</a:t>
            </a:r>
            <a:r>
              <a:rPr lang="en-US" sz="1800" dirty="0" err="1">
                <a:solidFill>
                  <a:schemeClr val="bg1"/>
                </a:solidFill>
                <a:latin typeface="+mj-lt"/>
              </a:rPr>
              <a:t>|</a:t>
            </a:r>
            <a:r>
              <a:rPr lang="en-US" sz="1800" b="1" dirty="0" err="1">
                <a:solidFill>
                  <a:schemeClr val="bg1"/>
                </a:solidFill>
                <a:latin typeface="+mj-lt"/>
                <a:sym typeface="Symbol" pitchFamily="18" charset="2"/>
              </a:rPr>
              <a:t>θ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)</a:t>
            </a: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. </a:t>
            </a:r>
          </a:p>
          <a:p>
            <a:pPr marL="176213" indent="-176213"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Any information we have about </a:t>
            </a:r>
            <a:r>
              <a:rPr lang="en-US" sz="1800" b="1" dirty="0" err="1">
                <a:solidFill>
                  <a:schemeClr val="bg1"/>
                </a:solidFill>
                <a:latin typeface="+mj-lt"/>
                <a:sym typeface="Symbol" pitchFamily="18" charset="2"/>
              </a:rPr>
              <a:t>θ</a:t>
            </a: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 prior to collecting samples is contained in a known prior density 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p(</a:t>
            </a:r>
            <a:r>
              <a:rPr lang="en-US" sz="1800" b="1" dirty="0" err="1">
                <a:solidFill>
                  <a:schemeClr val="bg1"/>
                </a:solidFill>
                <a:sym typeface="Symbol" pitchFamily="18" charset="2"/>
              </a:rPr>
              <a:t>θ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)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.</a:t>
            </a:r>
            <a:endParaRPr lang="en-US" sz="1800" b="1" dirty="0">
              <a:solidFill>
                <a:schemeClr val="bg1"/>
              </a:solidFill>
              <a:latin typeface="+mj-lt"/>
            </a:endParaRPr>
          </a:p>
          <a:p>
            <a:pPr marL="176213" indent="-176213"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Observation of samples converts this to a posterior, </a:t>
            </a:r>
            <a:r>
              <a:rPr lang="en-US" sz="1800" dirty="0">
                <a:solidFill>
                  <a:schemeClr val="bg1"/>
                </a:solidFill>
                <a:latin typeface="+mj-lt"/>
              </a:rPr>
              <a:t>p(</a:t>
            </a:r>
            <a:r>
              <a:rPr lang="en-US" sz="1800" b="1" dirty="0" err="1">
                <a:solidFill>
                  <a:schemeClr val="bg1"/>
                </a:solidFill>
                <a:latin typeface="+mj-lt"/>
                <a:sym typeface="Symbol" pitchFamily="18" charset="2"/>
              </a:rPr>
              <a:t>θ</a:t>
            </a:r>
            <a:r>
              <a:rPr lang="en-US" sz="1800" dirty="0" err="1">
                <a:solidFill>
                  <a:schemeClr val="bg1"/>
                </a:solidFill>
                <a:latin typeface="+mj-lt"/>
              </a:rPr>
              <a:t>|</a:t>
            </a:r>
            <a:r>
              <a:rPr lang="en-US" sz="1800" i="1" dirty="0" err="1">
                <a:solidFill>
                  <a:schemeClr val="bg1"/>
                </a:solidFill>
                <a:latin typeface="+mj-lt"/>
              </a:rPr>
              <a:t>D</a:t>
            </a:r>
            <a:r>
              <a:rPr lang="en-US" sz="1800" dirty="0">
                <a:solidFill>
                  <a:schemeClr val="bg1"/>
                </a:solidFill>
                <a:latin typeface="+mj-lt"/>
              </a:rPr>
              <a:t>)</a:t>
            </a:r>
            <a:r>
              <a:rPr lang="en-US" sz="1800" b="1" dirty="0">
                <a:solidFill>
                  <a:schemeClr val="bg1"/>
                </a:solidFill>
                <a:latin typeface="+mj-lt"/>
              </a:rPr>
              <a:t>, which we hope is peaked around the true value of</a:t>
            </a:r>
            <a:r>
              <a:rPr lang="en-US" sz="1800" b="1" i="1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1800" b="1" dirty="0" err="1">
                <a:solidFill>
                  <a:schemeClr val="bg1"/>
                </a:solidFill>
                <a:latin typeface="+mj-lt"/>
                <a:sym typeface="Symbol" pitchFamily="18" charset="2"/>
              </a:rPr>
              <a:t>θ</a:t>
            </a: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.</a:t>
            </a:r>
          </a:p>
          <a:p>
            <a:pPr marL="176213" indent="-176213"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Our goal is to estimate a parameter vector:</a:t>
            </a:r>
          </a:p>
        </p:txBody>
      </p:sp>
      <p:graphicFrame>
        <p:nvGraphicFramePr>
          <p:cNvPr id="144434" name="Object 50"/>
          <p:cNvGraphicFramePr>
            <a:graphicFrameLocks noChangeAspect="1"/>
          </p:cNvGraphicFramePr>
          <p:nvPr/>
        </p:nvGraphicFramePr>
        <p:xfrm>
          <a:off x="458788" y="3093517"/>
          <a:ext cx="2146300" cy="373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430" name="Equation" r:id="rId3" imgW="2145960" imgH="317160" progId="Equation.3">
                  <p:embed/>
                </p:oleObj>
              </mc:Choice>
              <mc:Fallback>
                <p:oleObj name="Equation" r:id="rId3" imgW="2145960" imgH="317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8788" y="3093517"/>
                        <a:ext cx="2146300" cy="373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4435" name="Rectangle 51"/>
          <p:cNvSpPr>
            <a:spLocks noChangeArrowheads="1"/>
          </p:cNvSpPr>
          <p:nvPr/>
        </p:nvSpPr>
        <p:spPr bwMode="auto">
          <a:xfrm>
            <a:off x="202994" y="3700643"/>
            <a:ext cx="8816975" cy="521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We can write the joint distribution as a product:</a:t>
            </a:r>
            <a:endParaRPr lang="en-US" sz="1800" b="1" dirty="0">
              <a:solidFill>
                <a:schemeClr val="bg1"/>
              </a:solidFill>
              <a:latin typeface="+mj-lt"/>
              <a:sym typeface="Symbol" pitchFamily="18" charset="2"/>
            </a:endParaRPr>
          </a:p>
        </p:txBody>
      </p:sp>
      <p:graphicFrame>
        <p:nvGraphicFramePr>
          <p:cNvPr id="144436" name="Object 52"/>
          <p:cNvGraphicFramePr>
            <a:graphicFrameLocks noChangeAspect="1"/>
          </p:cNvGraphicFramePr>
          <p:nvPr/>
        </p:nvGraphicFramePr>
        <p:xfrm>
          <a:off x="458788" y="4106799"/>
          <a:ext cx="2819400" cy="882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431" name="Equation" r:id="rId5" imgW="2819160" imgH="749160" progId="Equation.3">
                  <p:embed/>
                </p:oleObj>
              </mc:Choice>
              <mc:Fallback>
                <p:oleObj name="Equation" r:id="rId5" imgW="2819160" imgH="749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8788" y="4106799"/>
                        <a:ext cx="2819400" cy="882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4437" name="Rectangle 53"/>
          <p:cNvSpPr>
            <a:spLocks noChangeArrowheads="1"/>
          </p:cNvSpPr>
          <p:nvPr/>
        </p:nvSpPr>
        <p:spPr bwMode="auto">
          <a:xfrm>
            <a:off x="202994" y="5177636"/>
            <a:ext cx="8816975" cy="3825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ts val="1800"/>
              </a:spcAft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	because the samples are drawn independently.</a:t>
            </a:r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The Parameter Distribution</a:t>
            </a:r>
          </a:p>
        </p:txBody>
      </p:sp>
      <p:graphicFrame>
        <p:nvGraphicFramePr>
          <p:cNvPr id="134148" name="Object 52"/>
          <p:cNvGraphicFramePr>
            <a:graphicFrameLocks noChangeAspect="1"/>
          </p:cNvGraphicFramePr>
          <p:nvPr/>
        </p:nvGraphicFramePr>
        <p:xfrm>
          <a:off x="5678079" y="5737325"/>
          <a:ext cx="698500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432" name="Equation" r:id="rId7" imgW="698400" imgH="317160" progId="Equation.3">
                  <p:embed/>
                </p:oleObj>
              </mc:Choice>
              <mc:Fallback>
                <p:oleObj name="Equation" r:id="rId7" imgW="698400" imgH="317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78079" y="5737325"/>
                        <a:ext cx="698500" cy="374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4149" name="Object 52"/>
          <p:cNvGraphicFramePr>
            <a:graphicFrameLocks noChangeAspect="1"/>
          </p:cNvGraphicFramePr>
          <p:nvPr/>
        </p:nvGraphicFramePr>
        <p:xfrm>
          <a:off x="2097960" y="6154738"/>
          <a:ext cx="673100" cy="373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433" name="Equation" r:id="rId9" imgW="672840" imgH="317160" progId="Equation.DSMT4">
                  <p:embed/>
                </p:oleObj>
              </mc:Choice>
              <mc:Fallback>
                <p:oleObj name="Equation" r:id="rId9" imgW="672840" imgH="317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97960" y="6154738"/>
                        <a:ext cx="673100" cy="373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05204" y="5631917"/>
            <a:ext cx="8672052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6213" indent="-176213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This equation links the class-conditional density  </a:t>
            </a:r>
            <a:br>
              <a:rPr lang="en-US" sz="1800" b="1" dirty="0">
                <a:solidFill>
                  <a:schemeClr val="bg1"/>
                </a:solidFill>
                <a:sym typeface="Symbol" pitchFamily="18" charset="2"/>
              </a:rPr>
            </a:b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to the posterior,      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 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    . But numerical solutions are typically required!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8544525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5"/>
          <p:cNvGrpSpPr>
            <a:grpSpLocks/>
          </p:cNvGrpSpPr>
          <p:nvPr/>
        </p:nvGrpSpPr>
        <p:grpSpPr bwMode="auto">
          <a:xfrm>
            <a:off x="190961" y="743677"/>
            <a:ext cx="5876925" cy="396875"/>
            <a:chOff x="147" y="710"/>
            <a:chExt cx="3702" cy="250"/>
          </a:xfrm>
        </p:grpSpPr>
        <p:sp>
          <p:nvSpPr>
            <p:cNvPr id="157726" name="Rectangle 30"/>
            <p:cNvSpPr>
              <a:spLocks noChangeArrowheads="1"/>
            </p:cNvSpPr>
            <p:nvPr/>
          </p:nvSpPr>
          <p:spPr bwMode="auto">
            <a:xfrm>
              <a:off x="147" y="712"/>
              <a:ext cx="2233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/>
            <a:lstStyle/>
            <a:p>
              <a:pPr marL="176213" indent="-176213">
                <a:spcAft>
                  <a:spcPct val="25000"/>
                </a:spcAft>
                <a:buFontTx/>
                <a:buChar char="•"/>
              </a:pPr>
              <a:r>
                <a:rPr lang="en-US" sz="1800" b="1" dirty="0">
                  <a:solidFill>
                    <a:schemeClr val="bg1"/>
                  </a:solidFill>
                </a:rPr>
                <a:t>Case: only mean unknown</a:t>
              </a:r>
              <a:endParaRPr lang="en-US" sz="1800" b="1" dirty="0">
                <a:solidFill>
                  <a:schemeClr val="bg1"/>
                </a:solidFill>
                <a:sym typeface="Symbol" pitchFamily="18" charset="2"/>
              </a:endParaRPr>
            </a:p>
          </p:txBody>
        </p:sp>
        <p:graphicFrame>
          <p:nvGraphicFramePr>
            <p:cNvPr id="157729" name="Object 33"/>
            <p:cNvGraphicFramePr>
              <a:graphicFrameLocks noChangeAspect="1"/>
            </p:cNvGraphicFramePr>
            <p:nvPr/>
          </p:nvGraphicFramePr>
          <p:xfrm>
            <a:off x="2721" y="710"/>
            <a:ext cx="1128" cy="2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0430" name="Equation" r:id="rId3" imgW="1790640" imgH="368280" progId="Equation.3">
                    <p:embed/>
                  </p:oleObj>
                </mc:Choice>
                <mc:Fallback>
                  <p:oleObj name="Equation" r:id="rId3" imgW="1790640" imgH="3682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21" y="710"/>
                          <a:ext cx="1128" cy="23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 xmlns="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" name="Group 40"/>
          <p:cNvGrpSpPr>
            <a:grpSpLocks/>
          </p:cNvGrpSpPr>
          <p:nvPr/>
        </p:nvGrpSpPr>
        <p:grpSpPr bwMode="auto">
          <a:xfrm>
            <a:off x="190961" y="1329975"/>
            <a:ext cx="5816600" cy="442913"/>
            <a:chOff x="111" y="1005"/>
            <a:chExt cx="3664" cy="279"/>
          </a:xfrm>
        </p:grpSpPr>
        <p:sp>
          <p:nvSpPr>
            <p:cNvPr id="157733" name="Rectangle 37"/>
            <p:cNvSpPr>
              <a:spLocks noChangeArrowheads="1"/>
            </p:cNvSpPr>
            <p:nvPr/>
          </p:nvSpPr>
          <p:spPr bwMode="auto">
            <a:xfrm>
              <a:off x="111" y="1036"/>
              <a:ext cx="2233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/>
            <a:lstStyle/>
            <a:p>
              <a:pPr marL="176213" indent="-176213">
                <a:spcAft>
                  <a:spcPct val="25000"/>
                </a:spcAft>
                <a:buFontTx/>
                <a:buChar char="•"/>
              </a:pPr>
              <a:r>
                <a:rPr lang="en-US" sz="1800" b="1" dirty="0">
                  <a:solidFill>
                    <a:schemeClr val="bg1"/>
                  </a:solidFill>
                </a:rPr>
                <a:t>Known prior density:</a:t>
              </a:r>
              <a:endParaRPr lang="en-US" sz="1800" b="1" dirty="0">
                <a:solidFill>
                  <a:schemeClr val="bg1"/>
                </a:solidFill>
                <a:sym typeface="Symbol" pitchFamily="18" charset="2"/>
              </a:endParaRPr>
            </a:p>
          </p:txBody>
        </p:sp>
        <p:graphicFrame>
          <p:nvGraphicFramePr>
            <p:cNvPr id="157734" name="Object 38"/>
            <p:cNvGraphicFramePr>
              <a:graphicFrameLocks noChangeAspect="1"/>
            </p:cNvGraphicFramePr>
            <p:nvPr/>
          </p:nvGraphicFramePr>
          <p:xfrm>
            <a:off x="2687" y="1005"/>
            <a:ext cx="1088" cy="22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0431" name="Equation" r:id="rId5" imgW="1726920" imgH="355320" progId="Equation.3">
                    <p:embed/>
                  </p:oleObj>
                </mc:Choice>
                <mc:Fallback>
                  <p:oleObj name="Equation" r:id="rId5" imgW="1726920" imgH="35532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87" y="1005"/>
                          <a:ext cx="1088" cy="22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 xmlns="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57730" name="Rectangle 34"/>
          <p:cNvSpPr>
            <a:spLocks noChangeArrowheads="1"/>
          </p:cNvSpPr>
          <p:nvPr/>
        </p:nvSpPr>
        <p:spPr bwMode="auto">
          <a:xfrm>
            <a:off x="190961" y="1937065"/>
            <a:ext cx="3492500" cy="37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Using Bayes formula:</a:t>
            </a:r>
            <a:endParaRPr lang="en-US" sz="1800" b="1" dirty="0">
              <a:solidFill>
                <a:schemeClr val="bg1"/>
              </a:solidFill>
              <a:sym typeface="Symbol" pitchFamily="18" charset="2"/>
            </a:endParaRPr>
          </a:p>
        </p:txBody>
      </p:sp>
      <p:graphicFrame>
        <p:nvGraphicFramePr>
          <p:cNvPr id="157738" name="Object 42"/>
          <p:cNvGraphicFramePr>
            <a:graphicFrameLocks noChangeAspect="1"/>
          </p:cNvGraphicFramePr>
          <p:nvPr/>
        </p:nvGraphicFramePr>
        <p:xfrm>
          <a:off x="4289989" y="1924367"/>
          <a:ext cx="3073400" cy="275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432" name="Equation" r:id="rId7" imgW="3073320" imgH="2755800" progId="Equation.DSMT4">
                  <p:embed/>
                </p:oleObj>
              </mc:Choice>
              <mc:Fallback>
                <p:oleObj name="Equation" r:id="rId7" imgW="3073320" imgH="2755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9989" y="1924367"/>
                        <a:ext cx="3073400" cy="275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7739" name="Rectangle 43"/>
          <p:cNvSpPr>
            <a:spLocks noChangeArrowheads="1"/>
          </p:cNvSpPr>
          <p:nvPr/>
        </p:nvSpPr>
        <p:spPr bwMode="auto">
          <a:xfrm>
            <a:off x="197311" y="2479687"/>
            <a:ext cx="3770312" cy="349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lnSpc>
                <a:spcPct val="150000"/>
              </a:lnSpc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Rationale: Once a value of 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μ is known, the density for 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x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 is completely known. 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α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 is a normalization factor that depends on the data, </a:t>
            </a:r>
            <a:r>
              <a:rPr lang="en-US" sz="1800" i="1" dirty="0">
                <a:solidFill>
                  <a:schemeClr val="bg1"/>
                </a:solidFill>
                <a:sym typeface="Symbol" pitchFamily="18" charset="2"/>
              </a:rPr>
              <a:t>D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.</a:t>
            </a:r>
          </a:p>
        </p:txBody>
      </p:sp>
      <p:sp>
        <p:nvSpPr>
          <p:cNvPr id="1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Univariate Gaussian Case</a:t>
            </a:r>
          </a:p>
        </p:txBody>
      </p:sp>
    </p:spTree>
    <p:extLst>
      <p:ext uri="{BB962C8B-B14F-4D97-AF65-F5344CB8AC3E}">
        <p14:creationId xmlns:p14="http://schemas.microsoft.com/office/powerpoint/2010/main" val="36629288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87" name="Rectangle 31"/>
          <p:cNvSpPr>
            <a:spLocks noChangeArrowheads="1"/>
          </p:cNvSpPr>
          <p:nvPr/>
        </p:nvSpPr>
        <p:spPr bwMode="auto">
          <a:xfrm>
            <a:off x="185483" y="621852"/>
            <a:ext cx="8645525" cy="44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ct val="50000"/>
              </a:spcAft>
              <a:buFontTx/>
              <a:buChar char="•"/>
            </a:pPr>
            <a:r>
              <a:rPr lang="en-US" sz="1800" b="1" dirty="0">
                <a:solidFill>
                  <a:srgbClr val="004000"/>
                </a:solidFill>
              </a:rPr>
              <a:t>Applying our Gaussian assumptions:</a:t>
            </a:r>
          </a:p>
        </p:txBody>
      </p:sp>
      <p:graphicFrame>
        <p:nvGraphicFramePr>
          <p:cNvPr id="177152" name="Object 0"/>
          <p:cNvGraphicFramePr>
            <a:graphicFrameLocks noChangeAspect="1"/>
          </p:cNvGraphicFramePr>
          <p:nvPr/>
        </p:nvGraphicFramePr>
        <p:xfrm>
          <a:off x="457200" y="1051511"/>
          <a:ext cx="8166100" cy="4284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405" name="Equation" r:id="rId3" imgW="5448240" imgH="2857320" progId="Equation.DSMT4">
                  <p:embed/>
                </p:oleObj>
              </mc:Choice>
              <mc:Fallback>
                <p:oleObj name="Equation" r:id="rId3" imgW="5448240" imgH="2857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051511"/>
                        <a:ext cx="8166100" cy="4284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Univariate Gaussian Case</a:t>
            </a:r>
          </a:p>
        </p:txBody>
      </p:sp>
    </p:spTree>
    <p:extLst>
      <p:ext uri="{BB962C8B-B14F-4D97-AF65-F5344CB8AC3E}">
        <p14:creationId xmlns:p14="http://schemas.microsoft.com/office/powerpoint/2010/main" val="132169349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87" name="Rectangle 31"/>
          <p:cNvSpPr>
            <a:spLocks noChangeArrowheads="1"/>
          </p:cNvSpPr>
          <p:nvPr/>
        </p:nvSpPr>
        <p:spPr bwMode="auto">
          <a:xfrm>
            <a:off x="203976" y="593718"/>
            <a:ext cx="8645525" cy="44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ct val="50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Now we need to work this into a simpler form:</a:t>
            </a:r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Univariate Gaussian Case (Cont.)</a:t>
            </a:r>
          </a:p>
        </p:txBody>
      </p:sp>
      <p:graphicFrame>
        <p:nvGraphicFramePr>
          <p:cNvPr id="168963" name="Object 0"/>
          <p:cNvGraphicFramePr>
            <a:graphicFrameLocks noChangeAspect="1"/>
          </p:cNvGraphicFramePr>
          <p:nvPr/>
        </p:nvGraphicFramePr>
        <p:xfrm>
          <a:off x="542925" y="1016000"/>
          <a:ext cx="6527800" cy="4835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29" name="Equation" r:id="rId3" imgW="4356000" imgH="3225600" progId="Equation.DSMT4">
                  <p:embed/>
                </p:oleObj>
              </mc:Choice>
              <mc:Fallback>
                <p:oleObj name="Equation" r:id="rId3" imgW="4356000" imgH="3225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2925" y="1016000"/>
                        <a:ext cx="6527800" cy="4835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59665242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Univariate Gaussian Case (Cont.)</a:t>
            </a:r>
          </a:p>
        </p:txBody>
      </p:sp>
      <p:sp>
        <p:nvSpPr>
          <p:cNvPr id="5" name="Rectangle 32"/>
          <p:cNvSpPr>
            <a:spLocks noChangeArrowheads="1"/>
          </p:cNvSpPr>
          <p:nvPr/>
        </p:nvSpPr>
        <p:spPr bwMode="auto">
          <a:xfrm>
            <a:off x="191159" y="547231"/>
            <a:ext cx="8740775" cy="214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ts val="1200"/>
              </a:spcAft>
              <a:buFontTx/>
              <a:buChar char="•"/>
            </a:pPr>
            <a:r>
              <a:rPr lang="en-US" sz="1800" dirty="0">
                <a:solidFill>
                  <a:schemeClr val="bg1"/>
                </a:solidFill>
              </a:rPr>
              <a:t>p(</a:t>
            </a:r>
            <a:r>
              <a:rPr lang="en-US" sz="1800" dirty="0" err="1">
                <a:solidFill>
                  <a:schemeClr val="bg1"/>
                </a:solidFill>
                <a:sym typeface="Symbol" pitchFamily="18" charset="2"/>
              </a:rPr>
              <a:t>μ|</a:t>
            </a:r>
            <a:r>
              <a:rPr lang="en-US" sz="1800" i="1" dirty="0" err="1">
                <a:solidFill>
                  <a:schemeClr val="bg1"/>
                </a:solidFill>
                <a:sym typeface="Symbol" pitchFamily="18" charset="2"/>
              </a:rPr>
              <a:t>D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) 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is an exponential of a quadratic function, which makes it a normal distribution. Because this is true for any 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n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, it is referred to as a </a:t>
            </a:r>
            <a:r>
              <a:rPr lang="en-US" sz="1800" b="1" i="1" dirty="0">
                <a:solidFill>
                  <a:schemeClr val="bg1"/>
                </a:solidFill>
                <a:sym typeface="Symbol" pitchFamily="18" charset="2"/>
              </a:rPr>
              <a:t>reproducing density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.</a:t>
            </a:r>
          </a:p>
          <a:p>
            <a:pPr marL="176213" indent="-176213">
              <a:lnSpc>
                <a:spcPct val="150000"/>
              </a:lnSpc>
              <a:spcAft>
                <a:spcPts val="1200"/>
              </a:spcAft>
              <a:buFontTx/>
              <a:buChar char="•"/>
            </a:pPr>
            <a:r>
              <a:rPr lang="en-US" sz="1800" dirty="0">
                <a:solidFill>
                  <a:schemeClr val="bg1"/>
                </a:solidFill>
              </a:rPr>
              <a:t>p(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μ)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 is referred to as a </a:t>
            </a:r>
            <a:r>
              <a:rPr lang="en-US" sz="1800" b="1" i="1" dirty="0">
                <a:solidFill>
                  <a:schemeClr val="bg1"/>
                </a:solidFill>
                <a:sym typeface="Symbol" pitchFamily="18" charset="2"/>
              </a:rPr>
              <a:t>conjugate prior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.</a:t>
            </a:r>
          </a:p>
          <a:p>
            <a:pPr marL="176213" indent="-176213">
              <a:lnSpc>
                <a:spcPct val="150000"/>
              </a:lnSpc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Write </a:t>
            </a:r>
            <a:r>
              <a:rPr lang="en-US" sz="1800" dirty="0">
                <a:solidFill>
                  <a:schemeClr val="bg1"/>
                </a:solidFill>
              </a:rPr>
              <a:t>p(</a:t>
            </a:r>
            <a:r>
              <a:rPr lang="en-US" sz="1800" dirty="0" err="1">
                <a:solidFill>
                  <a:schemeClr val="bg1"/>
                </a:solidFill>
                <a:sym typeface="Symbol" pitchFamily="18" charset="2"/>
              </a:rPr>
              <a:t>μ|</a:t>
            </a:r>
            <a:r>
              <a:rPr lang="en-US" sz="1800" i="1" dirty="0" err="1">
                <a:solidFill>
                  <a:schemeClr val="bg1"/>
                </a:solidFill>
                <a:sym typeface="Symbol" pitchFamily="18" charset="2"/>
              </a:rPr>
              <a:t>D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) ~ N(μ</a:t>
            </a:r>
            <a:r>
              <a:rPr lang="en-US" sz="1800" baseline="-25000" dirty="0">
                <a:solidFill>
                  <a:schemeClr val="bg1"/>
                </a:solidFill>
                <a:sym typeface="Symbol" pitchFamily="18" charset="2"/>
              </a:rPr>
              <a:t>n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,σ</a:t>
            </a:r>
            <a:r>
              <a:rPr lang="en-US" sz="1800" baseline="-25000" dirty="0">
                <a:solidFill>
                  <a:schemeClr val="bg1"/>
                </a:solidFill>
                <a:sym typeface="Symbol" pitchFamily="18" charset="2"/>
              </a:rPr>
              <a:t>n</a:t>
            </a:r>
            <a:r>
              <a:rPr lang="en-US" sz="1800" baseline="30000" dirty="0">
                <a:solidFill>
                  <a:schemeClr val="bg1"/>
                </a:solidFill>
                <a:sym typeface="Symbol" pitchFamily="18" charset="2"/>
              </a:rPr>
              <a:t>2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)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:</a:t>
            </a:r>
          </a:p>
          <a:p>
            <a:pPr marL="176213" indent="-176213">
              <a:lnSpc>
                <a:spcPct val="150000"/>
              </a:lnSpc>
              <a:spcAft>
                <a:spcPts val="66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Expand the quadratic term:</a:t>
            </a:r>
          </a:p>
          <a:p>
            <a:pPr marL="176213" indent="-176213">
              <a:lnSpc>
                <a:spcPct val="150000"/>
              </a:lnSpc>
              <a:spcAft>
                <a:spcPts val="7200"/>
              </a:spcAft>
              <a:buFont typeface="Arial" pitchFamily="34" charset="0"/>
              <a:buChar char="•"/>
            </a:pP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Equate coefficients of our two functions:</a:t>
            </a:r>
          </a:p>
          <a:p>
            <a:pPr marL="176213" indent="-176213">
              <a:lnSpc>
                <a:spcPct val="150000"/>
              </a:lnSpc>
              <a:spcAft>
                <a:spcPts val="1800"/>
              </a:spcAft>
            </a:pP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	</a:t>
            </a:r>
            <a:endParaRPr lang="en-US" sz="1800" baseline="-25000" dirty="0">
              <a:solidFill>
                <a:schemeClr val="bg1"/>
              </a:solidFill>
              <a:sym typeface="Symbol" pitchFamily="18" charset="2"/>
            </a:endParaRPr>
          </a:p>
        </p:txBody>
      </p:sp>
      <p:graphicFrame>
        <p:nvGraphicFramePr>
          <p:cNvPr id="171011" name="Object 3"/>
          <p:cNvGraphicFramePr>
            <a:graphicFrameLocks noChangeAspect="1"/>
          </p:cNvGraphicFramePr>
          <p:nvPr/>
        </p:nvGraphicFramePr>
        <p:xfrm>
          <a:off x="2958343" y="2017420"/>
          <a:ext cx="33909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02" name="Equation" r:id="rId3" imgW="3390840" imgH="609480" progId="Equation.3">
                  <p:embed/>
                </p:oleObj>
              </mc:Choice>
              <mc:Fallback>
                <p:oleObj name="Equation" r:id="rId3" imgW="3390840" imgH="609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58343" y="2017420"/>
                        <a:ext cx="33909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1012" name="Object 4"/>
          <p:cNvGraphicFramePr>
            <a:graphicFrameLocks noChangeAspect="1"/>
          </p:cNvGraphicFramePr>
          <p:nvPr/>
        </p:nvGraphicFramePr>
        <p:xfrm>
          <a:off x="457200" y="3196248"/>
          <a:ext cx="6946900" cy="70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03" name="Equation" r:id="rId5" imgW="4635360" imgH="469800" progId="Equation.3">
                  <p:embed/>
                </p:oleObj>
              </mc:Choice>
              <mc:Fallback>
                <p:oleObj name="Equation" r:id="rId5" imgW="463536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3196248"/>
                        <a:ext cx="6946900" cy="704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1013" name="Object 0"/>
          <p:cNvGraphicFramePr>
            <a:graphicFrameLocks noChangeAspect="1"/>
          </p:cNvGraphicFramePr>
          <p:nvPr/>
        </p:nvGraphicFramePr>
        <p:xfrm>
          <a:off x="457200" y="4623704"/>
          <a:ext cx="4981575" cy="164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04" name="Equation" r:id="rId7" imgW="3301920" imgH="1091880" progId="Equation.DSMT4">
                  <p:embed/>
                </p:oleObj>
              </mc:Choice>
              <mc:Fallback>
                <p:oleObj name="Equation" r:id="rId7" imgW="3301920" imgH="1091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4623704"/>
                        <a:ext cx="4981575" cy="1647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05540705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Univariate Gaussian Case (Cont.)</a:t>
            </a:r>
          </a:p>
        </p:txBody>
      </p:sp>
      <p:sp>
        <p:nvSpPr>
          <p:cNvPr id="5" name="Rectangle 32"/>
          <p:cNvSpPr>
            <a:spLocks noChangeArrowheads="1"/>
          </p:cNvSpPr>
          <p:nvPr/>
        </p:nvSpPr>
        <p:spPr bwMode="auto">
          <a:xfrm>
            <a:off x="233362" y="587876"/>
            <a:ext cx="8740775" cy="214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lnSpc>
                <a:spcPct val="150000"/>
              </a:lnSpc>
              <a:spcAft>
                <a:spcPts val="13800"/>
              </a:spcAft>
              <a:buFont typeface="Arial" pitchFamily="34" charset="0"/>
              <a:buChar char="•"/>
            </a:pP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Rearrange terms so that the dependencies on </a:t>
            </a:r>
            <a:r>
              <a:rPr lang="en-US" sz="1800" dirty="0">
                <a:solidFill>
                  <a:schemeClr val="bg1"/>
                </a:solidFill>
                <a:sym typeface="Symbol"/>
              </a:rPr>
              <a:t>μ</a:t>
            </a:r>
            <a:r>
              <a:rPr lang="en-US" sz="1800" b="1" dirty="0">
                <a:solidFill>
                  <a:schemeClr val="bg1"/>
                </a:solidFill>
                <a:sym typeface="Symbol"/>
              </a:rPr>
              <a:t> are clear:</a:t>
            </a:r>
            <a:endParaRPr lang="en-US" sz="1800" b="1" dirty="0">
              <a:solidFill>
                <a:schemeClr val="bg1"/>
              </a:solidFill>
              <a:sym typeface="Symbol" pitchFamily="18" charset="2"/>
            </a:endParaRPr>
          </a:p>
          <a:p>
            <a:pPr marL="176213" indent="-176213">
              <a:lnSpc>
                <a:spcPct val="150000"/>
              </a:lnSpc>
              <a:spcAft>
                <a:spcPts val="10800"/>
              </a:spcAft>
              <a:buFont typeface="Arial" pitchFamily="34" charset="0"/>
              <a:buChar char="•"/>
            </a:pP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Associate terms related to 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σ</a:t>
            </a:r>
            <a:r>
              <a:rPr lang="en-US" sz="1800" baseline="30000" dirty="0">
                <a:solidFill>
                  <a:schemeClr val="bg1"/>
                </a:solidFill>
                <a:sym typeface="Symbol" pitchFamily="18" charset="2"/>
              </a:rPr>
              <a:t>2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 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and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 μ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:</a:t>
            </a:r>
          </a:p>
          <a:p>
            <a:pPr marL="176213" indent="-176213">
              <a:lnSpc>
                <a:spcPct val="150000"/>
              </a:lnSpc>
              <a:spcAft>
                <a:spcPts val="8400"/>
              </a:spcAft>
              <a:buFont typeface="Arial" pitchFamily="34" charset="0"/>
              <a:buChar char="•"/>
            </a:pP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There is actually a third equation involving terms not related to </a:t>
            </a:r>
            <a:r>
              <a:rPr lang="en-US" sz="1800" dirty="0">
                <a:solidFill>
                  <a:schemeClr val="bg1"/>
                </a:solidFill>
                <a:sym typeface="Symbol"/>
              </a:rPr>
              <a:t></a:t>
            </a:r>
            <a:r>
              <a:rPr lang="en-US" sz="1800" b="1" dirty="0">
                <a:solidFill>
                  <a:schemeClr val="bg1"/>
                </a:solidFill>
                <a:sym typeface="Symbol"/>
              </a:rPr>
              <a:t>:</a:t>
            </a:r>
          </a:p>
          <a:p>
            <a:pPr marL="176213" indent="-176213">
              <a:spcAft>
                <a:spcPts val="8400"/>
              </a:spcAft>
            </a:pPr>
            <a:r>
              <a:rPr lang="en-US" sz="1800" b="1" dirty="0">
                <a:solidFill>
                  <a:schemeClr val="bg1"/>
                </a:solidFill>
                <a:sym typeface="Symbol"/>
              </a:rPr>
              <a:t>	but we can ignore this since it is not a function of </a:t>
            </a:r>
            <a:r>
              <a:rPr lang="en-US" sz="1800" dirty="0">
                <a:solidFill>
                  <a:schemeClr val="bg1"/>
                </a:solidFill>
                <a:sym typeface="Symbol"/>
              </a:rPr>
              <a:t>μ</a:t>
            </a:r>
            <a:r>
              <a:rPr lang="en-US" sz="1800" b="1" dirty="0">
                <a:solidFill>
                  <a:schemeClr val="bg1"/>
                </a:solidFill>
                <a:sym typeface="Symbol"/>
              </a:rPr>
              <a:t> and is a complicated equation to solve.</a:t>
            </a:r>
            <a:endParaRPr lang="en-US" sz="1800" b="1" dirty="0">
              <a:solidFill>
                <a:schemeClr val="bg1"/>
              </a:solidFill>
              <a:sym typeface="Symbol" pitchFamily="18" charset="2"/>
            </a:endParaRPr>
          </a:p>
        </p:txBody>
      </p:sp>
      <p:graphicFrame>
        <p:nvGraphicFramePr>
          <p:cNvPr id="171014" name="Object 6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5506750"/>
              </p:ext>
            </p:extLst>
          </p:nvPr>
        </p:nvGraphicFramePr>
        <p:xfrm>
          <a:off x="561975" y="3168650"/>
          <a:ext cx="2803525" cy="1409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26" name="Equation" r:id="rId3" imgW="1866900" imgH="939800" progId="Equation.DSMT4">
                  <p:embed/>
                </p:oleObj>
              </mc:Choice>
              <mc:Fallback>
                <p:oleObj name="Equation" r:id="rId3" imgW="1866900" imgH="939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1975" y="3168650"/>
                        <a:ext cx="2803525" cy="1409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2038" name="Object 6"/>
          <p:cNvGraphicFramePr>
            <a:graphicFrameLocks noChangeAspect="1"/>
          </p:cNvGraphicFramePr>
          <p:nvPr/>
        </p:nvGraphicFramePr>
        <p:xfrm>
          <a:off x="457200" y="1087193"/>
          <a:ext cx="5059363" cy="164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27" name="Equation" r:id="rId5" imgW="3352680" imgH="1091880" progId="Equation.3">
                  <p:embed/>
                </p:oleObj>
              </mc:Choice>
              <mc:Fallback>
                <p:oleObj name="Equation" r:id="rId5" imgW="3352680" imgH="1091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087193"/>
                        <a:ext cx="5059363" cy="1647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2040" name="Object 8"/>
          <p:cNvGraphicFramePr>
            <a:graphicFrameLocks noChangeAspect="1"/>
          </p:cNvGraphicFramePr>
          <p:nvPr/>
        </p:nvGraphicFramePr>
        <p:xfrm>
          <a:off x="457200" y="4995863"/>
          <a:ext cx="7704138" cy="785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28" name="Equation" r:id="rId7" imgW="5105160" imgH="520560" progId="Equation.DSMT4">
                  <p:embed/>
                </p:oleObj>
              </mc:Choice>
              <mc:Fallback>
                <p:oleObj name="Equation" r:id="rId7" imgW="5105160" imgH="520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4995863"/>
                        <a:ext cx="7704138" cy="785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74525676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lecture_title</Template>
  <TotalTime>7141</TotalTime>
  <Words>813</Words>
  <Application>Microsoft Macintosh PowerPoint</Application>
  <PresentationFormat>Letter Paper (8.5x11 in)</PresentationFormat>
  <Paragraphs>67</Paragraphs>
  <Slides>12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Times New Roman</vt:lpstr>
      <vt:lpstr>isip_default</vt:lpstr>
      <vt:lpstr>1_lecture_title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Gateway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400</cp:revision>
  <dcterms:created xsi:type="dcterms:W3CDTF">2002-09-12T17:13:32Z</dcterms:created>
  <dcterms:modified xsi:type="dcterms:W3CDTF">2020-02-17T14:36:43Z</dcterms:modified>
</cp:coreProperties>
</file>