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2"/>
  </p:notesMasterIdLst>
  <p:handoutMasterIdLst>
    <p:handoutMasterId r:id="rId13"/>
  </p:handoutMasterIdLst>
  <p:sldIdLst>
    <p:sldId id="356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74" r:id="rId11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2">
          <p15:clr>
            <a:srgbClr val="A4A3A4"/>
          </p15:clr>
        </p15:guide>
        <p15:guide id="2" pos="144" userDrawn="1">
          <p15:clr>
            <a:srgbClr val="A4A3A4"/>
          </p15:clr>
        </p15:guide>
        <p15:guide id="3" pos="2880" userDrawn="1">
          <p15:clr>
            <a:srgbClr val="A4A3A4"/>
          </p15:clr>
        </p15:guide>
        <p15:guide id="4" pos="56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 autoAdjust="0"/>
    <p:restoredTop sz="94716" autoAdjust="0"/>
  </p:normalViewPr>
  <p:slideViewPr>
    <p:cSldViewPr snapToGrid="0">
      <p:cViewPr varScale="1">
        <p:scale>
          <a:sx n="77" d="100"/>
          <a:sy n="77" d="100"/>
        </p:scale>
        <p:origin x="1768" y="192"/>
      </p:cViewPr>
      <p:guideLst>
        <p:guide orient="horz" pos="3972"/>
        <p:guide pos="144"/>
        <p:guide pos="2880"/>
        <p:guide pos="561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02D8CA-08A9-4AC0-A4C6-360A737FD2B1}" type="slidenum">
              <a:rPr lang="en-US"/>
              <a:pPr/>
              <a:t>1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16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09,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nebulasearch.com/encyclopedia/article/Bayesian_inference.html" TargetMode="External"/><Relationship Id="rId7" Type="http://schemas.openxmlformats.org/officeDocument/2006/relationships/hyperlink" Target="http://www.weibull.com/LifeDataWeb/image/apa_fig3.gif" TargetMode="External"/><Relationship Id="rId12" Type="http://schemas.openxmlformats.org/officeDocument/2006/relationships/image" Target="../media/image4.png"/><Relationship Id="rId2" Type="http://schemas.openxmlformats.org/officeDocument/2006/relationships/hyperlink" Target="https://www.isip.piconepress.com/courses/temple/ece_8527/resources/dhs_book/dhs_chapter_03_01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-2.cs.cmu.edu/~awm/tutorials/list.html" TargetMode="External"/><Relationship Id="rId11" Type="http://schemas.openxmlformats.org/officeDocument/2006/relationships/hyperlink" Target="http://www.isip.msstate.edu/publications/seminars/msstate_misc/2002/euro_coin/presentation_v0.pdf" TargetMode="External"/><Relationship Id="rId5" Type="http://schemas.openxmlformats.org/officeDocument/2006/relationships/hyperlink" Target="http://www-2.cs.cmu.edu/~awm/tutorials/mle.html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://bayes.bgsu.edu/nsf_web/tutorial/a_brief_tutorial.htm" TargetMode="External"/><Relationship Id="rId9" Type="http://schemas.openxmlformats.org/officeDocument/2006/relationships/hyperlink" Target="http://www.mat.ulaval.ca/informatique/guide94/img14.p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09: Maximum </a:t>
            </a:r>
            <a:r>
              <a:rPr lang="en-US" b="1">
                <a:solidFill>
                  <a:schemeClr val="accent1"/>
                </a:solidFill>
              </a:rPr>
              <a:t>Likelihood Parameter Estimation </a:t>
            </a:r>
            <a:r>
              <a:rPr lang="en-US" b="1" dirty="0">
                <a:solidFill>
                  <a:schemeClr val="accent1"/>
                </a:solidFill>
              </a:rPr>
              <a:t>–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Unknown Mean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41338" y="1569919"/>
            <a:ext cx="2965099" cy="48911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68275" indent="-168275" eaLnBrk="0" hangingPunct="0">
              <a:spcAft>
                <a:spcPts val="600"/>
              </a:spcAft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</a:p>
          <a:p>
            <a:pPr marL="168275" indent="4763" eaLnBrk="0" hangingPunct="0">
              <a:spcAft>
                <a:spcPts val="1200"/>
              </a:spcAf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</a:t>
            </a:r>
            <a:r>
              <a:rPr kumimoji="0" 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Estimation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>
                <a:solidFill>
                  <a:schemeClr val="bg1"/>
                </a:solidFill>
                <a:latin typeface="+mn-lt"/>
              </a:rPr>
              <a:t>Maximum Likelihood</a:t>
            </a:r>
          </a:p>
          <a:p>
            <a:pPr marL="168275" indent="-168275" eaLnBrk="0" hangingPunct="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b="1" kern="0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73038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>
                <a:solidFill>
                  <a:schemeClr val="accent2"/>
                </a:solidFill>
                <a:hlinkClick r:id="rId2"/>
              </a:rPr>
              <a:t>DHS: Chapter 3 (Part 1)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" action="ppaction://noaction"/>
              </a:rPr>
              <a:t>J.O.S.: Tutorial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3"/>
              </a:rPr>
              <a:t>Nebula: Links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BGSU: Example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A.W.M.: Tutorial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6"/>
              </a:rPr>
              <a:t>A.W.M.: Links</a:t>
            </a:r>
            <a:endParaRPr lang="en-US" sz="1800" b="1" dirty="0">
              <a:solidFill>
                <a:srgbClr val="004000"/>
              </a:solidFill>
            </a:endParaRPr>
          </a:p>
        </p:txBody>
      </p:sp>
      <p:pic>
        <p:nvPicPr>
          <p:cNvPr id="16" name="Picture 44" descr="http://www.weibull.com/LifeDataWeb/image/apa_fig3.gif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114800" y="1733918"/>
            <a:ext cx="2620458" cy="2728232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</p:spPr>
      </p:pic>
      <p:grpSp>
        <p:nvGrpSpPr>
          <p:cNvPr id="2" name="Group 1"/>
          <p:cNvGrpSpPr/>
          <p:nvPr/>
        </p:nvGrpSpPr>
        <p:grpSpPr>
          <a:xfrm>
            <a:off x="6746875" y="1733551"/>
            <a:ext cx="1828800" cy="2733077"/>
            <a:chOff x="6746875" y="1747357"/>
            <a:chExt cx="1828800" cy="2733077"/>
          </a:xfrm>
        </p:grpSpPr>
        <p:pic>
          <p:nvPicPr>
            <p:cNvPr id="15" name="Picture 50" descr="http://www.mat.ulaval.ca/informatique/guide94/img14.png">
              <a:hlinkClick r:id="rId9"/>
            </p:cNvPr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6746875" y="1747357"/>
              <a:ext cx="1828800" cy="1387606"/>
            </a:xfrm>
            <a:prstGeom prst="rect">
              <a:avLst/>
            </a:prstGeom>
            <a:solidFill>
              <a:srgbClr val="000080"/>
            </a:solidFill>
            <a:ln w="38100">
              <a:solidFill>
                <a:srgbClr val="000080"/>
              </a:solidFill>
              <a:miter lim="800000"/>
              <a:headEnd/>
              <a:tailEnd/>
            </a:ln>
          </p:spPr>
        </p:pic>
        <p:pic>
          <p:nvPicPr>
            <p:cNvPr id="17" name="Picture 51">
              <a:hlinkClick r:id="rId11"/>
            </p:cNvPr>
            <p:cNvPicPr>
              <a:picLocks noChangeAspect="1" noChangeArrowheads="1"/>
            </p:cNvPicPr>
            <p:nvPr/>
          </p:nvPicPr>
          <p:blipFill>
            <a:blip r:embed="rId12"/>
            <a:srcRect l="25247" t="53416" r="24918" b="9682"/>
            <a:stretch>
              <a:fillRect/>
            </a:stretch>
          </p:blipFill>
          <p:spPr bwMode="auto">
            <a:xfrm>
              <a:off x="6746875" y="3175299"/>
              <a:ext cx="1828800" cy="1305135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2131"/>
          <p:cNvSpPr>
            <a:spLocks noChangeArrowheads="1"/>
          </p:cNvSpPr>
          <p:nvPr/>
        </p:nvSpPr>
        <p:spPr bwMode="auto">
          <a:xfrm>
            <a:off x="228600" y="648929"/>
            <a:ext cx="8686800" cy="4321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In Chapter 2, we learned how to design an optimal classifier if we knew the prior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and class-conditional densities,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What can we do if we do not have this information?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What limitations do we face?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There are two common approaches to parameter estimation: maximum likelihood and Bayesian estimation.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Maximum Likelihood: treat the parameters as quantities whose values are fixed but unknown.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Bayes: treat the parameters as random variables having some known prior distribution. Observations of samples converts this to a posterior.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Learning: sharpen the 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a posteriori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density causing it to peak near the true value.</a:t>
            </a:r>
          </a:p>
        </p:txBody>
      </p:sp>
      <p:sp>
        <p:nvSpPr>
          <p:cNvPr id="80899" name="Rectangle 2051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883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Introduction to Maximum Likelihood Estimation</a:t>
            </a:r>
          </a:p>
        </p:txBody>
      </p:sp>
    </p:spTree>
    <p:extLst>
      <p:ext uri="{BB962C8B-B14F-4D97-AF65-F5344CB8AC3E}">
        <p14:creationId xmlns:p14="http://schemas.microsoft.com/office/powerpoint/2010/main" val="1815584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51" name="Rectangle 23"/>
          <p:cNvSpPr>
            <a:spLocks noChangeArrowheads="1"/>
          </p:cNvSpPr>
          <p:nvPr/>
        </p:nvSpPr>
        <p:spPr bwMode="auto">
          <a:xfrm>
            <a:off x="244475" y="648929"/>
            <a:ext cx="8645525" cy="4498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i="1" dirty="0">
                <a:solidFill>
                  <a:srgbClr val="000080"/>
                </a:solidFill>
                <a:latin typeface="+mj-lt"/>
              </a:rPr>
              <a:t>I.I.D.</a:t>
            </a:r>
            <a:r>
              <a:rPr lang="en-US" sz="1800" b="1" i="1" dirty="0">
                <a:solidFill>
                  <a:srgbClr val="004000"/>
                </a:solidFill>
                <a:latin typeface="+mj-lt"/>
              </a:rPr>
              <a:t>: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c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 data sets,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</a:rPr>
              <a:t>1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,...,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i="1" baseline="-25000" dirty="0">
                <a:solidFill>
                  <a:srgbClr val="004000"/>
                </a:solidFill>
                <a:latin typeface="+mj-lt"/>
              </a:rPr>
              <a:t>c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, where </a:t>
            </a:r>
            <a:r>
              <a:rPr lang="en-US" sz="1800" i="1" dirty="0" err="1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drawn independently according to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dirty="0" err="1">
                <a:solidFill>
                  <a:srgbClr val="004000"/>
                </a:solidFill>
                <a:latin typeface="+mj-lt"/>
              </a:rPr>
              <a:t>|</a:t>
            </a:r>
            <a:r>
              <a:rPr lang="en-US" sz="18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.</a:t>
            </a:r>
          </a:p>
          <a:p>
            <a:pPr marL="228600" indent="-228600">
              <a:lnSpc>
                <a:spcPct val="150000"/>
              </a:lnSpc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</a:rPr>
              <a:t>Assume </a:t>
            </a:r>
            <a:r>
              <a:rPr lang="en-US" sz="1800" dirty="0">
                <a:solidFill>
                  <a:srgbClr val="004000"/>
                </a:solidFill>
              </a:rPr>
              <a:t>p(</a:t>
            </a:r>
            <a:r>
              <a:rPr lang="en-US" sz="1800" b="1" dirty="0" err="1">
                <a:solidFill>
                  <a:srgbClr val="004000"/>
                </a:solidFill>
              </a:rPr>
              <a:t>x</a:t>
            </a:r>
            <a:r>
              <a:rPr lang="en-US" sz="1800" dirty="0" err="1">
                <a:solidFill>
                  <a:srgbClr val="004000"/>
                </a:solidFill>
              </a:rPr>
              <a:t>|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4000"/>
                </a:solidFill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</a:rPr>
              <a:t>)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 has a known parametric form and is completely determined by the parameter vector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="1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b="1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(e.g., </a:t>
            </a:r>
            <a:r>
              <a:rPr lang="en-US" sz="1800" dirty="0">
                <a:solidFill>
                  <a:srgbClr val="004000"/>
                </a:solidFill>
              </a:rPr>
              <a:t>p(</a:t>
            </a:r>
            <a:r>
              <a:rPr lang="en-US" sz="1800" b="1" dirty="0" err="1">
                <a:solidFill>
                  <a:srgbClr val="004000"/>
                </a:solidFill>
              </a:rPr>
              <a:t>x</a:t>
            </a:r>
            <a:r>
              <a:rPr lang="en-US" sz="1800" dirty="0" err="1">
                <a:solidFill>
                  <a:srgbClr val="004000"/>
                </a:solidFill>
              </a:rPr>
              <a:t>|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4000"/>
                </a:solidFill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</a:rPr>
              <a:t>)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 ~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N(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μ</a:t>
            </a:r>
            <a:r>
              <a:rPr lang="en-US" sz="1800" b="1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Σ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b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</a:b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where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="1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=[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μ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 ...,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μ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σ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σ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12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 ...,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σ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dd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]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).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dirty="0">
                <a:solidFill>
                  <a:srgbClr val="004000"/>
                </a:solidFill>
              </a:rPr>
              <a:t>p(</a:t>
            </a:r>
            <a:r>
              <a:rPr lang="en-US" sz="1800" b="1" dirty="0" err="1">
                <a:solidFill>
                  <a:srgbClr val="004000"/>
                </a:solidFill>
              </a:rPr>
              <a:t>x</a:t>
            </a:r>
            <a:r>
              <a:rPr lang="en-US" sz="1800" dirty="0" err="1">
                <a:solidFill>
                  <a:srgbClr val="004000"/>
                </a:solidFill>
              </a:rPr>
              <a:t>|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4000"/>
                </a:solidFill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</a:rPr>
              <a:t>)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has an explicit dependence on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: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dirty="0" err="1">
                <a:solidFill>
                  <a:srgbClr val="004000"/>
                </a:solidFill>
                <a:latin typeface="+mj-lt"/>
              </a:rPr>
              <a:t>|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)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</a:rPr>
              <a:t>Use training samples to estimate 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,...,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c</a:t>
            </a:r>
            <a:endParaRPr lang="en-US" sz="1800" baseline="-25000" dirty="0">
              <a:solidFill>
                <a:srgbClr val="004000"/>
              </a:solidFill>
              <a:latin typeface="+mj-lt"/>
              <a:sym typeface="Symbol" pitchFamily="18" charset="2"/>
            </a:endParaRP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Functional independence</a:t>
            </a:r>
            <a:r>
              <a:rPr lang="en-US" sz="1800" b="1" dirty="0">
                <a:solidFill>
                  <a:schemeClr val="accent1"/>
                </a:solidFill>
                <a:latin typeface="+mj-lt"/>
              </a:rPr>
              <a:t>: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assume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</a:rPr>
              <a:t>i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 gives no useful information</a:t>
            </a:r>
            <a:br>
              <a:rPr lang="en-US" sz="1800" b="1" dirty="0">
                <a:solidFill>
                  <a:srgbClr val="004000"/>
                </a:solidFill>
                <a:latin typeface="+mj-lt"/>
              </a:rPr>
            </a:br>
            <a:r>
              <a:rPr lang="en-US" sz="1800" b="1" dirty="0">
                <a:solidFill>
                  <a:srgbClr val="004000"/>
                </a:solidFill>
                <a:latin typeface="+mj-lt"/>
              </a:rPr>
              <a:t>about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for </a:t>
            </a:r>
            <a:r>
              <a:rPr lang="en-US" sz="1800" dirty="0" err="1">
                <a:solidFill>
                  <a:srgbClr val="004000"/>
                </a:solidFill>
                <a:latin typeface="+mj-lt"/>
              </a:rPr>
              <a:t>i</a:t>
            </a:r>
            <a:r>
              <a:rPr lang="en-US" sz="18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≠j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Simplifies notation to a set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="1" i="1" dirty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of training samples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(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</a:rPr>
              <a:t>1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,...</a:t>
            </a:r>
            <a:r>
              <a:rPr lang="en-US" sz="1800" b="1" dirty="0">
                <a:solidFill>
                  <a:srgbClr val="004000"/>
                </a:solidFill>
              </a:rPr>
              <a:t> </a:t>
            </a:r>
            <a:r>
              <a:rPr lang="en-US" sz="1800" b="1" dirty="0" err="1">
                <a:solidFill>
                  <a:srgbClr val="004000"/>
                </a:solidFill>
              </a:rPr>
              <a:t>x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</a:rPr>
              <a:t>n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)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drawn independently from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dirty="0" err="1">
                <a:solidFill>
                  <a:srgbClr val="004000"/>
                </a:solidFill>
                <a:latin typeface="+mj-lt"/>
              </a:rPr>
              <a:t>|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 to estimate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Because the samples were drawn independently:</a:t>
            </a:r>
          </a:p>
        </p:txBody>
      </p:sp>
      <p:graphicFrame>
        <p:nvGraphicFramePr>
          <p:cNvPr id="150574" name="Object 46"/>
          <p:cNvGraphicFramePr>
            <a:graphicFrameLocks noChangeAspect="1"/>
          </p:cNvGraphicFramePr>
          <p:nvPr/>
        </p:nvGraphicFramePr>
        <p:xfrm>
          <a:off x="454025" y="5115744"/>
          <a:ext cx="20193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9" name="Equation" r:id="rId3" imgW="2019240" imgH="622080" progId="Equation.DSMT4">
                  <p:embed/>
                </p:oleObj>
              </mc:Choice>
              <mc:Fallback>
                <p:oleObj name="Equation" r:id="rId3" imgW="20192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115744"/>
                        <a:ext cx="20193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8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General Principle</a:t>
            </a:r>
          </a:p>
        </p:txBody>
      </p:sp>
    </p:spTree>
    <p:extLst>
      <p:ext uri="{BB962C8B-B14F-4D97-AF65-F5344CB8AC3E}">
        <p14:creationId xmlns:p14="http://schemas.microsoft.com/office/powerpoint/2010/main" val="310307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2" name="Rectangle 18"/>
          <p:cNvSpPr>
            <a:spLocks noChangeArrowheads="1"/>
          </p:cNvSpPr>
          <p:nvPr/>
        </p:nvSpPr>
        <p:spPr bwMode="auto">
          <a:xfrm>
            <a:off x="244475" y="690878"/>
            <a:ext cx="860266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 err="1">
                <a:solidFill>
                  <a:schemeClr val="bg1"/>
                </a:solidFill>
              </a:rPr>
              <a:t>D</a:t>
            </a:r>
            <a:r>
              <a:rPr lang="en-US" sz="1800" dirty="0" err="1">
                <a:solidFill>
                  <a:schemeClr val="bg1"/>
                </a:solidFill>
              </a:rPr>
              <a:t>|</a:t>
            </a:r>
            <a:r>
              <a:rPr lang="en-US" sz="1800" b="1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 is called the likelihood of </a:t>
            </a:r>
            <a:r>
              <a:rPr lang="en-US" sz="1800" b="1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with respect to the data.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144429" name="Picture 45"/>
          <p:cNvPicPr>
            <a:picLocks noChangeAspect="1" noChangeArrowheads="1"/>
          </p:cNvPicPr>
          <p:nvPr/>
        </p:nvPicPr>
        <p:blipFill>
          <a:blip r:embed="rId3"/>
          <a:srcRect l="33125" t="35916" r="33646" b="21674"/>
          <a:stretch>
            <a:fillRect/>
          </a:stretch>
        </p:blipFill>
        <p:spPr bwMode="auto">
          <a:xfrm>
            <a:off x="4724243" y="1905424"/>
            <a:ext cx="43116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4424" name="Rectangle 40"/>
          <p:cNvSpPr>
            <a:spLocks noChangeArrowheads="1"/>
          </p:cNvSpPr>
          <p:nvPr/>
        </p:nvSpPr>
        <p:spPr bwMode="auto">
          <a:xfrm>
            <a:off x="244474" y="2884331"/>
            <a:ext cx="4479925" cy="260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Given several training points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Top: candidate source distributions are shown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Which distribution is the ML estimate?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Middle: an estimate of the likelihood of the data as a function of </a:t>
            </a:r>
            <a:r>
              <a:rPr lang="en-US" sz="1800" b="1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(the mean)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Bottom: log likelihood</a:t>
            </a:r>
          </a:p>
        </p:txBody>
      </p:sp>
      <p:graphicFrame>
        <p:nvGraphicFramePr>
          <p:cNvPr id="176128" name="Object 0"/>
          <p:cNvGraphicFramePr>
            <a:graphicFrameLocks noChangeAspect="1"/>
          </p:cNvGraphicFramePr>
          <p:nvPr/>
        </p:nvGraphicFramePr>
        <p:xfrm>
          <a:off x="6343856" y="130697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3" name="Equation" r:id="rId4" imgW="164880" imgH="279360" progId="Equation.DSMT4">
                  <p:embed/>
                </p:oleObj>
              </mc:Choice>
              <mc:Fallback>
                <p:oleObj name="Equation" r:id="rId4" imgW="1648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856" y="1306973"/>
                        <a:ext cx="1651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32" name="Rectangle 48"/>
          <p:cNvSpPr>
            <a:spLocks noChangeArrowheads="1"/>
          </p:cNvSpPr>
          <p:nvPr/>
        </p:nvSpPr>
        <p:spPr bwMode="auto">
          <a:xfrm>
            <a:off x="244475" y="1324296"/>
            <a:ext cx="8645525" cy="877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The value of </a:t>
            </a:r>
            <a:r>
              <a:rPr lang="en-US" sz="1800" b="1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that maximizes this likelihood, denoted   </a:t>
            </a:r>
            <a:r>
              <a:rPr lang="en-US" sz="1800" b="1" dirty="0">
                <a:solidFill>
                  <a:schemeClr val="bg1"/>
                </a:solidFill>
              </a:rPr>
              <a:t>,</a:t>
            </a:r>
          </a:p>
          <a:p>
            <a:pPr marL="228600" indent="-228600"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</a:rPr>
              <a:t>	is the maximum likelihood estimate (ML) of </a:t>
            </a:r>
            <a:r>
              <a:rPr lang="en-US" sz="1800" b="1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8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Example of ML Estimation</a:t>
            </a:r>
          </a:p>
        </p:txBody>
      </p:sp>
    </p:spTree>
    <p:extLst>
      <p:ext uri="{BB962C8B-B14F-4D97-AF65-F5344CB8AC3E}">
        <p14:creationId xmlns:p14="http://schemas.microsoft.com/office/powerpoint/2010/main" val="426823064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720" name="Object 24"/>
          <p:cNvGraphicFramePr>
            <a:graphicFrameLocks noChangeAspect="1"/>
          </p:cNvGraphicFramePr>
          <p:nvPr/>
        </p:nvGraphicFramePr>
        <p:xfrm>
          <a:off x="897040" y="770297"/>
          <a:ext cx="2349500" cy="420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8" name="Equation" r:id="rId3" imgW="2349360" imgH="4203360" progId="Equation.3">
                  <p:embed/>
                </p:oleObj>
              </mc:Choice>
              <mc:Fallback>
                <p:oleObj name="Equation" r:id="rId3" imgW="2349360" imgH="4203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040" y="770297"/>
                        <a:ext cx="2349500" cy="420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26" name="Rectangle 30"/>
          <p:cNvSpPr>
            <a:spLocks noChangeArrowheads="1"/>
          </p:cNvSpPr>
          <p:nvPr/>
        </p:nvSpPr>
        <p:spPr bwMode="auto">
          <a:xfrm>
            <a:off x="4281803" y="787412"/>
            <a:ext cx="40259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The ML estimate is found by solving this equation:</a:t>
            </a:r>
            <a:endParaRPr lang="en-US" sz="1800" b="1" dirty="0">
              <a:solidFill>
                <a:srgbClr val="004000"/>
              </a:solidFill>
              <a:sym typeface="Symbol" pitchFamily="18" charset="2"/>
            </a:endParaRPr>
          </a:p>
        </p:txBody>
      </p:sp>
      <p:graphicFrame>
        <p:nvGraphicFramePr>
          <p:cNvPr id="157729" name="Object 33"/>
          <p:cNvGraphicFramePr>
            <a:graphicFrameLocks noChangeAspect="1"/>
          </p:cNvGraphicFramePr>
          <p:nvPr/>
        </p:nvGraphicFramePr>
        <p:xfrm>
          <a:off x="4423752" y="1535113"/>
          <a:ext cx="26289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9" name="Equation" r:id="rId5" imgW="2628720" imgH="1282680" progId="Equation.DSMT4">
                  <p:embed/>
                </p:oleObj>
              </mc:Choice>
              <mc:Fallback>
                <p:oleObj name="Equation" r:id="rId5" imgW="2628720" imgH="1282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3752" y="1535113"/>
                        <a:ext cx="26289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30" name="Rectangle 34"/>
          <p:cNvSpPr>
            <a:spLocks noChangeArrowheads="1"/>
          </p:cNvSpPr>
          <p:nvPr/>
        </p:nvSpPr>
        <p:spPr bwMode="auto">
          <a:xfrm>
            <a:off x="4281803" y="2994764"/>
            <a:ext cx="4025900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The solution to this equation can be a global maximum, a local maximum, or even an inflection point.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Under what conditions is it a global maximum?</a:t>
            </a:r>
            <a:endParaRPr lang="en-US" sz="1800" b="1" dirty="0">
              <a:solidFill>
                <a:srgbClr val="004000"/>
              </a:solidFill>
              <a:sym typeface="Symbol" pitchFamily="18" charset="2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8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General Mathematics</a:t>
            </a:r>
          </a:p>
        </p:txBody>
      </p:sp>
    </p:spTree>
    <p:extLst>
      <p:ext uri="{BB962C8B-B14F-4D97-AF65-F5344CB8AC3E}">
        <p14:creationId xmlns:p14="http://schemas.microsoft.com/office/powerpoint/2010/main" val="4229204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228601" y="668347"/>
            <a:ext cx="8686801" cy="1138237"/>
            <a:chOff x="144" y="421"/>
            <a:chExt cx="5472" cy="717"/>
          </a:xfrm>
        </p:grpSpPr>
        <p:sp>
          <p:nvSpPr>
            <p:cNvPr id="147487" name="Rectangle 31"/>
            <p:cNvSpPr>
              <a:spLocks noChangeArrowheads="1"/>
            </p:cNvSpPr>
            <p:nvPr/>
          </p:nvSpPr>
          <p:spPr bwMode="auto">
            <a:xfrm>
              <a:off x="144" y="421"/>
              <a:ext cx="5472" cy="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228600" indent="-228600">
                <a:lnSpc>
                  <a:spcPct val="200000"/>
                </a:lnSpc>
                <a:spcAft>
                  <a:spcPts val="24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A class of estimators – maximum a posteriori (MAP) – maximize                where          describes the prior probability of different parameter values.</a:t>
              </a:r>
            </a:p>
          </p:txBody>
        </p:sp>
        <p:graphicFrame>
          <p:nvGraphicFramePr>
            <p:cNvPr id="177152" name="Object 0"/>
            <p:cNvGraphicFramePr>
              <a:graphicFrameLocks noChangeAspect="1"/>
            </p:cNvGraphicFramePr>
            <p:nvPr/>
          </p:nvGraphicFramePr>
          <p:xfrm>
            <a:off x="4709" y="552"/>
            <a:ext cx="496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75" name="Equation" r:id="rId3" imgW="787320" imgH="279360" progId="Equation.3">
                    <p:embed/>
                  </p:oleObj>
                </mc:Choice>
                <mc:Fallback>
                  <p:oleObj name="Equation" r:id="rId3" imgW="787320" imgH="279360" progId="Equation.3">
                    <p:embed/>
                    <p:pic>
                      <p:nvPicPr>
                        <p:cNvPr id="177152" name="Object 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9" y="552"/>
                          <a:ext cx="496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7153" name="Object 1"/>
            <p:cNvGraphicFramePr>
              <a:graphicFrameLocks noChangeAspect="1"/>
            </p:cNvGraphicFramePr>
            <p:nvPr/>
          </p:nvGraphicFramePr>
          <p:xfrm>
            <a:off x="756" y="880"/>
            <a:ext cx="288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76" name="Equation" r:id="rId5" imgW="457200" imgH="279360" progId="Equation.DSMT4">
                    <p:embed/>
                  </p:oleObj>
                </mc:Choice>
                <mc:Fallback>
                  <p:oleObj name="Equation" r:id="rId5" imgW="457200" imgH="279360" progId="Equation.DSMT4">
                    <p:embed/>
                    <p:pic>
                      <p:nvPicPr>
                        <p:cNvPr id="177153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6" y="880"/>
                          <a:ext cx="288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7492" name="Rectangle 36"/>
          <p:cNvSpPr>
            <a:spLocks noChangeArrowheads="1"/>
          </p:cNvSpPr>
          <p:nvPr/>
        </p:nvSpPr>
        <p:spPr bwMode="auto">
          <a:xfrm>
            <a:off x="244475" y="2298700"/>
            <a:ext cx="8686801" cy="29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An ML estimator is a MAP estimator for uniform priors.</a:t>
            </a:r>
          </a:p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MAP estimator finds the peak, or mode, of a posterior density.</a:t>
            </a:r>
          </a:p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MAP estimators are not transformation invariant (if we perform a nonlinear transformation of the input data, the estimator is no longer optimum in the new space). This observation will be useful later in the course.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8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Maximum A Posteriori Estimation</a:t>
            </a:r>
          </a:p>
        </p:txBody>
      </p:sp>
    </p:spTree>
    <p:extLst>
      <p:ext uri="{BB962C8B-B14F-4D97-AF65-F5344CB8AC3E}">
        <p14:creationId xmlns:p14="http://schemas.microsoft.com/office/powerpoint/2010/main" val="96522070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227012" y="677923"/>
            <a:ext cx="8783432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Consider the case where only the mean, </a:t>
            </a:r>
            <a:r>
              <a:rPr lang="en-US" sz="1800" b="1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= μ,</a:t>
            </a:r>
            <a:r>
              <a:rPr lang="en-US" sz="1800" b="1" dirty="0">
                <a:solidFill>
                  <a:schemeClr val="bg1"/>
                </a:solidFill>
              </a:rPr>
              <a:t> is unknown:</a:t>
            </a:r>
          </a:p>
        </p:txBody>
      </p:sp>
      <p:graphicFrame>
        <p:nvGraphicFramePr>
          <p:cNvPr id="178176" name="Object 0"/>
          <p:cNvGraphicFramePr>
            <a:graphicFrameLocks noChangeAspect="1"/>
          </p:cNvGraphicFramePr>
          <p:nvPr/>
        </p:nvGraphicFramePr>
        <p:xfrm>
          <a:off x="455613" y="1794951"/>
          <a:ext cx="56007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9" name="Equation" r:id="rId3" imgW="5600520" imgH="1282680" progId="Equation.3">
                  <p:embed/>
                </p:oleObj>
              </mc:Choice>
              <mc:Fallback>
                <p:oleObj name="Equation" r:id="rId3" imgW="5600520" imgH="1282680" progId="Equation.3">
                  <p:embed/>
                  <p:pic>
                    <p:nvPicPr>
                      <p:cNvPr id="178176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794951"/>
                        <a:ext cx="56007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77" name="Object 1"/>
          <p:cNvGraphicFramePr>
            <a:graphicFrameLocks noChangeAspect="1"/>
          </p:cNvGraphicFramePr>
          <p:nvPr/>
        </p:nvGraphicFramePr>
        <p:xfrm>
          <a:off x="455613" y="1032951"/>
          <a:ext cx="19431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0" name="Equation" r:id="rId5" imgW="1942920" imgH="622080" progId="Equation.3">
                  <p:embed/>
                </p:oleObj>
              </mc:Choice>
              <mc:Fallback>
                <p:oleObj name="Equation" r:id="rId5" imgW="1942920" imgH="622080" progId="Equation.3">
                  <p:embed/>
                  <p:pic>
                    <p:nvPicPr>
                      <p:cNvPr id="17817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032951"/>
                        <a:ext cx="19431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79" name="Object 3"/>
          <p:cNvGraphicFramePr>
            <a:graphicFrameLocks noChangeAspect="1"/>
          </p:cNvGraphicFramePr>
          <p:nvPr/>
        </p:nvGraphicFramePr>
        <p:xfrm>
          <a:off x="2084183" y="3597070"/>
          <a:ext cx="2844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1" name="Equation" r:id="rId7" imgW="2844720" imgH="393480" progId="Equation.3">
                  <p:embed/>
                </p:oleObj>
              </mc:Choice>
              <mc:Fallback>
                <p:oleObj name="Equation" r:id="rId7" imgW="2844720" imgH="393480" progId="Equation.3">
                  <p:embed/>
                  <p:pic>
                    <p:nvPicPr>
                      <p:cNvPr id="1781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183" y="3597070"/>
                        <a:ext cx="28448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535" name="Rectangle 55"/>
          <p:cNvSpPr>
            <a:spLocks noChangeArrowheads="1"/>
          </p:cNvSpPr>
          <p:nvPr/>
        </p:nvSpPr>
        <p:spPr bwMode="auto">
          <a:xfrm>
            <a:off x="228600" y="3643282"/>
            <a:ext cx="2282983" cy="46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3175"/>
            <a:r>
              <a:rPr lang="en-US" sz="1800" b="1" dirty="0">
                <a:solidFill>
                  <a:schemeClr val="bg1"/>
                </a:solidFill>
              </a:rPr>
              <a:t>which implies:</a:t>
            </a:r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239710" y="4216933"/>
            <a:ext cx="6180875" cy="1625600"/>
            <a:chOff x="243" y="2631"/>
            <a:chExt cx="3791" cy="1024"/>
          </a:xfrm>
        </p:grpSpPr>
        <p:graphicFrame>
          <p:nvGraphicFramePr>
            <p:cNvPr id="17817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9874612"/>
                </p:ext>
              </p:extLst>
            </p:nvPr>
          </p:nvGraphicFramePr>
          <p:xfrm>
            <a:off x="1050" y="2631"/>
            <a:ext cx="2984" cy="10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112" name="Equation" r:id="rId9" imgW="4736880" imgH="1625400" progId="Equation.DSMT4">
                    <p:embed/>
                  </p:oleObj>
                </mc:Choice>
                <mc:Fallback>
                  <p:oleObj name="Equation" r:id="rId9" imgW="4736880" imgH="1625400" progId="Equation.DSMT4">
                    <p:embed/>
                    <p:pic>
                      <p:nvPicPr>
                        <p:cNvPr id="178178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0" y="2631"/>
                          <a:ext cx="2984" cy="10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8540" name="Rectangle 60"/>
            <p:cNvSpPr>
              <a:spLocks noChangeArrowheads="1"/>
            </p:cNvSpPr>
            <p:nvPr/>
          </p:nvSpPr>
          <p:spPr bwMode="auto">
            <a:xfrm>
              <a:off x="243" y="2636"/>
              <a:ext cx="136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3175"/>
              <a:r>
                <a:rPr lang="en-US" sz="1800" b="1" dirty="0">
                  <a:solidFill>
                    <a:schemeClr val="bg1"/>
                  </a:solidFill>
                </a:rPr>
                <a:t>because:</a:t>
              </a:r>
            </a:p>
          </p:txBody>
        </p:sp>
      </p:grp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8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Gaussian Case: Unknown Mean</a:t>
            </a:r>
          </a:p>
        </p:txBody>
      </p:sp>
    </p:spTree>
    <p:extLst>
      <p:ext uri="{BB962C8B-B14F-4D97-AF65-F5344CB8AC3E}">
        <p14:creationId xmlns:p14="http://schemas.microsoft.com/office/powerpoint/2010/main" val="292021601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228600" y="1934193"/>
            <a:ext cx="3211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Rearranging terms:</a:t>
            </a: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228598" y="5183878"/>
            <a:ext cx="868680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Significance???</a:t>
            </a:r>
          </a:p>
        </p:txBody>
      </p:sp>
      <p:graphicFrame>
        <p:nvGraphicFramePr>
          <p:cNvPr id="169993" name="Object 9"/>
          <p:cNvGraphicFramePr>
            <a:graphicFrameLocks noChangeAspect="1"/>
          </p:cNvGraphicFramePr>
          <p:nvPr/>
        </p:nvGraphicFramePr>
        <p:xfrm>
          <a:off x="2681083" y="1767661"/>
          <a:ext cx="2298700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3" name="Equation" r:id="rId3" imgW="2298600" imgH="3263760" progId="Equation.3">
                  <p:embed/>
                </p:oleObj>
              </mc:Choice>
              <mc:Fallback>
                <p:oleObj name="Equation" r:id="rId3" imgW="2298600" imgH="3263760" progId="Equation.3">
                  <p:embed/>
                  <p:pic>
                    <p:nvPicPr>
                      <p:cNvPr id="16999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083" y="1767661"/>
                        <a:ext cx="2298700" cy="326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228600" y="642792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Substituting into the expression for the total likelihood:</a:t>
            </a:r>
          </a:p>
        </p:txBody>
      </p:sp>
      <p:graphicFrame>
        <p:nvGraphicFramePr>
          <p:cNvPr id="169995" name="Object 11"/>
          <p:cNvGraphicFramePr>
            <a:graphicFrameLocks noChangeAspect="1"/>
          </p:cNvGraphicFramePr>
          <p:nvPr/>
        </p:nvGraphicFramePr>
        <p:xfrm>
          <a:off x="454025" y="1042270"/>
          <a:ext cx="4140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4" name="Equation" r:id="rId5" imgW="4140000" imgH="622080" progId="Equation.DSMT4">
                  <p:embed/>
                </p:oleObj>
              </mc:Choice>
              <mc:Fallback>
                <p:oleObj name="Equation" r:id="rId5" imgW="4140000" imgH="622080" progId="Equation.DSMT4">
                  <p:embed/>
                  <p:pic>
                    <p:nvPicPr>
                      <p:cNvPr id="16999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042270"/>
                        <a:ext cx="4140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8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Gaussian Case: Unknown Mean</a:t>
            </a:r>
          </a:p>
        </p:txBody>
      </p:sp>
    </p:spTree>
    <p:extLst>
      <p:ext uri="{BB962C8B-B14F-4D97-AF65-F5344CB8AC3E}">
        <p14:creationId xmlns:p14="http://schemas.microsoft.com/office/powerpoint/2010/main" val="3420258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868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31775" y="682625"/>
            <a:ext cx="86883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To develop an optimal classifier, we need reliable estimates of the statistics of the features.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 Maximum Likelihood (ML) estimation, we treat the parameters as having unknown but fixed values.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Justified many well-known results for estimating parameters (e.g., computing the mean by summing the observations).</a:t>
            </a:r>
          </a:p>
        </p:txBody>
      </p:sp>
    </p:spTree>
    <p:extLst>
      <p:ext uri="{BB962C8B-B14F-4D97-AF65-F5344CB8AC3E}">
        <p14:creationId xmlns:p14="http://schemas.microsoft.com/office/powerpoint/2010/main" val="2149224742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7147</TotalTime>
  <Words>675</Words>
  <Application>Microsoft Macintosh PowerPoint</Application>
  <PresentationFormat>Letter Paper (8.5x11 in)</PresentationFormat>
  <Paragraphs>52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396</cp:revision>
  <dcterms:created xsi:type="dcterms:W3CDTF">2002-09-12T17:13:32Z</dcterms:created>
  <dcterms:modified xsi:type="dcterms:W3CDTF">2020-02-17T14:38:43Z</dcterms:modified>
</cp:coreProperties>
</file>