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  <p:sldMasterId id="2147483698" r:id="rId3"/>
  </p:sldMasterIdLst>
  <p:notesMasterIdLst>
    <p:notesMasterId r:id="rId11"/>
  </p:notesMasterIdLst>
  <p:handoutMasterIdLst>
    <p:handoutMasterId r:id="rId12"/>
  </p:handoutMasterIdLst>
  <p:sldIdLst>
    <p:sldId id="356" r:id="rId4"/>
    <p:sldId id="376" r:id="rId5"/>
    <p:sldId id="377" r:id="rId6"/>
    <p:sldId id="378" r:id="rId7"/>
    <p:sldId id="379" r:id="rId8"/>
    <p:sldId id="375" r:id="rId9"/>
    <p:sldId id="310" r:id="rId10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97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80" y="184"/>
      </p:cViewPr>
      <p:guideLst>
        <p:guide orient="horz" pos="146"/>
        <p:guide pos="2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63F09D-56DE-4DD5-ADA2-B138428F96B6}" type="slidenum">
              <a:rPr lang="en-US"/>
              <a:pPr/>
              <a:t>3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37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351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7310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7407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5640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502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2113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7345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58263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3582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5604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1019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3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penchannelfoundation.org/VascAlert/ROC.gif" TargetMode="External"/><Relationship Id="rId3" Type="http://schemas.openxmlformats.org/officeDocument/2006/relationships/hyperlink" Target="http://www.amazon.com/exec/obidos/ASIN/0122698517/p11-20/ref=nosim/103-0027154-0169445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www.isip.piconepress.com/courses/temple/ece_8527/resources/dhs_book/dhs_chapter_02_04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engr.sjsu.edu/~knapp/HCIRODPR/PR_simp/bndrys.htm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www.cosmolearning.com/video-lectures/learning-algorithms-generative-gaussian-discriminant-analysis-digression/" TargetMode="External"/><Relationship Id="rId10" Type="http://schemas.openxmlformats.org/officeDocument/2006/relationships/hyperlink" Target="http://www.isip.piconepress.com/projects/speech/software/demonstrations/applets/util/pattern_recognition/current/index.shtml" TargetMode="External"/><Relationship Id="rId4" Type="http://schemas.openxmlformats.org/officeDocument/2006/relationships/hyperlink" Target="http://meru.cecs.missouri.edu/courses/cecs476/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r.sjsu.edu/~knapp/HCIRODPR/PR_simp/bndrys.htm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sip.piconepress.com/projects/speech/software/demonstrations/applets/util/pattern_recognition/current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08: Applications and Examples</a:t>
            </a:r>
            <a:endParaRPr lang="en-US" b="1" dirty="0">
              <a:solidFill>
                <a:srgbClr val="004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401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lang="en-US" sz="1800" b="1" kern="0" noProof="0" dirty="0">
                <a:solidFill>
                  <a:schemeClr val="accent2"/>
                </a:solidFill>
                <a:latin typeface="+mn-lt"/>
              </a:rPr>
            </a:br>
            <a:r>
              <a:rPr lang="en-US" sz="1800" b="1" kern="0" noProof="0" dirty="0">
                <a:solidFill>
                  <a:schemeClr val="accent2"/>
                </a:solidFill>
                <a:latin typeface="+mn-lt"/>
              </a:rPr>
              <a:t>Applications</a:t>
            </a:r>
            <a:endParaRPr lang="en-US" sz="1800" b="1" kern="0" dirty="0">
              <a:solidFill>
                <a:schemeClr val="accent2"/>
              </a:solidFill>
              <a:latin typeface="+mn-lt"/>
            </a:endParaRPr>
          </a:p>
          <a:p>
            <a:pPr marL="176213" lvl="0" indent="-176213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>
                <a:solidFill>
                  <a:schemeClr val="accent1"/>
                </a:solidFill>
                <a:latin typeface="+mn-lt"/>
              </a:rPr>
              <a:t>Resources</a:t>
            </a: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:</a:t>
            </a:r>
            <a:br>
              <a:rPr lang="en-US" sz="1800" b="1" kern="0" dirty="0">
                <a:solidFill>
                  <a:schemeClr val="accent1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hlinkClick r:id="rId2"/>
              </a:rPr>
              <a:t>DHS: Chapter 2 (Part 4)</a:t>
            </a:r>
            <a:br>
              <a:rPr lang="en-US" sz="1800" b="1" kern="0" dirty="0">
                <a:solidFill>
                  <a:schemeClr val="accent2"/>
                </a:solidFill>
              </a:rPr>
            </a:br>
            <a:r>
              <a:rPr lang="en-US" sz="1800" b="1" kern="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K.F.: Intro to PR</a:t>
            </a:r>
            <a:br>
              <a:rPr lang="en-US" sz="1800" b="1" kern="0" dirty="0">
                <a:solidFill>
                  <a:schemeClr val="accent2"/>
                </a:solidFill>
              </a:rPr>
            </a:br>
            <a:r>
              <a:rPr lang="en-US" sz="1800" b="1" kern="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X. Z.: PR Course</a:t>
            </a:r>
            <a:br>
              <a:rPr lang="en-US" sz="1800" b="1" kern="0" dirty="0">
                <a:solidFill>
                  <a:schemeClr val="accent2"/>
                </a:solidFill>
              </a:rPr>
            </a:br>
            <a:r>
              <a:rPr lang="en-US" sz="1800" b="1" kern="0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A.N. : Gaussian Discriminants</a:t>
            </a:r>
            <a:br>
              <a:rPr lang="en-US" sz="1800" b="1" dirty="0">
                <a:solidFill>
                  <a:schemeClr val="accent1"/>
                </a:solidFill>
                <a:latin typeface="+mn-lt"/>
              </a:rPr>
            </a:br>
            <a:endParaRPr lang="en-US" sz="1800" b="1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10" name="Picture 35" descr="http://www.engr.sjsu.edu/~knapp/HCIRODPR/PR_Figs/regions1.gif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32093" y="1356360"/>
            <a:ext cx="2891463" cy="1265779"/>
          </a:xfrm>
          <a:prstGeom prst="rect">
            <a:avLst/>
          </a:prstGeom>
          <a:noFill/>
        </p:spPr>
      </p:pic>
      <p:pic>
        <p:nvPicPr>
          <p:cNvPr id="11" name="Picture 1066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l="1482" t="13278" r="40593" b="33922"/>
          <a:stretch>
            <a:fillRect/>
          </a:stretch>
        </p:blipFill>
        <p:spPr bwMode="auto">
          <a:xfrm>
            <a:off x="4521102" y="2222038"/>
            <a:ext cx="2819993" cy="282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8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 l="20232" t="18230" r="22998" b="26237"/>
          <a:stretch>
            <a:fillRect/>
          </a:stretch>
        </p:blipFill>
        <p:spPr bwMode="auto">
          <a:xfrm>
            <a:off x="5822699" y="4103626"/>
            <a:ext cx="2909821" cy="219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2583" name="Rectangle 7"/>
              <p:cNvSpPr>
                <a:spLocks noChangeArrowheads="1"/>
              </p:cNvSpPr>
              <p:nvPr/>
            </p:nvSpPr>
            <p:spPr bwMode="auto">
              <a:xfrm>
                <a:off x="204788" y="558545"/>
                <a:ext cx="8734425" cy="968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marL="228600" indent="-228600"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chemeClr val="bg1"/>
                    </a:solidFill>
                    <a:latin typeface="+mj-lt"/>
                  </a:rPr>
                  <a:t>We can visualize our decision rule several ways:</a:t>
                </a:r>
              </a:p>
              <a:p>
                <a:pPr marL="457200" lvl="2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𝒄𝒉𝒐𝒐𝒔𝒆</m:t>
                      </m:r>
                      <m:r>
                        <a:rPr lang="en-US" sz="1800" b="1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1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𝝎</m:t>
                      </m:r>
                      <m:r>
                        <a:rPr lang="en-US" sz="1800" b="1" i="1" baseline="-25000" dirty="0" err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800" b="1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1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𝒊𝒇</m:t>
                      </m:r>
                      <m:r>
                        <a:rPr lang="en-US" sz="1800" b="1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sz="1800" b="1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1800" b="1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d>
                        <m:dPr>
                          <m:ctrlPr>
                            <a:rPr lang="en-US" sz="1800" b="1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itchFamily="18" charset="2"/>
                            </a:rPr>
                          </m:ctrlPr>
                        </m:dPr>
                        <m:e>
                          <m:r>
                            <a:rPr lang="en-US" sz="1800" b="1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itchFamily="18" charset="2"/>
                            </a:rPr>
                            <m:t>𝒙</m:t>
                          </m:r>
                        </m:e>
                      </m:d>
                      <m:r>
                        <a:rPr lang="en-US" sz="1800" b="1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&gt;</m:t>
                      </m:r>
                      <m:sSub>
                        <m:sSubPr>
                          <m:ctrlPr>
                            <a:rPr lang="en-US" sz="1800" b="1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1800" b="1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d>
                        <m:dPr>
                          <m:ctrlPr>
                            <a:rPr lang="en-US" sz="1800" b="1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itchFamily="18" charset="2"/>
                            </a:rPr>
                          </m:ctrlPr>
                        </m:dPr>
                        <m:e>
                          <m:r>
                            <a:rPr lang="en-US" sz="1800" b="1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itchFamily="18" charset="2"/>
                            </a:rPr>
                            <m:t>𝒙</m:t>
                          </m:r>
                        </m:e>
                      </m:d>
                      <m:r>
                        <a:rPr lang="en-US" sz="1800" b="1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   </m:t>
                      </m:r>
                      <m:r>
                        <a:rPr lang="en-US" sz="1800" b="1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𝒇𝒐𝒓</m:t>
                      </m:r>
                      <m:r>
                        <a:rPr lang="en-US" sz="1800" b="1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 </m:t>
                      </m:r>
                      <m:r>
                        <a:rPr lang="en-US" sz="1800" b="1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𝒂𝒍𝒍</m:t>
                      </m:r>
                      <m:r>
                        <a:rPr lang="en-US" sz="1800" b="1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 </m:t>
                      </m:r>
                      <m:r>
                        <a:rPr lang="en-US" sz="1800" b="1" i="1" dirty="0" err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𝒋</m:t>
                      </m:r>
                      <m:r>
                        <a:rPr lang="en-US" sz="1800" b="1" i="1" dirty="0" err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≠</m:t>
                      </m:r>
                      <m:r>
                        <a:rPr lang="en-US" sz="1800" b="1" i="1" dirty="0" err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𝒊</m:t>
                      </m:r>
                    </m:oMath>
                  </m:oMathPara>
                </a14:m>
                <a:endParaRPr lang="en-US" sz="1800" dirty="0">
                  <a:solidFill>
                    <a:schemeClr val="accent1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152583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4788" y="558545"/>
                <a:ext cx="8734425" cy="968375"/>
              </a:xfrm>
              <a:prstGeom prst="rect">
                <a:avLst/>
              </a:prstGeom>
              <a:blipFill>
                <a:blip r:embed="rId2"/>
                <a:stretch>
                  <a:fillRect l="-1451" t="-649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6275" y="1566388"/>
            <a:ext cx="3186113" cy="4448175"/>
            <a:chOff x="3414" y="820"/>
            <a:chExt cx="2007" cy="2802"/>
          </a:xfrm>
        </p:grpSpPr>
        <p:pic>
          <p:nvPicPr>
            <p:cNvPr id="152585" name="Picture 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 l="35664" t="38356" r="37225" b="41939"/>
            <a:stretch>
              <a:fillRect/>
            </a:stretch>
          </p:blipFill>
          <p:spPr bwMode="auto">
            <a:xfrm>
              <a:off x="3414" y="2022"/>
              <a:ext cx="2007" cy="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2586" name="Picture 10" descr="http://www.engr.sjsu.edu/~knapp/HCIRODPR/PR_Figs/regions1.gi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425" y="820"/>
              <a:ext cx="1956" cy="1216"/>
            </a:xfrm>
            <a:prstGeom prst="rect">
              <a:avLst/>
            </a:prstGeom>
            <a:noFill/>
          </p:spPr>
        </p:pic>
      </p:grpSp>
      <p:pic>
        <p:nvPicPr>
          <p:cNvPr id="152587" name="Picture 11"/>
          <p:cNvPicPr>
            <a:picLocks noChangeAspect="1" noChangeArrowheads="1"/>
          </p:cNvPicPr>
          <p:nvPr/>
        </p:nvPicPr>
        <p:blipFill>
          <a:blip r:embed="rId6"/>
          <a:srcRect l="22263" r="19286" b="24654"/>
          <a:stretch>
            <a:fillRect/>
          </a:stretch>
        </p:blipFill>
        <p:spPr bwMode="auto">
          <a:xfrm>
            <a:off x="4162425" y="1664813"/>
            <a:ext cx="4676775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Decision Surfaces</a:t>
            </a:r>
          </a:p>
        </p:txBody>
      </p:sp>
    </p:spTree>
    <p:extLst>
      <p:ext uri="{BB962C8B-B14F-4D97-AF65-F5344CB8AC3E}">
        <p14:creationId xmlns:p14="http://schemas.microsoft.com/office/powerpoint/2010/main" val="756042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4402" name="Rectangle 18"/>
              <p:cNvSpPr>
                <a:spLocks noChangeArrowheads="1"/>
              </p:cNvSpPr>
              <p:nvPr/>
            </p:nvSpPr>
            <p:spPr bwMode="auto">
              <a:xfrm>
                <a:off x="253999" y="620070"/>
                <a:ext cx="8670925" cy="57589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marL="176213" indent="-176213">
                  <a:spcAft>
                    <a:spcPct val="250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rgbClr val="000000"/>
                    </a:solidFill>
                  </a:rPr>
                  <a:t>A multivariate distribution is defined as:</a:t>
                </a:r>
              </a:p>
              <a:p>
                <a:pPr marL="173038">
                  <a:spcAft>
                    <a:spcPct val="25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en-US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d>
                            <m:dPr>
                              <m:ctrlPr>
                                <a:rPr lang="en-US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18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e>
                                <m:sup>
                                  <m:r>
                                    <a:rPr lang="en-US" sz="18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  <m:r>
                                    <a:rPr lang="en-US" sz="18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18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  <m:sSup>
                            <m:sSupPr>
                              <m:ctrlPr>
                                <a:rPr lang="en-US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8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𝚺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𝒆𝒙𝒑</m:t>
                      </m:r>
                      <m:d>
                        <m:dPr>
                          <m:ctrlPr>
                            <a:rPr lang="en-US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1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18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𝝁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𝚺</m:t>
                              </m:r>
                            </m:e>
                            <m:sup>
                              <m:r>
                                <a:rPr lang="en-US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𝝁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800" b="1" dirty="0">
                  <a:solidFill>
                    <a:srgbClr val="000000"/>
                  </a:solidFill>
                </a:endParaRPr>
              </a:p>
              <a:p>
                <a:pPr marL="176213" indent="-176213">
                  <a:spcAft>
                    <a:spcPts val="120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1800" b="1" dirty="0">
                    <a:solidFill>
                      <a:srgbClr val="000000"/>
                    </a:solidFill>
                    <a:sym typeface="Symbol" pitchFamily="18" charset="2"/>
                  </a:rPr>
                  <a:t> represents the mean (vector) and </a:t>
                </a:r>
                <a14:m>
                  <m:oMath xmlns:m="http://schemas.openxmlformats.org/officeDocument/2006/math">
                    <m:r>
                      <a:rPr lang="en-US" sz="1800" b="1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𝚺</m:t>
                    </m:r>
                  </m:oMath>
                </a14:m>
                <a:r>
                  <a:rPr lang="en-US" sz="1800" b="1" dirty="0">
                    <a:solidFill>
                      <a:srgbClr val="000000"/>
                    </a:solidFill>
                    <a:sym typeface="Symbol" pitchFamily="18" charset="2"/>
                  </a:rPr>
                  <a:t> represents the covariance (matrix).</a:t>
                </a:r>
              </a:p>
              <a:p>
                <a:pPr marL="176213" indent="-176213"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rgbClr val="000000"/>
                    </a:solidFill>
                    <a:sym typeface="Symbol" pitchFamily="18" charset="2"/>
                  </a:rPr>
                  <a:t>Note the exponent term is really a dot product or weighted Euclidean distance.</a:t>
                </a:r>
              </a:p>
              <a:p>
                <a:pPr marL="176213" indent="-176213"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rgbClr val="000000"/>
                    </a:solidFill>
                    <a:sym typeface="Symbol" pitchFamily="18" charset="2"/>
                  </a:rPr>
                  <a:t>We will later refer to this as the Mahalanobis distance metric.</a:t>
                </a:r>
              </a:p>
              <a:p>
                <a:pPr marL="176213" indent="-176213"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rgbClr val="000000"/>
                    </a:solidFill>
                    <a:sym typeface="Symbol" pitchFamily="18" charset="2"/>
                  </a:rPr>
                  <a:t>The covariance is always  symmetric</a:t>
                </a:r>
                <a:br>
                  <a:rPr lang="en-US" sz="1800" b="1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1800" b="1" dirty="0">
                    <a:solidFill>
                      <a:srgbClr val="000000"/>
                    </a:solidFill>
                    <a:sym typeface="Symbol" pitchFamily="18" charset="2"/>
                  </a:rPr>
                  <a:t>and positive semidefinite.</a:t>
                </a:r>
              </a:p>
              <a:p>
                <a:pPr marL="176213" indent="-176213"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rgbClr val="000000"/>
                    </a:solidFill>
                    <a:sym typeface="Symbol" pitchFamily="18" charset="2"/>
                  </a:rPr>
                  <a:t>How does the shape vary </a:t>
                </a:r>
                <a:br>
                  <a:rPr lang="en-US" sz="1800" b="1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1800" b="1" dirty="0">
                    <a:solidFill>
                      <a:srgbClr val="000000"/>
                    </a:solidFill>
                    <a:sym typeface="Symbol" pitchFamily="18" charset="2"/>
                  </a:rPr>
                  <a:t>as a function of the covariance?</a:t>
                </a:r>
                <a:endParaRPr lang="en-US" sz="18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44402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3999" y="620070"/>
                <a:ext cx="8670925" cy="5758959"/>
              </a:xfrm>
              <a:prstGeom prst="rect">
                <a:avLst/>
              </a:prstGeom>
              <a:blipFill>
                <a:blip r:embed="rId2"/>
                <a:stretch>
                  <a:fillRect l="-1608" t="-1101" r="-73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404" name="Rectangle 20"/>
          <p:cNvSpPr>
            <a:spLocks noChangeArrowheads="1"/>
          </p:cNvSpPr>
          <p:nvPr/>
        </p:nvSpPr>
        <p:spPr bwMode="auto">
          <a:xfrm>
            <a:off x="244475" y="1866577"/>
            <a:ext cx="8645525" cy="133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</a:rPr>
              <a:t>	</a:t>
            </a:r>
            <a:endParaRPr lang="en-US" sz="1800" b="1" dirty="0">
              <a:solidFill>
                <a:srgbClr val="000000"/>
              </a:solidFill>
              <a:sym typeface="Symbol" pitchFamily="18" charset="2"/>
            </a:endParaRPr>
          </a:p>
        </p:txBody>
      </p:sp>
      <p:pic>
        <p:nvPicPr>
          <p:cNvPr id="144405" name="Picture 2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722176"/>
            <a:ext cx="4176713" cy="265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44475" y="57150"/>
            <a:ext cx="8670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Multivariate Normal Distributions</a:t>
            </a:r>
          </a:p>
        </p:txBody>
      </p:sp>
    </p:spTree>
    <p:extLst>
      <p:ext uri="{BB962C8B-B14F-4D97-AF65-F5344CB8AC3E}">
        <p14:creationId xmlns:p14="http://schemas.microsoft.com/office/powerpoint/2010/main" val="5442366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231775" y="593251"/>
            <a:ext cx="8645525" cy="36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Recall our discriminant function for minimum error rate classification: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0988" name="Object 92"/>
          <p:cNvGraphicFramePr>
            <a:graphicFrameLocks noChangeAspect="1"/>
          </p:cNvGraphicFramePr>
          <p:nvPr/>
        </p:nvGraphicFramePr>
        <p:xfrm>
          <a:off x="441325" y="1089025"/>
          <a:ext cx="2730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2" name="Equation" r:id="rId4" imgW="2730240" imgH="291960" progId="Equation.3">
                  <p:embed/>
                </p:oleObj>
              </mc:Choice>
              <mc:Fallback>
                <p:oleObj name="Equation" r:id="rId4" imgW="2730240" imgH="291960" progId="Equation.3">
                  <p:embed/>
                  <p:pic>
                    <p:nvPicPr>
                      <p:cNvPr id="80988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089025"/>
                        <a:ext cx="2730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90" name="Object 94"/>
          <p:cNvGraphicFramePr>
            <a:graphicFrameLocks noChangeAspect="1"/>
          </p:cNvGraphicFramePr>
          <p:nvPr/>
        </p:nvGraphicFramePr>
        <p:xfrm>
          <a:off x="441325" y="1974133"/>
          <a:ext cx="58801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3" name="Equation" r:id="rId6" imgW="5879880" imgH="545760" progId="Equation.3">
                  <p:embed/>
                </p:oleObj>
              </mc:Choice>
              <mc:Fallback>
                <p:oleObj name="Equation" r:id="rId6" imgW="5879880" imgH="545760" progId="Equation.3">
                  <p:embed/>
                  <p:pic>
                    <p:nvPicPr>
                      <p:cNvPr id="8099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974133"/>
                        <a:ext cx="58801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91" name="Rectangle 95"/>
          <p:cNvSpPr>
            <a:spLocks noChangeArrowheads="1"/>
          </p:cNvSpPr>
          <p:nvPr/>
        </p:nvSpPr>
        <p:spPr bwMode="auto">
          <a:xfrm>
            <a:off x="244475" y="1577838"/>
            <a:ext cx="86455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For a multivariate normal distribution: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sp>
        <p:nvSpPr>
          <p:cNvPr id="80992" name="Rectangle 96"/>
          <p:cNvSpPr>
            <a:spLocks noChangeArrowheads="1"/>
          </p:cNvSpPr>
          <p:nvPr/>
        </p:nvSpPr>
        <p:spPr bwMode="auto">
          <a:xfrm>
            <a:off x="244475" y="2645961"/>
            <a:ext cx="8645525" cy="6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Consider the case: 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Σ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b="1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=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σ</a:t>
            </a:r>
            <a:r>
              <a:rPr lang="en-US" sz="1800" b="1" baseline="30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228600" indent="-228600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(statistical independence, equal variance, class-independent variance)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80995" name="Object 99"/>
          <p:cNvGraphicFramePr>
            <a:graphicFrameLocks noChangeAspect="1"/>
          </p:cNvGraphicFramePr>
          <p:nvPr/>
        </p:nvGraphicFramePr>
        <p:xfrm>
          <a:off x="441325" y="3460750"/>
          <a:ext cx="39116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4" name="Equation" r:id="rId8" imgW="3911400" imgH="2286000" progId="Equation.3">
                  <p:embed/>
                </p:oleObj>
              </mc:Choice>
              <mc:Fallback>
                <p:oleObj name="Equation" r:id="rId8" imgW="3911400" imgH="2286000" progId="Equation.3">
                  <p:embed/>
                  <p:pic>
                    <p:nvPicPr>
                      <p:cNvPr id="80995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3460750"/>
                        <a:ext cx="39116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Discriminant Functions</a:t>
            </a:r>
          </a:p>
        </p:txBody>
      </p:sp>
    </p:spTree>
    <p:extLst>
      <p:ext uri="{BB962C8B-B14F-4D97-AF65-F5344CB8AC3E}">
        <p14:creationId xmlns:p14="http://schemas.microsoft.com/office/powerpoint/2010/main" val="50792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984" name="Object 0"/>
          <p:cNvGraphicFramePr>
            <a:graphicFrameLocks noChangeAspect="1"/>
          </p:cNvGraphicFramePr>
          <p:nvPr/>
        </p:nvGraphicFramePr>
        <p:xfrm>
          <a:off x="457200" y="879730"/>
          <a:ext cx="6197600" cy="4787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5" name="Equation" r:id="rId3" imgW="6197400" imgH="4787640" progId="Equation.3">
                  <p:embed/>
                </p:oleObj>
              </mc:Choice>
              <mc:Fallback>
                <p:oleObj name="Equation" r:id="rId3" imgW="6197400" imgH="4787640" progId="Equation.3">
                  <p:embed/>
                  <p:pic>
                    <p:nvPicPr>
                      <p:cNvPr id="169984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79730"/>
                        <a:ext cx="6197600" cy="4787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86" name="Object 2"/>
          <p:cNvGraphicFramePr>
            <a:graphicFrameLocks noChangeAspect="1"/>
          </p:cNvGraphicFramePr>
          <p:nvPr/>
        </p:nvGraphicFramePr>
        <p:xfrm>
          <a:off x="5278438" y="314960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6" name="Equation" r:id="rId5" imgW="139680" imgH="291960" progId="Equation.DSMT4">
                  <p:embed/>
                </p:oleObj>
              </mc:Choice>
              <mc:Fallback>
                <p:oleObj name="Equation" r:id="rId5" imgW="139680" imgH="291960" progId="Equation.DSMT4">
                  <p:embed/>
                  <p:pic>
                    <p:nvPicPr>
                      <p:cNvPr id="1699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438" y="314960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Case for Gaussian Classifiers</a:t>
            </a:r>
          </a:p>
        </p:txBody>
      </p:sp>
    </p:spTree>
    <p:extLst>
      <p:ext uri="{BB962C8B-B14F-4D97-AF65-F5344CB8AC3E}">
        <p14:creationId xmlns:p14="http://schemas.microsoft.com/office/powerpoint/2010/main" val="348202984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775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Typical Examples of 2D Classifiers</a:t>
            </a:r>
          </a:p>
        </p:txBody>
      </p:sp>
      <p:pic>
        <p:nvPicPr>
          <p:cNvPr id="5" name="Picture 3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20232" t="18230" r="22998" b="26237"/>
          <a:stretch>
            <a:fillRect/>
          </a:stretch>
        </p:blipFill>
        <p:spPr bwMode="auto">
          <a:xfrm>
            <a:off x="1924173" y="701693"/>
            <a:ext cx="5096060" cy="546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69544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</a:rPr>
              <a:t>Direction of Greatest Variance: </a:t>
            </a:r>
            <a:r>
              <a:rPr lang="en-US" sz="1800" b="1" kern="0" dirty="0">
                <a:solidFill>
                  <a:schemeClr val="bg1"/>
                </a:solidFill>
              </a:rPr>
              <a:t>First eigenvalue/vector of the covariance matrix.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</a:rPr>
              <a:t>Direction of Discrimination: </a:t>
            </a:r>
            <a:r>
              <a:rPr lang="en-US" sz="1800" b="1" kern="0" dirty="0">
                <a:solidFill>
                  <a:schemeClr val="bg1"/>
                </a:solidFill>
              </a:rPr>
              <a:t>Often not the first eigenvalue/vector.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</a:rPr>
              <a:t>Dimensionality Reduction: </a:t>
            </a:r>
            <a:r>
              <a:rPr lang="en-US" sz="1800" b="1" kern="0" dirty="0">
                <a:solidFill>
                  <a:schemeClr val="bg1"/>
                </a:solidFill>
              </a:rPr>
              <a:t>A very powerful way to remove noisy or decrease the influence of unreliable features.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</a:rPr>
              <a:t>Pooled Covariance (Class-Independent): </a:t>
            </a:r>
            <a:r>
              <a:rPr lang="en-US" sz="1800" b="1" kern="0" dirty="0">
                <a:solidFill>
                  <a:schemeClr val="bg1"/>
                </a:solidFill>
              </a:rPr>
              <a:t>In practice, estimating the covariance matrix accurately requires a lot of data.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</a:rPr>
              <a:t>Class-Dependent Principal Components Analysis:</a:t>
            </a:r>
            <a:r>
              <a:rPr lang="en-US" sz="1800" b="1" kern="0" dirty="0">
                <a:solidFill>
                  <a:schemeClr val="bg1"/>
                </a:solidFill>
              </a:rPr>
              <a:t> The preferred way to do maximum a posteriori decoding.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</a:rPr>
              <a:t>Bayesian classifiers for Gaussian distributions: </a:t>
            </a:r>
            <a:r>
              <a:rPr lang="en-US" sz="1800" b="1" dirty="0">
                <a:solidFill>
                  <a:schemeClr val="bg1"/>
                </a:solidFill>
              </a:rPr>
              <a:t>how does the decision surface change when there are more than two classes?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7110</TotalTime>
  <Words>300</Words>
  <Application>Microsoft Macintosh PowerPoint</Application>
  <PresentationFormat>Letter Paper (8.5x11 in)</PresentationFormat>
  <Paragraphs>30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Cambria Math</vt:lpstr>
      <vt:lpstr>Times New Roman</vt:lpstr>
      <vt:lpstr>isip_default</vt:lpstr>
      <vt:lpstr>1_lecture_title</vt:lpstr>
      <vt:lpstr>2_isip_default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395</cp:revision>
  <dcterms:created xsi:type="dcterms:W3CDTF">2002-09-12T17:13:32Z</dcterms:created>
  <dcterms:modified xsi:type="dcterms:W3CDTF">2020-01-31T14:59:21Z</dcterms:modified>
</cp:coreProperties>
</file>