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15"/>
  </p:notesMasterIdLst>
  <p:handoutMasterIdLst>
    <p:handoutMasterId r:id="rId16"/>
  </p:handoutMasterIdLst>
  <p:sldIdLst>
    <p:sldId id="356" r:id="rId4"/>
    <p:sldId id="376" r:id="rId5"/>
    <p:sldId id="377" r:id="rId6"/>
    <p:sldId id="363" r:id="rId7"/>
    <p:sldId id="366" r:id="rId8"/>
    <p:sldId id="371" r:id="rId9"/>
    <p:sldId id="372" r:id="rId10"/>
    <p:sldId id="373" r:id="rId11"/>
    <p:sldId id="374" r:id="rId12"/>
    <p:sldId id="375" r:id="rId13"/>
    <p:sldId id="310" r:id="rId1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480" y="184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Threshold Decoding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Decision Surfaces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Eigenvectors Revisited</a:t>
            </a:r>
            <a:endParaRPr lang="en-US" sz="1800" b="1" kern="0" dirty="0">
              <a:solidFill>
                <a:schemeClr val="accent2"/>
              </a:solidFill>
              <a:latin typeface="+mn-lt"/>
            </a:endParaRPr>
          </a:p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</a:rPr>
              <a:t>•	Resources:</a:t>
            </a:r>
          </a:p>
          <a:p>
            <a:pPr marL="176213" indent="-3175" eaLnBrk="0" hangingPunct="0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2 (Part 4)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Typical Examples of 2D Classifiers</a:t>
            </a: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54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Decision Surfaces</a:t>
            </a:r>
            <a:r>
              <a:rPr lang="en-US" sz="1800" b="1" kern="0" dirty="0">
                <a:solidFill>
                  <a:schemeClr val="accent2"/>
                </a:solidFill>
              </a:rPr>
              <a:t>: a partition of the feature space into regions associated with particular classes.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Multivariate Gaussian Distributions: </a:t>
            </a:r>
            <a:r>
              <a:rPr lang="en-US" sz="1800" b="1" kern="0" dirty="0">
                <a:solidFill>
                  <a:schemeClr val="accent2"/>
                </a:solidFill>
              </a:rPr>
              <a:t>completely specified by a mean vector and a covariance matrix.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Discriminant Functions: </a:t>
            </a:r>
            <a:r>
              <a:rPr lang="en-US" sz="1800" b="1" kern="0" dirty="0">
                <a:solidFill>
                  <a:schemeClr val="accent2"/>
                </a:solidFill>
              </a:rPr>
              <a:t>functions we use to classify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Gaussian Classifiers: </a:t>
            </a:r>
            <a:r>
              <a:rPr lang="en-US" sz="1800" b="1" kern="0" dirty="0">
                <a:solidFill>
                  <a:schemeClr val="accent2"/>
                </a:solidFill>
              </a:rPr>
              <a:t>data represented by multivariate Gaussian distributions can be classified using a simple scalar threshold.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Principal Components Analysis: </a:t>
            </a:r>
            <a:r>
              <a:rPr lang="en-US" sz="1800" b="1" kern="0" dirty="0">
                <a:solidFill>
                  <a:schemeClr val="accent2"/>
                </a:solidFill>
              </a:rPr>
              <a:t>eigenvectors reveal a great deal about the correlation structure of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77839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53999" y="620070"/>
                <a:ext cx="8670925" cy="5758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multivariate distribution is defined as:</a:t>
                </a:r>
              </a:p>
              <a:p>
                <a:pPr marL="173038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mean (vector) and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covariance (matrix).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the exponent term is really a dot product or weighted Euclidean distance.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We will later refer to this as the Mahalanobis distance metric.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covariance is always  symmetric</a:t>
                </a:r>
                <a:b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and positive semidefinite.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How does the shape vary </a:t>
                </a:r>
                <a:b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as a function of the covariance?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99" y="620070"/>
                <a:ext cx="8670925" cy="5758959"/>
              </a:xfrm>
              <a:prstGeom prst="rect">
                <a:avLst/>
              </a:prstGeom>
              <a:blipFill>
                <a:blip r:embed="rId2"/>
                <a:stretch>
                  <a:fillRect l="-1608" t="-1101" r="-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22176"/>
            <a:ext cx="4176713" cy="26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942927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3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80988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4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8099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8099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9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157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16998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2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5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1485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6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148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158727" name="Object 5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640045458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7146</TotalTime>
  <Words>346</Words>
  <Application>Microsoft Macintosh PowerPoint</Application>
  <PresentationFormat>Letter Paper (8.5x11 in)</PresentationFormat>
  <Paragraphs>40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Times New Roman</vt:lpstr>
      <vt:lpstr>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2020-01-29T04:06:46Z</dcterms:modified>
</cp:coreProperties>
</file>