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8" r:id="rId3"/>
  </p:sldMasterIdLst>
  <p:notesMasterIdLst>
    <p:notesMasterId r:id="rId19"/>
  </p:notesMasterIdLst>
  <p:handoutMasterIdLst>
    <p:handoutMasterId r:id="rId20"/>
  </p:handoutMasterIdLst>
  <p:sldIdLst>
    <p:sldId id="356" r:id="rId4"/>
    <p:sldId id="376" r:id="rId5"/>
    <p:sldId id="377" r:id="rId6"/>
    <p:sldId id="361" r:id="rId7"/>
    <p:sldId id="362" r:id="rId8"/>
    <p:sldId id="363" r:id="rId9"/>
    <p:sldId id="364" r:id="rId10"/>
    <p:sldId id="365" r:id="rId11"/>
    <p:sldId id="366" r:id="rId12"/>
    <p:sldId id="371" r:id="rId13"/>
    <p:sldId id="372" r:id="rId14"/>
    <p:sldId id="373" r:id="rId15"/>
    <p:sldId id="374" r:id="rId16"/>
    <p:sldId id="375" r:id="rId17"/>
    <p:sldId id="310" r:id="rId1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5306" autoAdjust="0"/>
  </p:normalViewPr>
  <p:slideViewPr>
    <p:cSldViewPr snapToGrid="0">
      <p:cViewPr varScale="1">
        <p:scale>
          <a:sx n="117" d="100"/>
          <a:sy n="117" d="100"/>
        </p:scale>
        <p:origin x="2480" y="184"/>
      </p:cViewPr>
      <p:guideLst>
        <p:guide orient="horz" pos="14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5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1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407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640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02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113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34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826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58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60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019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channelfoundation.org/VascAlert/ROC.gif" TargetMode="External"/><Relationship Id="rId3" Type="http://schemas.openxmlformats.org/officeDocument/2006/relationships/hyperlink" Target="http://www.amazon.com/exec/obidos/ASIN/0122698517/p11-20/ref=nosim/103-0027154-0169445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isip.piconepress.com/courses/temple/ece_8527/resources/dhs_book/dhs_chapter_02_04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ngr.sjsu.edu/~knapp/HCIRODPR/PR_simp/bndrys.htm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cosmolearning.com/video-lectures/learning-algorithms-generative-gaussian-discriminant-analysis-digression/" TargetMode="External"/><Relationship Id="rId10" Type="http://schemas.openxmlformats.org/officeDocument/2006/relationships/hyperlink" Target="http://www.isip.piconepress.com/projects/speech/software/demonstrations/applets/util/pattern_recognition/current/index.shtml" TargetMode="External"/><Relationship Id="rId4" Type="http://schemas.openxmlformats.org/officeDocument/2006/relationships/hyperlink" Target="http://meru.cecs.missouri.edu/courses/cecs476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sjsu.edu/~knapp/HCIRODPR/PR_simp/bndrys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isip.piconepress.com/projects/speech/software/demonstrations/applets/util/pattern_recognition/current/" TargetMode="Externa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" y="552450"/>
            <a:ext cx="870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06: Gaussian Classifiers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693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Decision Surfaces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Multivariate Gaussian Distributions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Coordinate Transformations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Mahalanobis Distance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Gaussian Classifiers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Linear Machines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Threshold Decoding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Principal Components Analysis</a:t>
            </a:r>
          </a:p>
          <a:p>
            <a:pPr marL="176213" indent="-176213" eaLnBrk="0" hangingPunct="0"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</a:rPr>
              <a:t>•	Resources:</a:t>
            </a:r>
          </a:p>
          <a:p>
            <a:pPr marL="176213" indent="-3175" eaLnBrk="0" hangingPunct="0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2"/>
              </a:rPr>
              <a:t>DHS: Chapter 2 (Part 4)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K.F.: Intro to PR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X. Z.: PR Course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A.N. : Gaussian Discriminants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482" t="13278" r="40593" b="33922"/>
          <a:stretch>
            <a:fillRect/>
          </a:stretch>
        </p:blipFill>
        <p:spPr bwMode="auto">
          <a:xfrm>
            <a:off x="479325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4" name="Object 0"/>
          <p:cNvGraphicFramePr>
            <a:graphicFrameLocks noChangeAspect="1"/>
          </p:cNvGraphicFramePr>
          <p:nvPr/>
        </p:nvGraphicFramePr>
        <p:xfrm>
          <a:off x="457200" y="879730"/>
          <a:ext cx="6197600" cy="478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5" name="Equation" r:id="rId3" imgW="6197400" imgH="4787640" progId="Equation.3">
                  <p:embed/>
                </p:oleObj>
              </mc:Choice>
              <mc:Fallback>
                <p:oleObj name="Equation" r:id="rId3" imgW="6197400" imgH="4787640" progId="Equation.3">
                  <p:embed/>
                  <p:pic>
                    <p:nvPicPr>
                      <p:cNvPr id="16998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79730"/>
                        <a:ext cx="6197600" cy="4787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6" name="Equation" r:id="rId5" imgW="139680" imgH="291960" progId="Equation.DSMT4">
                  <p:embed/>
                </p:oleObj>
              </mc:Choice>
              <mc:Fallback>
                <p:oleObj name="Equation" r:id="rId5" imgW="139680" imgH="291960" progId="Equation.DSMT4">
                  <p:embed/>
                  <p:pic>
                    <p:nvPicPr>
                      <p:cNvPr id="169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Case for Gaussian Classifiers</a:t>
            </a:r>
          </a:p>
        </p:txBody>
      </p:sp>
    </p:spTree>
    <p:extLst>
      <p:ext uri="{BB962C8B-B14F-4D97-AF65-F5344CB8AC3E}">
        <p14:creationId xmlns:p14="http://schemas.microsoft.com/office/powerpoint/2010/main" val="16431331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5483" y="66610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Case: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4" name="Object 34"/>
          <p:cNvGraphicFramePr>
            <a:graphicFrameLocks noChangeAspect="1"/>
          </p:cNvGraphicFramePr>
          <p:nvPr/>
        </p:nvGraphicFramePr>
        <p:xfrm>
          <a:off x="454025" y="1075916"/>
          <a:ext cx="3111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9" name="Equation" r:id="rId3" imgW="3111480" imgH="1282680" progId="Equation.3">
                  <p:embed/>
                </p:oleObj>
              </mc:Choice>
              <mc:Fallback>
                <p:oleObj name="Equation" r:id="rId3" imgW="3111480" imgH="1282680" progId="Equation.3">
                  <p:embed/>
                  <p:pic>
                    <p:nvPicPr>
                      <p:cNvPr id="14851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75916"/>
                        <a:ext cx="3111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This can be rewritten as: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8" name="Object 38"/>
          <p:cNvGraphicFramePr>
            <a:graphicFrameLocks noChangeAspect="1"/>
          </p:cNvGraphicFramePr>
          <p:nvPr/>
        </p:nvGraphicFramePr>
        <p:xfrm>
          <a:off x="454025" y="3039755"/>
          <a:ext cx="4343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0" name="Equation" r:id="rId5" imgW="4343400" imgH="1231560" progId="Equation.DSMT4">
                  <p:embed/>
                </p:oleObj>
              </mc:Choice>
              <mc:Fallback>
                <p:oleObj name="Equation" r:id="rId5" imgW="4343400" imgH="1231560" progId="Equation.DSMT4">
                  <p:embed/>
                  <p:pic>
                    <p:nvPicPr>
                      <p:cNvPr id="14851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3039755"/>
                        <a:ext cx="43434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519" name="Picture 39"/>
          <p:cNvPicPr>
            <a:picLocks noChangeAspect="1" noChangeArrowheads="1"/>
          </p:cNvPicPr>
          <p:nvPr/>
        </p:nvPicPr>
        <p:blipFill>
          <a:blip r:embed="rId7"/>
          <a:srcRect l="8153" t="33607" r="7761" b="30316"/>
          <a:stretch>
            <a:fillRect/>
          </a:stretch>
        </p:blipFill>
        <p:spPr bwMode="auto">
          <a:xfrm>
            <a:off x="2000250" y="4852615"/>
            <a:ext cx="513238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Identity Covariance</a:t>
            </a:r>
          </a:p>
        </p:txBody>
      </p:sp>
    </p:spTree>
    <p:extLst>
      <p:ext uri="{BB962C8B-B14F-4D97-AF65-F5344CB8AC3E}">
        <p14:creationId xmlns:p14="http://schemas.microsoft.com/office/powerpoint/2010/main" val="21815600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125"/>
          <p:cNvSpPr>
            <a:spLocks noChangeArrowheads="1"/>
          </p:cNvSpPr>
          <p:nvPr/>
        </p:nvSpPr>
        <p:spPr bwMode="auto">
          <a:xfrm>
            <a:off x="244475" y="581699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r>
              <a:rPr lang="en-US" sz="1800" b="1" dirty="0">
                <a:solidFill>
                  <a:srgbClr val="004000"/>
                </a:solidFill>
              </a:rPr>
              <a:t>Case: </a:t>
            </a:r>
            <a:r>
              <a:rPr lang="en-US" sz="1800" b="1" dirty="0" err="1">
                <a:solidFill>
                  <a:srgbClr val="000080"/>
                </a:solidFill>
                <a:sym typeface="Symbol" pitchFamily="18" charset="2"/>
              </a:rPr>
              <a:t>Σ</a:t>
            </a:r>
            <a:r>
              <a:rPr lang="en-US" sz="1800" baseline="-25000" dirty="0" err="1">
                <a:solidFill>
                  <a:srgbClr val="000080"/>
                </a:solidFill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rgbClr val="000080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rgbClr val="000080"/>
                </a:solidFill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rgbClr val="000080"/>
                </a:solidFill>
                <a:sym typeface="Symbol" pitchFamily="18" charset="2"/>
              </a:rPr>
              <a:t>Σ</a:t>
            </a:r>
            <a:endParaRPr lang="en-US" sz="1800" b="1" dirty="0">
              <a:solidFill>
                <a:srgbClr val="000080"/>
              </a:solidFill>
              <a:sym typeface="Symbol" pitchFamily="18" charset="2"/>
            </a:endParaRPr>
          </a:p>
        </p:txBody>
      </p:sp>
      <p:graphicFrame>
        <p:nvGraphicFramePr>
          <p:cNvPr id="158727" name="Object 5127"/>
          <p:cNvGraphicFramePr>
            <a:graphicFrameLocks noChangeAspect="1"/>
          </p:cNvGraphicFramePr>
          <p:nvPr/>
        </p:nvGraphicFramePr>
        <p:xfrm>
          <a:off x="454025" y="1064444"/>
          <a:ext cx="476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8" name="Equation" r:id="rId3" imgW="4762440" imgH="711000" progId="Equation.DSMT4">
                  <p:embed/>
                </p:oleObj>
              </mc:Choice>
              <mc:Fallback>
                <p:oleObj name="Equation" r:id="rId3" imgW="4762440" imgH="711000" progId="Equation.DSMT4">
                  <p:embed/>
                  <p:pic>
                    <p:nvPicPr>
                      <p:cNvPr id="158727" name="Object 5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64444"/>
                        <a:ext cx="47625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5"/>
          <a:srcRect l="5795" t="16222" r="35658" b="15222"/>
          <a:stretch>
            <a:fillRect/>
          </a:stretch>
        </p:blipFill>
        <p:spPr bwMode="auto">
          <a:xfrm>
            <a:off x="2549525" y="2210576"/>
            <a:ext cx="40338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Equal Covariances</a:t>
            </a:r>
          </a:p>
        </p:txBody>
      </p:sp>
    </p:spTree>
    <p:extLst>
      <p:ext uri="{BB962C8B-B14F-4D97-AF65-F5344CB8AC3E}">
        <p14:creationId xmlns:p14="http://schemas.microsoft.com/office/powerpoint/2010/main" val="106667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Arbitrary Covariances</a:t>
            </a:r>
          </a:p>
        </p:txBody>
      </p:sp>
    </p:spTree>
    <p:extLst>
      <p:ext uri="{BB962C8B-B14F-4D97-AF65-F5344CB8AC3E}">
        <p14:creationId xmlns:p14="http://schemas.microsoft.com/office/powerpoint/2010/main" val="64004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Typical Examples of 2D Classifiers</a:t>
            </a:r>
          </a:p>
        </p:txBody>
      </p:sp>
      <p:pic>
        <p:nvPicPr>
          <p:cNvPr id="5" name="Picture 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232" t="18230" r="22998" b="26237"/>
          <a:stretch>
            <a:fillRect/>
          </a:stretch>
        </p:blipFill>
        <p:spPr bwMode="auto">
          <a:xfrm>
            <a:off x="1924173" y="701693"/>
            <a:ext cx="5096060" cy="54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954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Decision Surfaces</a:t>
            </a:r>
            <a:r>
              <a:rPr lang="en-US" sz="1800" b="1" kern="0" dirty="0">
                <a:solidFill>
                  <a:schemeClr val="accent2"/>
                </a:solidFill>
              </a:rPr>
              <a:t>: a partition of the feature space into regions associated with particular classes.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Multivariate Gaussian Distributions: </a:t>
            </a:r>
            <a:r>
              <a:rPr lang="en-US" sz="1800" b="1" kern="0" dirty="0">
                <a:solidFill>
                  <a:schemeClr val="accent2"/>
                </a:solidFill>
              </a:rPr>
              <a:t>completely specified by a mean vector and a covariance matrix.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Coordinate Transformations: </a:t>
            </a:r>
            <a:r>
              <a:rPr lang="en-US" sz="1800" b="1" kern="0" dirty="0">
                <a:solidFill>
                  <a:schemeClr val="accent2"/>
                </a:solidFill>
              </a:rPr>
              <a:t>error rates are invariant to linear transformations of the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Mahalanobis Distance: </a:t>
            </a:r>
            <a:r>
              <a:rPr lang="en-US" sz="1800" b="1" kern="0" dirty="0">
                <a:solidFill>
                  <a:schemeClr val="accent2"/>
                </a:solidFill>
              </a:rPr>
              <a:t>a weighted Euclidean distance that is </a:t>
            </a:r>
            <a:r>
              <a:rPr lang="en-US" sz="1800" b="1" kern="0" dirty="0" err="1">
                <a:solidFill>
                  <a:schemeClr val="accent2"/>
                </a:solidFill>
              </a:rPr>
              <a:t>synomous</a:t>
            </a:r>
            <a:r>
              <a:rPr lang="en-US" sz="1800" b="1" kern="0" dirty="0">
                <a:solidFill>
                  <a:schemeClr val="accent2"/>
                </a:solidFill>
              </a:rPr>
              <a:t> with the exponential argument of a Gaussian distribution.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Discriminant Functions: </a:t>
            </a:r>
            <a:r>
              <a:rPr lang="en-US" sz="1800" b="1" kern="0" dirty="0">
                <a:solidFill>
                  <a:schemeClr val="accent2"/>
                </a:solidFill>
              </a:rPr>
              <a:t>functions we use to classify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Gaussian Classifiers: </a:t>
            </a:r>
            <a:r>
              <a:rPr lang="en-US" sz="1800" b="1" kern="0" dirty="0">
                <a:solidFill>
                  <a:schemeClr val="accent2"/>
                </a:solidFill>
              </a:rPr>
              <a:t>data represented by multivariate Gaussian distributions can be classified using a simple scalar threshold.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Linear Machines: </a:t>
            </a:r>
            <a:r>
              <a:rPr lang="en-US" sz="1800" b="1" kern="0" dirty="0">
                <a:solidFill>
                  <a:schemeClr val="accent2"/>
                </a:solidFill>
              </a:rPr>
              <a:t>the optimal discriminant function for a Gaussian is a linear machine.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Principal Components Analysis: </a:t>
            </a:r>
            <a:r>
              <a:rPr lang="en-US" sz="1800" b="1" kern="0" dirty="0">
                <a:solidFill>
                  <a:schemeClr val="accent2"/>
                </a:solidFill>
              </a:rPr>
              <a:t>we formally introduce this approach in a few weeks, but it is essentially a MAP decoder for Gaussian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can visualize our decision rule several ways:</a:t>
                </a:r>
              </a:p>
              <a:p>
                <a:pPr marL="457200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blipFill>
                <a:blip r:embed="rId2"/>
                <a:stretch>
                  <a:fillRect l="-1451" t="-64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6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77839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53999" y="620070"/>
                <a:ext cx="8670925" cy="5758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multivariate distribution is defined as:</a:t>
                </a:r>
              </a:p>
              <a:p>
                <a:pPr marL="173038">
                  <a:spcAft>
                    <a:spcPct val="25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represents the mean (vector) and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represents the covariance (matrix).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Note the exponent term is really a dot product or weighted Euclidean distance.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We will later refer to this as the Mahalanobis distance metric.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The covariance is always  symmetric</a:t>
                </a:r>
                <a:b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and positive semidefinite.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How does the shape vary </a:t>
                </a:r>
                <a:b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as a function of the covariance?</a:t>
                </a: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999" y="620070"/>
                <a:ext cx="8670925" cy="5758959"/>
              </a:xfrm>
              <a:prstGeom prst="rect">
                <a:avLst/>
              </a:prstGeom>
              <a:blipFill>
                <a:blip r:embed="rId2"/>
                <a:stretch>
                  <a:fillRect l="-1608" t="-1101" r="-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22176"/>
            <a:ext cx="4176713" cy="26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475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942927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𝜱𝜦𝜱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𝒚𝒚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is known as Principal Component Analysis (PCA). Examining the eigenvectors of the covariance matrix provides information about the relationships between features.</a:t>
                </a: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320" t="-1293" r="-1173" b="-19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52154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6" name="Object 0"/>
          <p:cNvGraphicFramePr>
            <a:graphicFrameLocks noChangeAspect="1"/>
          </p:cNvGraphicFramePr>
          <p:nvPr/>
        </p:nvGraphicFramePr>
        <p:xfrm>
          <a:off x="441325" y="1074738"/>
          <a:ext cx="179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0" name="Equation" r:id="rId3" imgW="1790640" imgH="342720" progId="Equation.3">
                  <p:embed/>
                </p:oleObj>
              </mc:Choice>
              <mc:Fallback>
                <p:oleObj name="Equation" r:id="rId3" imgW="1790640" imgH="342720" progId="Equation.3">
                  <p:embed/>
                  <p:pic>
                    <p:nvPicPr>
                      <p:cNvPr id="167936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74738"/>
                        <a:ext cx="1790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231775" y="607319"/>
            <a:ext cx="864552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The weighted Euclidean distance: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244475" y="1641440"/>
            <a:ext cx="8645525" cy="22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	is known as the Mahalanobis distance. It represents a statistically normalized distance calculation that results from our whitening transformation.</a:t>
            </a:r>
          </a:p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Consider an example using our </a:t>
            </a:r>
            <a:r>
              <a:rPr lang="en-US" sz="1800" b="1" dirty="0">
                <a:solidFill>
                  <a:schemeClr val="bg1"/>
                </a:solidFill>
                <a:hlinkClick r:id="rId5"/>
              </a:rPr>
              <a:t>Java Applet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This distance measure plays an important role in Gaussian mixture modeling of data, hidden Markov models, etc.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Mahalanobis</a:t>
            </a:r>
            <a:r>
              <a:rPr lang="en-US" b="1" dirty="0">
                <a:solidFill>
                  <a:schemeClr val="accent2"/>
                </a:solidFill>
              </a:rPr>
              <a:t> Distance</a:t>
            </a:r>
          </a:p>
        </p:txBody>
      </p:sp>
    </p:spTree>
    <p:extLst>
      <p:ext uri="{BB962C8B-B14F-4D97-AF65-F5344CB8AC3E}">
        <p14:creationId xmlns:p14="http://schemas.microsoft.com/office/powerpoint/2010/main" val="397466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593251"/>
            <a:ext cx="8645525" cy="3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Recall our discriminant function for minimum error rate classification: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089025"/>
          <a:ext cx="273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4" name="Equation" r:id="rId4" imgW="2730240" imgH="291960" progId="Equation.3">
                  <p:embed/>
                </p:oleObj>
              </mc:Choice>
              <mc:Fallback>
                <p:oleObj name="Equation" r:id="rId4" imgW="2730240" imgH="291960" progId="Equation.3">
                  <p:embed/>
                  <p:pic>
                    <p:nvPicPr>
                      <p:cNvPr id="80988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89025"/>
                        <a:ext cx="273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1974133"/>
          <a:ext cx="5880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5" name="Equation" r:id="rId6" imgW="5879880" imgH="545760" progId="Equation.3">
                  <p:embed/>
                </p:oleObj>
              </mc:Choice>
              <mc:Fallback>
                <p:oleObj name="Equation" r:id="rId6" imgW="5879880" imgH="545760" progId="Equation.3">
                  <p:embed/>
                  <p:pic>
                    <p:nvPicPr>
                      <p:cNvPr id="8099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974133"/>
                        <a:ext cx="5880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multivariate normal distribution: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2645961"/>
            <a:ext cx="8645525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case: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(statistical independence, equal variance, class-independent variance)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3460750"/>
          <a:ext cx="391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6" name="Equation" r:id="rId8" imgW="3911400" imgH="2286000" progId="Equation.3">
                  <p:embed/>
                </p:oleObj>
              </mc:Choice>
              <mc:Fallback>
                <p:oleObj name="Equation" r:id="rId8" imgW="3911400" imgH="2286000" progId="Equation.3">
                  <p:embed/>
                  <p:pic>
                    <p:nvPicPr>
                      <p:cNvPr id="80995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460750"/>
                        <a:ext cx="39116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Discriminant Functions</a:t>
            </a:r>
          </a:p>
        </p:txBody>
      </p:sp>
    </p:spTree>
    <p:extLst>
      <p:ext uri="{BB962C8B-B14F-4D97-AF65-F5344CB8AC3E}">
        <p14:creationId xmlns:p14="http://schemas.microsoft.com/office/powerpoint/2010/main" val="105503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4475" y="614817"/>
            <a:ext cx="8645525" cy="994858"/>
            <a:chOff x="244475" y="614817"/>
            <a:chExt cx="8645525" cy="994858"/>
          </a:xfrm>
        </p:grpSpPr>
        <p:graphicFrame>
          <p:nvGraphicFramePr>
            <p:cNvPr id="150550" name="Object 22"/>
            <p:cNvGraphicFramePr>
              <a:graphicFrameLocks noChangeAspect="1"/>
            </p:cNvGraphicFramePr>
            <p:nvPr/>
          </p:nvGraphicFramePr>
          <p:xfrm>
            <a:off x="441325" y="1063575"/>
            <a:ext cx="58674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98" name="Equation" r:id="rId3" imgW="5867280" imgH="545760" progId="Equation.3">
                    <p:embed/>
                  </p:oleObj>
                </mc:Choice>
                <mc:Fallback>
                  <p:oleObj name="Equation" r:id="rId3" imgW="5867280" imgH="545760" progId="Equation.3">
                    <p:embed/>
                    <p:pic>
                      <p:nvPicPr>
                        <p:cNvPr id="15055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1063575"/>
                          <a:ext cx="58674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51" name="Rectangle 23"/>
            <p:cNvSpPr>
              <a:spLocks noChangeArrowheads="1"/>
            </p:cNvSpPr>
            <p:nvPr/>
          </p:nvSpPr>
          <p:spPr bwMode="auto">
            <a:xfrm>
              <a:off x="244475" y="614817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The discriminant function can be reduced to: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475" y="1014832"/>
            <a:ext cx="8645525" cy="1276605"/>
            <a:chOff x="244475" y="1014832"/>
            <a:chExt cx="8645525" cy="1276605"/>
          </a:xfrm>
        </p:grpSpPr>
        <p:sp>
          <p:nvSpPr>
            <p:cNvPr id="150552" name="Line 24"/>
            <p:cNvSpPr>
              <a:spLocks noChangeShapeType="1"/>
            </p:cNvSpPr>
            <p:nvPr/>
          </p:nvSpPr>
          <p:spPr bwMode="auto">
            <a:xfrm flipV="1">
              <a:off x="3682527" y="1014832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3" name="Line 25"/>
            <p:cNvSpPr>
              <a:spLocks noChangeShapeType="1"/>
            </p:cNvSpPr>
            <p:nvPr/>
          </p:nvSpPr>
          <p:spPr bwMode="auto">
            <a:xfrm flipV="1">
              <a:off x="4634349" y="1039104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44475" y="1886624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Since these terms are constant </a:t>
              </a:r>
              <a:r>
                <a:rPr lang="en-US" sz="1800" b="1" dirty="0" err="1">
                  <a:solidFill>
                    <a:schemeClr val="bg1"/>
                  </a:solidFill>
                  <a:latin typeface="+mj-lt"/>
                </a:rPr>
                <a:t>w.r.t</a:t>
              </a: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. the maximization: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441325" y="2388715"/>
          <a:ext cx="4000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9" name="Equation" r:id="rId5" imgW="4000320" imgH="1282680" progId="Equation.3">
                  <p:embed/>
                </p:oleObj>
              </mc:Choice>
              <mc:Fallback>
                <p:oleObj name="Equation" r:id="rId5" imgW="4000320" imgH="1282680" progId="Equation.3">
                  <p:embed/>
                  <p:pic>
                    <p:nvPicPr>
                      <p:cNvPr id="15055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388715"/>
                        <a:ext cx="4000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0825" y="3939481"/>
            <a:ext cx="8645525" cy="1071591"/>
            <a:chOff x="250825" y="3939481"/>
            <a:chExt cx="8645525" cy="1071591"/>
          </a:xfrm>
        </p:grpSpPr>
        <p:sp>
          <p:nvSpPr>
            <p:cNvPr id="150558" name="Rectangle 30"/>
            <p:cNvSpPr>
              <a:spLocks noChangeArrowheads="1"/>
            </p:cNvSpPr>
            <p:nvPr/>
          </p:nvSpPr>
          <p:spPr bwMode="auto">
            <a:xfrm>
              <a:off x="250825" y="3939481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We can expand this: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  <p:graphicFrame>
          <p:nvGraphicFramePr>
            <p:cNvPr id="150561" name="Object 33"/>
            <p:cNvGraphicFramePr>
              <a:graphicFrameLocks noChangeAspect="1"/>
            </p:cNvGraphicFramePr>
            <p:nvPr/>
          </p:nvGraphicFramePr>
          <p:xfrm>
            <a:off x="441325" y="4426872"/>
            <a:ext cx="41148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400" name="Equation" r:id="rId7" imgW="4114800" imgH="583920" progId="Equation.3">
                    <p:embed/>
                  </p:oleObj>
                </mc:Choice>
                <mc:Fallback>
                  <p:oleObj name="Equation" r:id="rId7" imgW="4114800" imgH="583920" progId="Equation.3">
                    <p:embed/>
                    <p:pic>
                      <p:nvPicPr>
                        <p:cNvPr id="150561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426872"/>
                          <a:ext cx="41148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244475" y="5244406"/>
            <a:ext cx="86455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term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is a constant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w.r.t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800" i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constant that can be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precomputed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Classifiers</a:t>
            </a:r>
          </a:p>
        </p:txBody>
      </p:sp>
    </p:spTree>
    <p:extLst>
      <p:ext uri="{BB962C8B-B14F-4D97-AF65-F5344CB8AC3E}">
        <p14:creationId xmlns:p14="http://schemas.microsoft.com/office/powerpoint/2010/main" val="12927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5505" y="563798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can use an equivalent linear discriminant function: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190706" y="1633229"/>
            <a:ext cx="8645525" cy="13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</a:t>
            </a:r>
            <a:r>
              <a:rPr lang="en-US" sz="1800" b="1" baseline="-25000" dirty="0">
                <a:solidFill>
                  <a:schemeClr val="bg1"/>
                </a:solidFill>
              </a:rPr>
              <a:t>i0</a:t>
            </a:r>
            <a:r>
              <a:rPr lang="en-US" sz="1800" b="1" dirty="0">
                <a:solidFill>
                  <a:schemeClr val="bg1"/>
                </a:solidFill>
              </a:rPr>
              <a:t> is called the threshold or bias for the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b="1" baseline="30000" dirty="0" err="1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category.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that uses linear discriminant functions is called a linear machine.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surfaces defined by the equation: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68960" name="Object 1024"/>
          <p:cNvGraphicFramePr>
            <a:graphicFrameLocks noChangeAspect="1"/>
          </p:cNvGraphicFramePr>
          <p:nvPr/>
        </p:nvGraphicFramePr>
        <p:xfrm>
          <a:off x="455613" y="956198"/>
          <a:ext cx="556260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2" name="Equation" r:id="rId3" imgW="5562360" imgH="583920" progId="Equation.3">
                  <p:embed/>
                </p:oleObj>
              </mc:Choice>
              <mc:Fallback>
                <p:oleObj name="Equation" r:id="rId3" imgW="5562360" imgH="583920" progId="Equation.3">
                  <p:embed/>
                  <p:pic>
                    <p:nvPicPr>
                      <p:cNvPr id="16896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956198"/>
                        <a:ext cx="5562601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3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16896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3" name="Object 1027"/>
          <p:cNvGraphicFramePr>
            <a:graphicFrameLocks noChangeAspect="1"/>
          </p:cNvGraphicFramePr>
          <p:nvPr/>
        </p:nvGraphicFramePr>
        <p:xfrm>
          <a:off x="455613" y="3076893"/>
          <a:ext cx="5321301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4" name="Equation" r:id="rId7" imgW="5321160" imgH="1841400" progId="Equation.3">
                  <p:embed/>
                </p:oleObj>
              </mc:Choice>
              <mc:Fallback>
                <p:oleObj name="Equation" r:id="rId7" imgW="5321160" imgH="1841400" progId="Equation.3">
                  <p:embed/>
                  <p:pic>
                    <p:nvPicPr>
                      <p:cNvPr id="168963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076893"/>
                        <a:ext cx="5321301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Machines</a:t>
            </a:r>
          </a:p>
        </p:txBody>
      </p:sp>
    </p:spTree>
    <p:extLst>
      <p:ext uri="{BB962C8B-B14F-4D97-AF65-F5344CB8AC3E}">
        <p14:creationId xmlns:p14="http://schemas.microsoft.com/office/powerpoint/2010/main" val="14218742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185483" y="680175"/>
            <a:ext cx="8645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has a simple geometric interpretation: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7717" name="Object 21"/>
          <p:cNvGraphicFramePr>
            <a:graphicFrameLocks noChangeAspect="1"/>
          </p:cNvGraphicFramePr>
          <p:nvPr/>
        </p:nvGraphicFramePr>
        <p:xfrm>
          <a:off x="455613" y="1145663"/>
          <a:ext cx="3314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6" name="Equation" r:id="rId3" imgW="3314520" imgH="647640" progId="Equation.3">
                  <p:embed/>
                </p:oleObj>
              </mc:Choice>
              <mc:Fallback>
                <p:oleObj name="Equation" r:id="rId3" imgW="3314520" imgH="647640" progId="Equation.3">
                  <p:embed/>
                  <p:pic>
                    <p:nvPicPr>
                      <p:cNvPr id="1577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145663"/>
                        <a:ext cx="3314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5"/>
          <a:srcRect l="8153" t="33607" r="7761" b="30316"/>
          <a:stretch>
            <a:fillRect/>
          </a:stretch>
        </p:blipFill>
        <p:spPr bwMode="auto">
          <a:xfrm>
            <a:off x="319088" y="1940936"/>
            <a:ext cx="84947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region when the priors are equal and the support regions are spherical is simply halfway between the means (Euclidean distance).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</p:spTree>
    <p:extLst>
      <p:ext uri="{BB962C8B-B14F-4D97-AF65-F5344CB8AC3E}">
        <p14:creationId xmlns:p14="http://schemas.microsoft.com/office/powerpoint/2010/main" val="971465805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7141</TotalTime>
  <Words>730</Words>
  <Application>Microsoft Macintosh PowerPoint</Application>
  <PresentationFormat>Letter Paper (8.5x11 in)</PresentationFormat>
  <Paragraphs>69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Times New Roman</vt:lpstr>
      <vt:lpstr>isip_default</vt:lpstr>
      <vt:lpstr>1_lecture_title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2020-01-27T14:56:41Z</dcterms:modified>
</cp:coreProperties>
</file>