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333" r:id="rId3"/>
    <p:sldId id="319" r:id="rId4"/>
    <p:sldId id="320" r:id="rId5"/>
    <p:sldId id="321" r:id="rId6"/>
    <p:sldId id="322" r:id="rId7"/>
    <p:sldId id="334" r:id="rId8"/>
    <p:sldId id="335" r:id="rId9"/>
    <p:sldId id="336" r:id="rId10"/>
    <p:sldId id="337" r:id="rId11"/>
    <p:sldId id="338" r:id="rId12"/>
    <p:sldId id="375" r:id="rId1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28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248" y="176"/>
      </p:cViewPr>
      <p:guideLst>
        <p:guide orient="horz" pos="3945"/>
        <p:guide pos="2928"/>
        <p:guide pos="144"/>
        <p:guide pos="5616"/>
        <p:guide pos="42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D2D21-C9A8-4673-BFA5-978DE05036F9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839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91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79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280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43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309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30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5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9" r:id="rId11"/>
    <p:sldLayoutId id="2147483693" r:id="rId12"/>
    <p:sldLayoutId id="2147483701" r:id="rId13"/>
    <p:sldLayoutId id="2147483702" r:id="rId14"/>
    <p:sldLayoutId id="2147483700" r:id="rId15"/>
    <p:sldLayoutId id="2147483703" r:id="rId16"/>
    <p:sldLayoutId id="2147483704" r:id="rId17"/>
    <p:sldLayoutId id="2147483705" r:id="rId18"/>
    <p:sldLayoutId id="2147483706" r:id="rId1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www.datasciencecentral.com/profiles/blogs/basics-of-bayesian-decision-theory" TargetMode="External"/><Relationship Id="rId7" Type="http://schemas.openxmlformats.org/officeDocument/2006/relationships/hyperlink" Target="https://www.biorxiv.org/content/10.1101/060194v4.full" TargetMode="External"/><Relationship Id="rId2" Type="http://schemas.openxmlformats.org/officeDocument/2006/relationships/hyperlink" Target="https://www.isip.piconepress.com/courses/temple/ece_8527/resources/dhs_book/dhs_chapter_02_02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hyperlink" Target="https://www.azimuthproject.org/azimuth/show/Bayesian+statistical+decision+theory" TargetMode="Externa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106861" cy="4148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indent="-176213" defTabSz="914400" eaLnBrk="0" latinLnBrk="0" hangingPunct="0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6213" marR="0" indent="-176213" defTabSz="914400" eaLnBrk="0" latinLnBrk="0" hangingPunct="0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 Decision Rule</a:t>
            </a:r>
            <a:b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b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Two-Class Problem</a:t>
            </a:r>
            <a:b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Functions</a:t>
            </a:r>
            <a:b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 Ratios</a:t>
            </a:r>
            <a:b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Error Rate</a:t>
            </a:r>
          </a:p>
          <a:p>
            <a:pPr marL="176213" lvl="0" indent="-176213" eaLnBrk="0" hangingPunct="0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DHS: Chapter 2 (Part 2)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5167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03: Bayesian Decision Theory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A036303F-F191-2441-BADA-7E4977D71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350" y="1178570"/>
            <a:ext cx="2984500" cy="1816100"/>
          </a:xfrm>
          <a:prstGeom prst="rect">
            <a:avLst/>
          </a:prstGeom>
        </p:spPr>
      </p:pic>
      <p:pic>
        <p:nvPicPr>
          <p:cNvPr id="8" name="Picture 7">
            <a:hlinkClick r:id="rId5"/>
            <a:extLst>
              <a:ext uri="{FF2B5EF4-FFF2-40B4-BE49-F238E27FC236}">
                <a16:creationId xmlns:a16="http://schemas.microsoft.com/office/drawing/2014/main" id="{BCC04EE8-C010-EF49-9DEA-E974F743E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628" y="3088551"/>
            <a:ext cx="3751943" cy="1521271"/>
          </a:xfrm>
          <a:prstGeom prst="rect">
            <a:avLst/>
          </a:prstGeom>
        </p:spPr>
      </p:pic>
      <p:pic>
        <p:nvPicPr>
          <p:cNvPr id="9" name="Picture 8">
            <a:hlinkClick r:id="rId7"/>
            <a:extLst>
              <a:ext uri="{FF2B5EF4-FFF2-40B4-BE49-F238E27FC236}">
                <a16:creationId xmlns:a16="http://schemas.microsoft.com/office/drawing/2014/main" id="{A124567C-CD47-0E41-8EDD-95C8D7F06C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1319" y="4703704"/>
            <a:ext cx="2468562" cy="15260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6676" name="Rectangle 4"/>
              <p:cNvSpPr>
                <a:spLocks noChangeArrowheads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Minimum error rate classification:</a:t>
                </a:r>
              </a:p>
              <a:p>
                <a:pPr marL="2381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𝒇𝒐𝒓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𝒂𝒍𝒍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𝒋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≠</m:t>
                      </m:r>
                      <m:r>
                        <a:rPr lang="en-US" sz="1800" b="1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𝒊</m:t>
                      </m:r>
                    </m:oMath>
                  </m:oMathPara>
                </a14:m>
                <a:endParaRPr lang="en-US" sz="1800" b="1" baseline="-25000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>
          <p:sp>
            <p:nvSpPr>
              <p:cNvPr id="15667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3" y="743455"/>
                <a:ext cx="8682037" cy="957437"/>
              </a:xfrm>
              <a:prstGeom prst="rect">
                <a:avLst/>
              </a:prstGeom>
              <a:blipFill>
                <a:blip r:embed="rId2"/>
                <a:stretch>
                  <a:fillRect l="-1314" t="-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667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 l="17117" r="17624" b="31480"/>
          <a:stretch>
            <a:fillRect/>
          </a:stretch>
        </p:blipFill>
        <p:spPr bwMode="auto">
          <a:xfrm>
            <a:off x="233363" y="4067557"/>
            <a:ext cx="2449513" cy="1876425"/>
          </a:xfrm>
          <a:prstGeom prst="rect">
            <a:avLst/>
          </a:prstGeom>
          <a:noFill/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4"/>
          <a:srcRect l="17432" r="16513" b="33945"/>
          <a:stretch>
            <a:fillRect/>
          </a:stretch>
        </p:blipFill>
        <p:spPr bwMode="auto">
          <a:xfrm>
            <a:off x="233363" y="1700892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5"/>
          <a:srcRect l="15456" r="15598" b="30417"/>
          <a:stretch>
            <a:fillRect/>
          </a:stretch>
        </p:blipFill>
        <p:spPr bwMode="auto">
          <a:xfrm>
            <a:off x="3406877" y="1896712"/>
            <a:ext cx="5737123" cy="450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2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 Ratio</a:t>
            </a:r>
          </a:p>
        </p:txBody>
      </p:sp>
    </p:spTree>
    <p:extLst>
      <p:ext uri="{BB962C8B-B14F-4D97-AF65-F5344CB8AC3E}">
        <p14:creationId xmlns:p14="http://schemas.microsoft.com/office/powerpoint/2010/main" val="1860695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what is its relationship to minimum error?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Criteria</a:t>
            </a:r>
            <a:r>
              <a:rPr lang="en-US" sz="1800" b="1" dirty="0">
                <a:solidFill>
                  <a:schemeClr val="bg1"/>
                </a:solidFill>
              </a:rPr>
              <a:t>: Several viable choices for decision rules.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kern="0" dirty="0">
                <a:solidFill>
                  <a:schemeClr val="accent1"/>
                </a:solidFill>
                <a:latin typeface="+mn-lt"/>
              </a:rPr>
              <a:t>Decision Surfaces</a:t>
            </a:r>
            <a:r>
              <a:rPr lang="en-US" sz="1800" b="1" dirty="0">
                <a:solidFill>
                  <a:schemeClr val="bg1"/>
                </a:solidFill>
              </a:rPr>
              <a:t>: The shape of the decision surface is influenced by the number of categories and the statistics of the data.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Risk: </a:t>
            </a:r>
            <a:r>
              <a:rPr lang="en-US" sz="1800" b="1" dirty="0">
                <a:solidFill>
                  <a:schemeClr val="bg1"/>
                </a:solidFill>
              </a:rPr>
              <a:t>what is its relation to performance?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Generalized Risk: </a:t>
            </a:r>
            <a:r>
              <a:rPr lang="en-US" sz="1800" b="1" dirty="0">
                <a:solidFill>
                  <a:schemeClr val="bg1"/>
                </a:solidFill>
              </a:rPr>
              <a:t>what are some alternate formulations for decision criteria based on risk? What are some applications where these formulations would be appropriate?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Minimum Error Rate</a:t>
            </a:r>
            <a:r>
              <a:rPr lang="en-US" sz="1800" b="1" dirty="0">
                <a:solidFill>
                  <a:schemeClr val="bg1"/>
                </a:solidFill>
              </a:rPr>
              <a:t>: How do we determine the minimum achievable error rate?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 Ratio: </a:t>
            </a:r>
            <a:r>
              <a:rPr lang="en-US" sz="1800" b="1" dirty="0">
                <a:solidFill>
                  <a:schemeClr val="bg1"/>
                </a:solidFill>
              </a:rPr>
              <a:t>a simple decision rule or method for evaluating a classifier over a range of operating conditions. Convenient for two-class problems.</a:t>
            </a:r>
          </a:p>
        </p:txBody>
      </p:sp>
    </p:spTree>
    <p:extLst>
      <p:ext uri="{BB962C8B-B14F-4D97-AF65-F5344CB8AC3E}">
        <p14:creationId xmlns:p14="http://schemas.microsoft.com/office/powerpoint/2010/main" val="90583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decide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decide </a:t>
                </a:r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ω</a:t>
                </a:r>
                <a:r>
                  <a:rPr lang="en-US" sz="1800" baseline="-25000" dirty="0">
                    <a:solidFill>
                      <a:schemeClr val="bg1"/>
                    </a:solidFill>
                  </a:rPr>
                  <a:t>2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𝒆𝒓𝒓𝒐𝒓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𝒆𝒓𝒓𝒐𝒓</m:t>
                                  </m:r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for every </a:t>
                </a:r>
                <a:r>
                  <a:rPr lang="en-US" sz="1800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we ensure that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is as small as possible, then the integral is as small as possible.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Thus, Bayes decision rule minimizes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blipFill>
                <a:blip r:embed="rId2"/>
                <a:stretch>
                  <a:fillRect l="-1460" t="-2813" b="-2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Decision Rule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614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        , is a scale factor that assures conditional probabilities sum to 1: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on both sides of the equation):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614482"/>
              </a:xfrm>
              <a:prstGeom prst="rect">
                <a:avLst/>
              </a:prstGeom>
              <a:blipFill>
                <a:blip r:embed="rId3"/>
                <a:stretch>
                  <a:fillRect l="-1460" t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975929" y="665163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28" name="Equation" r:id="rId4" imgW="457200" imgH="279360" progId="Equation.3">
                  <p:embed/>
                </p:oleObj>
              </mc:Choice>
              <mc:Fallback>
                <p:oleObj name="Equation" r:id="rId4" imgW="457200" imgH="2793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929" y="665163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28600" y="607319"/>
            <a:ext cx="86868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Generalization of the preceding ideas:</a:t>
            </a:r>
          </a:p>
          <a:p>
            <a:pPr marL="571500" lvl="1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Use of more than one feature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(e.g., length and lightness)</a:t>
            </a:r>
          </a:p>
          <a:p>
            <a:pPr marL="571500" lvl="1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Use more than two states of nature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(e.g., N-way classification)</a:t>
            </a:r>
          </a:p>
          <a:p>
            <a:pPr marL="571500" lvl="1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Allowing actions other than a decision to decide on the state of nature (e.g., rejection: refusing to take an action when alternatives are close or confidence is low)</a:t>
            </a:r>
          </a:p>
          <a:p>
            <a:pPr marL="571500" lvl="1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 a loss of function which is more general than </a:t>
            </a: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1800" b="1" dirty="0">
                <a:solidFill>
                  <a:schemeClr val="bg1"/>
                </a:solidFill>
                <a:latin typeface="+mn-lt"/>
              </a:rPr>
              <a:t>the probability of error (e.g., errors are not equally costly)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Let us replace the scalar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 by the vector, x, in a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-dimensional Euclidean space, </a:t>
            </a:r>
            <a:r>
              <a:rPr lang="en-US" sz="1800" i="1" dirty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1800" i="1" baseline="30000" dirty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1800" b="1" baseline="30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called the </a:t>
            </a:r>
            <a:r>
              <a:rPr lang="en-US" sz="1800" b="1" i="1" dirty="0">
                <a:solidFill>
                  <a:schemeClr val="bg1"/>
                </a:solidFill>
                <a:latin typeface="+mn-lt"/>
              </a:rPr>
              <a:t>feature space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of the Two-Class Problem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set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categories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,…,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𝒂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set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possible actions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be the loss incurred for taking action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when the state of nature is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posterior,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can be computed from Bayes formula: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where the evidence is: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expected loss from taking action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𝜶</m:t>
                          </m:r>
                          <m:r>
                            <a:rPr lang="en-US" sz="1800" b="1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p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 err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.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7200"/>
                  </a:spcBef>
                  <a:spcAft>
                    <a:spcPts val="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7020"/>
                <a:ext cx="8681117" cy="5483429"/>
              </a:xfrm>
              <a:prstGeom prst="rect">
                <a:avLst/>
              </a:prstGeom>
              <a:blipFill>
                <a:blip r:embed="rId2"/>
                <a:stretch>
                  <a:fillRect l="-1460" t="-1157" b="-208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81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Loss Function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94" name="Rectangle 10"/>
              <p:cNvSpPr>
                <a:spLocks noChangeArrowheads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An expected loss is called a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is called the conditional risk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.</a:t>
                </a:r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A general decision rule is a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that tells us which action to take for every possible observation.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overall risk is given by: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𝜶</m:t>
                              </m:r>
                              <m:d>
                                <m:dPr>
                                  <m:ctrlP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If we choose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so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))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is as small as possible for every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the overall risk will be minimized.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Compute the conditional risk for every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 and select the action that minimizes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. This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𝑹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, and is referred to as the Bayes risk.</a:t>
                </a:r>
              </a:p>
              <a:p>
                <a:pPr marL="173038" indent="-173038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The Bayes risk is the best performance that can be achieved (for the given data set  or problem definition).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43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313" y="699224"/>
                <a:ext cx="8724900" cy="5563463"/>
              </a:xfrm>
              <a:prstGeom prst="rect">
                <a:avLst/>
              </a:prstGeom>
              <a:blipFill>
                <a:blip r:embed="rId2"/>
                <a:stretch>
                  <a:fillRect l="-3924" t="-1139" r="-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214313" y="3417515"/>
            <a:ext cx="8734425" cy="1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  <a:sym typeface="Symbol" pitchFamily="18" charset="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Bayes Risk</a:t>
            </a:r>
          </a:p>
        </p:txBody>
      </p:sp>
    </p:spTree>
    <p:extLst>
      <p:ext uri="{BB962C8B-B14F-4D97-AF65-F5344CB8AC3E}">
        <p14:creationId xmlns:p14="http://schemas.microsoft.com/office/powerpoint/2010/main" val="4861838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 correspond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baseline="-250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𝒋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 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.</a:t>
                </a:r>
              </a:p>
              <a:p>
                <a:pPr marL="173038" indent="-173038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given by:</a:t>
                </a: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lvl="2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18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𝜶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=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+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ct val="25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Our decision rule is:</a:t>
                </a:r>
              </a:p>
              <a:p>
                <a:pPr marL="173038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&lt;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𝑹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𝜶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3038" indent="-173038">
                  <a:spcBef>
                    <a:spcPct val="2500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This results in the equivalent rule:</a:t>
                </a:r>
              </a:p>
              <a:p>
                <a:pPr marL="173038" lvl="2">
                  <a:spcAft>
                    <a:spcPts val="6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 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;</a:t>
                </a:r>
              </a:p>
              <a:p>
                <a:pPr marL="173038" lvl="2">
                  <a:spcAft>
                    <a:spcPts val="1200"/>
                  </a:spcAft>
                  <a:tabLst>
                    <a:tab pos="1822450" algn="l"/>
                  </a:tabLs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aseline="-25000" dirty="0">
                  <a:solidFill>
                    <a:srgbClr val="000000"/>
                  </a:solidFill>
                  <a:latin typeface="Arial"/>
                </a:endParaRPr>
              </a:p>
              <a:p>
                <a:pPr marL="228600" indent="-22860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incurred for making an error is greater than that incurred for being correct, the factors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are positive, and the ratio of these factors simply scales the posteriors.</a:t>
                </a:r>
              </a:p>
            </p:txBody>
          </p:sp>
        </mc:Choice>
        <mc:Fallback xmlns="">
          <p:sp>
            <p:nvSpPr>
              <p:cNvPr id="15258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4818"/>
                <a:ext cx="8695865" cy="5225544"/>
              </a:xfrm>
              <a:prstGeom prst="rect">
                <a:avLst/>
              </a:prstGeom>
              <a:blipFill>
                <a:blip r:embed="rId2"/>
                <a:stretch>
                  <a:fillRect l="-1458" t="-1456" r="-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Two-Category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11712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67" name="Rectangle 11"/>
              <p:cNvSpPr>
                <a:spLocks noChangeArrowheads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employing Bayes formula, we can replace the posteriors: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&gt;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𝟏𝟐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𝝀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𝑷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|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by the prior probabilities and conditional densities:</a:t>
                </a:r>
              </a:p>
              <a:p>
                <a:pPr marL="17303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𝒄𝒉𝒐𝒐𝒔𝒆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𝒊𝒇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&gt;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);</m:t>
                    </m:r>
                  </m:oMath>
                </a14:m>
                <a:b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𝒐𝒕𝒉𝒆𝒓𝒘𝒊𝒔𝒆</m:t>
                    </m:r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𝒅𝒆𝒄𝒊𝒅𝒆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  <a:latin typeface="Arial"/>
                  <a:sym typeface="Symbol" pitchFamily="18" charset="2"/>
                </a:endParaRPr>
              </a:p>
              <a:p>
                <a:pPr marL="176213" indent="-176213">
                  <a:spcBef>
                    <a:spcPct val="25000"/>
                  </a:spcBef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 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𝝀</m:t>
                    </m:r>
                    <m:r>
                      <a:rPr lang="en-US" sz="1800" b="1" i="1" baseline="-25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𝟏𝟏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is positive, our rule becomes:</a:t>
                </a:r>
              </a:p>
              <a:p>
                <a:pPr marL="173038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𝟐𝟐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 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𝝀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𝟏𝟏</m:t>
                          </m:r>
                        </m:den>
                      </m:f>
                      <m:f>
                        <m:f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Bef>
                    <a:spcPct val="25000"/>
                  </a:spcBef>
                  <a:spcAft>
                    <a:spcPct val="25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If the loss factors are identical, and the prior probabilities are equal, this reduces to a standard likelihood ratio:</a:t>
                </a:r>
              </a:p>
              <a:p>
                <a:pPr marL="173038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𝒄𝒉𝒐𝒐𝒔𝒆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𝒊𝒇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7467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99225"/>
                <a:ext cx="8695865" cy="4634775"/>
              </a:xfrm>
              <a:prstGeom prst="rect">
                <a:avLst/>
              </a:prstGeom>
              <a:blipFill>
                <a:blip r:embed="rId2"/>
                <a:stretch>
                  <a:fillRect l="-1458" t="-13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194802" y="3700375"/>
            <a:ext cx="87344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14600986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Consider a symmetrical or zero-one loss function:</a:t>
                </a:r>
              </a:p>
              <a:p>
                <a:pPr marL="17303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</m:mr>
                          </m:m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is: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(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itchFamily="18" charset="2"/>
                                  </a:rPr>
                                  <m:t>𝜶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𝒊</m:t>
                                </m:r>
                                <m:r>
                                  <a:rPr lang="en-US" sz="1800" b="1" i="1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|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err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)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p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 err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  <a:p>
                <a:pPr marL="173038">
                  <a:spcAft>
                    <a:spcPts val="1200"/>
                  </a:spcAft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The conditional risk is the average probability of error.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</a:rPr>
                  <a:t>To minimize error, maximize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/>
                  </a:rPr>
                  <a:t> 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— also known as </a:t>
                </a:r>
                <a:r>
                  <a:rPr lang="en-US" sz="1800" b="1" i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maximum a posteriori decoding</a:t>
                </a:r>
                <a:r>
                  <a:rPr lang="en-US" sz="1800" b="1" dirty="0">
                    <a:solidFill>
                      <a:srgbClr val="000000"/>
                    </a:solidFill>
                    <a:latin typeface="Arial"/>
                    <a:cs typeface="Arial" charset="0"/>
                  </a:rPr>
                  <a:t> (MAP).</a:t>
                </a:r>
                <a:endParaRPr lang="en-US" sz="1800" b="1" dirty="0">
                  <a:solidFill>
                    <a:srgbClr val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000" y="606002"/>
                <a:ext cx="8593138" cy="5656686"/>
              </a:xfrm>
              <a:prstGeom prst="rect">
                <a:avLst/>
              </a:prstGeom>
              <a:blipFill>
                <a:blip r:embed="rId2"/>
                <a:stretch>
                  <a:fillRect l="-1475" t="-17303" r="-4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254000" y="1774511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 typeface="Arial" pitchFamily="34" charset="0"/>
              <a:buChar char="•"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254000" y="3987704"/>
            <a:ext cx="86455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	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Minimum Error Rate</a:t>
            </a:r>
          </a:p>
        </p:txBody>
      </p:sp>
    </p:spTree>
    <p:extLst>
      <p:ext uri="{BB962C8B-B14F-4D97-AF65-F5344CB8AC3E}">
        <p14:creationId xmlns:p14="http://schemas.microsoft.com/office/powerpoint/2010/main" val="5819897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6937</TotalTime>
  <Words>1093</Words>
  <Application>Microsoft Macintosh PowerPoint</Application>
  <PresentationFormat>Letter Paper (8.5x11 in)</PresentationFormat>
  <Paragraphs>88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Times New Roman</vt:lpstr>
      <vt:lpstr>Wingdings</vt:lpstr>
      <vt:lpstr>lecture_title</vt:lpstr>
      <vt:lpstr>1_isip_default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377</cp:revision>
  <dcterms:created xsi:type="dcterms:W3CDTF">2002-09-12T17:13:32Z</dcterms:created>
  <dcterms:modified xsi:type="dcterms:W3CDTF">2020-01-22T14:40:17Z</dcterms:modified>
</cp:coreProperties>
</file>