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4" r:id="rId1"/>
    <p:sldMasterId id="2147483682" r:id="rId2"/>
  </p:sldMasterIdLst>
  <p:notesMasterIdLst>
    <p:notesMasterId r:id="rId18"/>
  </p:notesMasterIdLst>
  <p:handoutMasterIdLst>
    <p:handoutMasterId r:id="rId19"/>
  </p:handoutMasterIdLst>
  <p:sldIdLst>
    <p:sldId id="333" r:id="rId3"/>
    <p:sldId id="312" r:id="rId4"/>
    <p:sldId id="300" r:id="rId5"/>
    <p:sldId id="313" r:id="rId6"/>
    <p:sldId id="314" r:id="rId7"/>
    <p:sldId id="315" r:id="rId8"/>
    <p:sldId id="316" r:id="rId9"/>
    <p:sldId id="317" r:id="rId10"/>
    <p:sldId id="301" r:id="rId11"/>
    <p:sldId id="302" r:id="rId12"/>
    <p:sldId id="303" r:id="rId13"/>
    <p:sldId id="304" r:id="rId14"/>
    <p:sldId id="305" r:id="rId15"/>
    <p:sldId id="318" r:id="rId16"/>
    <p:sldId id="310" r:id="rId17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76" userDrawn="1">
          <p15:clr>
            <a:srgbClr val="A4A3A4"/>
          </p15:clr>
        </p15:guide>
        <p15:guide id="2" pos="2856" userDrawn="1">
          <p15:clr>
            <a:srgbClr val="A4A3A4"/>
          </p15:clr>
        </p15:guide>
        <p15:guide id="3" pos="144" userDrawn="1">
          <p15:clr>
            <a:srgbClr val="A4A3A4"/>
          </p15:clr>
        </p15:guide>
        <p15:guide id="4" pos="5616" userDrawn="1">
          <p15:clr>
            <a:srgbClr val="A4A3A4"/>
          </p15:clr>
        </p15:guide>
        <p15:guide id="5" orient="horz" userDrawn="1">
          <p15:clr>
            <a:srgbClr val="A4A3A4"/>
          </p15:clr>
        </p15:guide>
        <p15:guide id="6" pos="43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40" autoAdjust="0"/>
    <p:restoredTop sz="95102" autoAdjust="0"/>
  </p:normalViewPr>
  <p:slideViewPr>
    <p:cSldViewPr snapToGrid="0">
      <p:cViewPr varScale="1">
        <p:scale>
          <a:sx n="117" d="100"/>
          <a:sy n="117" d="100"/>
        </p:scale>
        <p:origin x="1248" y="176"/>
      </p:cViewPr>
      <p:guideLst>
        <p:guide orient="horz" pos="1176"/>
        <p:guide pos="2856"/>
        <p:guide pos="144"/>
        <p:guide pos="5616"/>
        <p:guide orient="horz"/>
        <p:guide pos="43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9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085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909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3565D6-C9A9-40B4-B6E6-5887FB414E06}" type="slidenum">
              <a:rPr lang="en-US"/>
              <a:pPr/>
              <a:t>1</a:t>
            </a:fld>
            <a:endParaRPr lang="en-US"/>
          </a:p>
        </p:txBody>
      </p:sp>
      <p:sp>
        <p:nvSpPr>
          <p:cNvPr id="81922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528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898D4B-7B82-4A29-B96A-D3B0FBF9DF53}" type="slidenum">
              <a:rPr lang="en-US"/>
              <a:pPr/>
              <a:t>2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302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48399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89194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47946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82801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4439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973097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3030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9584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6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5.xml"/><Relationship Id="rId16" Type="http://schemas.openxmlformats.org/officeDocument/2006/relationships/slideLayout" Target="../slideLayouts/slideLayout19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3.xml"/><Relationship Id="rId19" Type="http://schemas.openxmlformats.org/officeDocument/2006/relationships/slideLayout" Target="../slideLayouts/slideLayout2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pPr lvl="0"/>
            <a:r>
              <a:rPr lang="en-US" dirty="0"/>
              <a:t>ECE 8527 – Introduction to Machine Learning and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02,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9" r:id="rId11"/>
    <p:sldLayoutId id="2147483693" r:id="rId12"/>
    <p:sldLayoutId id="2147483701" r:id="rId13"/>
    <p:sldLayoutId id="2147483702" r:id="rId14"/>
    <p:sldLayoutId id="2147483700" r:id="rId15"/>
    <p:sldLayoutId id="2147483703" r:id="rId16"/>
    <p:sldLayoutId id="2147483704" r:id="rId17"/>
    <p:sldLayoutId id="2147483705" r:id="rId18"/>
    <p:sldLayoutId id="2147483706" r:id="rId19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faculty.cs.tamu.edu/rgutier/courses/cs790_wi02/l4.pdf" TargetMode="External"/><Relationship Id="rId7" Type="http://schemas.openxmlformats.org/officeDocument/2006/relationships/hyperlink" Target="http://www.clarklabs.org/images/imgGallery/fig3.gif" TargetMode="External"/><Relationship Id="rId2" Type="http://schemas.openxmlformats.org/officeDocument/2006/relationships/hyperlink" Target="https://www.isip.piconepress.com/courses/temple/ece_8527/resources/dhs_book/dhs_chapter_02_01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rst.gsfc.nasa.gov/Sect1/originals/Fig1_48.jpg" TargetMode="Externa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02: Probability Decision Theory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33399" y="1573623"/>
            <a:ext cx="4002973" cy="475988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1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Objectives:</a:t>
            </a:r>
          </a:p>
          <a:p>
            <a:pPr marL="176213" lvl="0" indent="-176213" eaLnBrk="0" hangingPunct="0">
              <a:spcAft>
                <a:spcPts val="1200"/>
              </a:spcAft>
              <a:defRPr/>
            </a:pPr>
            <a:r>
              <a:rPr kumimoji="0" lang="en-US" sz="1800" b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Probability Decision Theory</a:t>
            </a:r>
            <a:br>
              <a:rPr lang="en-US" sz="18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Probability Functions</a:t>
            </a:r>
            <a:br>
              <a:rPr lang="en-US" sz="18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 Probabilities</a:t>
            </a:r>
            <a:br>
              <a:rPr lang="en-US" sz="18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Class-Conditional Probabilities</a:t>
            </a:r>
            <a:br>
              <a:rPr lang="en-US" sz="18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Posterior Probabilities</a:t>
            </a:r>
            <a:br>
              <a:rPr lang="en-US" sz="18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Bayes Rule</a:t>
            </a:r>
          </a:p>
          <a:p>
            <a:pPr marL="176213" indent="-176213" eaLnBrk="0" hangingPunct="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b="1" kern="0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Resources:</a:t>
            </a:r>
          </a:p>
          <a:p>
            <a:pPr marL="176213" lvl="0" indent="-176213" eaLnBrk="0" hangingPunct="0">
              <a:spcAft>
                <a:spcPts val="1200"/>
              </a:spcAft>
              <a:defRPr/>
            </a:pPr>
            <a:r>
              <a:rPr lang="en-US" b="1" kern="0" dirty="0">
                <a:solidFill>
                  <a:schemeClr val="bg1"/>
                </a:solidFill>
              </a:rPr>
              <a:t>	</a:t>
            </a:r>
            <a:r>
              <a:rPr lang="en-US" sz="18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DHS: Chapter 2 (Part 1)</a:t>
            </a:r>
            <a:br>
              <a:rPr lang="en-US" sz="18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R.G.O. : Intro to PR</a:t>
            </a:r>
            <a:endParaRPr lang="en-US" sz="1800" b="1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31" descr="Z:\ece_8443\img03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63566" y="1573624"/>
            <a:ext cx="4155044" cy="3116283"/>
          </a:xfrm>
          <a:prstGeom prst="rect">
            <a:avLst/>
          </a:prstGeom>
          <a:noFill/>
        </p:spPr>
      </p:pic>
      <p:pic>
        <p:nvPicPr>
          <p:cNvPr id="6" name="Picture 33" descr="Z:\ece_8443\Fig1_48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36372" y="4726380"/>
            <a:ext cx="2410693" cy="1607129"/>
          </a:xfrm>
          <a:prstGeom prst="rect">
            <a:avLst/>
          </a:prstGeom>
          <a:noFill/>
        </p:spPr>
      </p:pic>
      <p:pic>
        <p:nvPicPr>
          <p:cNvPr id="7" name="Picture 32" descr="Z:\ece_8443\fig3.gif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 t="9390" b="16629"/>
          <a:stretch>
            <a:fillRect/>
          </a:stretch>
        </p:blipFill>
        <p:spPr bwMode="auto">
          <a:xfrm>
            <a:off x="6683903" y="4799326"/>
            <a:ext cx="2034707" cy="15480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7650" y="628650"/>
            <a:ext cx="8629650" cy="389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228600" y="4619625"/>
            <a:ext cx="86868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76213" indent="-176213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Lightness is a better feature than length because it reduces the misclassification error.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Can we combine features in such a way that we improve performance?</a:t>
            </a:r>
            <a:br>
              <a:rPr lang="en-US" sz="1800" b="1" dirty="0">
                <a:solidFill>
                  <a:schemeClr val="bg1"/>
                </a:solidFill>
              </a:rPr>
            </a:br>
            <a:r>
              <a:rPr lang="en-US" sz="1800" b="1" dirty="0">
                <a:solidFill>
                  <a:schemeClr val="bg1"/>
                </a:solidFill>
              </a:rPr>
              <a:t>(Hint: correlation)</a:t>
            </a: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228600" y="57150"/>
            <a:ext cx="868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Add Another Feature</a:t>
            </a:r>
          </a:p>
        </p:txBody>
      </p:sp>
    </p:spTree>
    <p:extLst>
      <p:ext uri="{BB962C8B-B14F-4D97-AF65-F5344CB8AC3E}">
        <p14:creationId xmlns:p14="http://schemas.microsoft.com/office/powerpoint/2010/main" val="382500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641" t="3455" r="6424"/>
          <a:stretch>
            <a:fillRect/>
          </a:stretch>
        </p:blipFill>
        <p:spPr bwMode="auto">
          <a:xfrm>
            <a:off x="566738" y="2165350"/>
            <a:ext cx="8001000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238126" y="584200"/>
            <a:ext cx="8686799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76213" indent="-176213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Treat features as a N-</a:t>
            </a:r>
            <a:r>
              <a:rPr lang="en-US" sz="1800" b="1" dirty="0" err="1">
                <a:solidFill>
                  <a:schemeClr val="bg1"/>
                </a:solidFill>
              </a:rPr>
              <a:t>tuple</a:t>
            </a:r>
            <a:r>
              <a:rPr lang="en-US" sz="1800" b="1" dirty="0">
                <a:solidFill>
                  <a:schemeClr val="bg1"/>
                </a:solidFill>
              </a:rPr>
              <a:t> (two-dimensional vector)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Create a scatter plot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Draw a line (regression) separating the two classes</a:t>
            </a: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228600" y="57150"/>
            <a:ext cx="86867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Width And Lightness</a:t>
            </a:r>
          </a:p>
        </p:txBody>
      </p:sp>
    </p:spTree>
    <p:extLst>
      <p:ext uri="{BB962C8B-B14F-4D97-AF65-F5344CB8AC3E}">
        <p14:creationId xmlns:p14="http://schemas.microsoft.com/office/powerpoint/2010/main" val="4036448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1000125"/>
            <a:ext cx="7162800" cy="41417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242888" y="631825"/>
            <a:ext cx="867067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76213" indent="-176213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Can we do better than a linear classifier?</a:t>
            </a:r>
          </a:p>
        </p:txBody>
      </p:sp>
      <p:sp>
        <p:nvSpPr>
          <p:cNvPr id="138246" name="Text Box 6"/>
          <p:cNvSpPr txBox="1">
            <a:spLocks noChangeArrowheads="1"/>
          </p:cNvSpPr>
          <p:nvPr/>
        </p:nvSpPr>
        <p:spPr bwMode="auto">
          <a:xfrm>
            <a:off x="242888" y="5280025"/>
            <a:ext cx="86563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76213" indent="-176213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What is wrong with this decision surface? (Hint: generalization)</a:t>
            </a:r>
          </a:p>
        </p:txBody>
      </p:sp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228600" y="57150"/>
            <a:ext cx="86706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Decision Theory</a:t>
            </a:r>
          </a:p>
        </p:txBody>
      </p:sp>
    </p:spTree>
    <p:extLst>
      <p:ext uri="{BB962C8B-B14F-4D97-AF65-F5344CB8AC3E}">
        <p14:creationId xmlns:p14="http://schemas.microsoft.com/office/powerpoint/2010/main" val="4215258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266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249"/>
          <a:stretch>
            <a:fillRect/>
          </a:stretch>
        </p:blipFill>
        <p:spPr bwMode="auto">
          <a:xfrm>
            <a:off x="765175" y="1444625"/>
            <a:ext cx="7586663" cy="360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228600" y="631825"/>
            <a:ext cx="8686799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76213" indent="-176213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Why might a smoother decision surface be a better choice?</a:t>
            </a:r>
            <a:br>
              <a:rPr lang="en-US" sz="1800" b="1" dirty="0">
                <a:solidFill>
                  <a:schemeClr val="bg1"/>
                </a:solidFill>
              </a:rPr>
            </a:br>
            <a:r>
              <a:rPr lang="en-US" sz="1800" b="1" dirty="0">
                <a:solidFill>
                  <a:schemeClr val="bg1"/>
                </a:solidFill>
              </a:rPr>
              <a:t>(Hint: Occam’s Razor). </a:t>
            </a:r>
          </a:p>
        </p:txBody>
      </p:sp>
      <p:sp>
        <p:nvSpPr>
          <p:cNvPr id="139270" name="Text Box 6"/>
          <p:cNvSpPr txBox="1">
            <a:spLocks noChangeArrowheads="1"/>
          </p:cNvSpPr>
          <p:nvPr/>
        </p:nvSpPr>
        <p:spPr bwMode="auto">
          <a:xfrm>
            <a:off x="228601" y="5135563"/>
            <a:ext cx="8686799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76213" indent="-176213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This course investigates how to find such “optimal” decision surfaces and how to provide system designers with the tools to make intelligent</a:t>
            </a:r>
            <a:br>
              <a:rPr lang="en-US" sz="1800" b="1" dirty="0">
                <a:solidFill>
                  <a:schemeClr val="bg1"/>
                </a:solidFill>
              </a:rPr>
            </a:br>
            <a:r>
              <a:rPr lang="en-US" sz="1800" b="1" dirty="0">
                <a:solidFill>
                  <a:schemeClr val="bg1"/>
                </a:solidFill>
              </a:rPr>
              <a:t>trade-offs.</a:t>
            </a:r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228601" y="57150"/>
            <a:ext cx="868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Generalization and Risk Revisited</a:t>
            </a:r>
          </a:p>
        </p:txBody>
      </p:sp>
    </p:spTree>
    <p:extLst>
      <p:ext uri="{BB962C8B-B14F-4D97-AF65-F5344CB8AC3E}">
        <p14:creationId xmlns:p14="http://schemas.microsoft.com/office/powerpoint/2010/main" val="39164157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6"/>
          <p:cNvSpPr>
            <a:spLocks noChangeArrowheads="1"/>
          </p:cNvSpPr>
          <p:nvPr/>
        </p:nvSpPr>
        <p:spPr bwMode="auto">
          <a:xfrm>
            <a:off x="217268" y="4692227"/>
            <a:ext cx="8698132" cy="174919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For every value of </a:t>
            </a:r>
            <a:r>
              <a:rPr lang="en-US" sz="1800" b="1" i="1" dirty="0">
                <a:solidFill>
                  <a:schemeClr val="bg1"/>
                </a:solidFill>
              </a:rPr>
              <a:t>x</a:t>
            </a:r>
            <a:r>
              <a:rPr lang="en-US" sz="1800" b="1" dirty="0">
                <a:solidFill>
                  <a:schemeClr val="bg1"/>
                </a:solidFill>
              </a:rPr>
              <a:t>, the posteriors sum to 1.0.</a:t>
            </a:r>
          </a:p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At </a:t>
            </a:r>
            <a:r>
              <a:rPr lang="en-US" sz="1800" b="1" i="1" dirty="0">
                <a:solidFill>
                  <a:schemeClr val="bg1"/>
                </a:solidFill>
              </a:rPr>
              <a:t>x=14</a:t>
            </a:r>
            <a:r>
              <a:rPr lang="en-US" sz="1800" b="1" dirty="0">
                <a:solidFill>
                  <a:schemeClr val="bg1"/>
                </a:solidFill>
              </a:rPr>
              <a:t>, the probability </a:t>
            </a:r>
            <a:r>
              <a:rPr lang="en-US" sz="1800" b="1" i="1" dirty="0">
                <a:solidFill>
                  <a:schemeClr val="bg1"/>
                </a:solidFill>
              </a:rPr>
              <a:t>x</a:t>
            </a:r>
            <a:r>
              <a:rPr lang="en-US" sz="1800" b="1" dirty="0">
                <a:solidFill>
                  <a:schemeClr val="bg1"/>
                </a:solidFill>
              </a:rPr>
              <a:t> is in category 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="1" i="1" baseline="-25000" dirty="0">
                <a:solidFill>
                  <a:schemeClr val="bg1"/>
                </a:solidFill>
              </a:rPr>
              <a:t>1</a:t>
            </a:r>
            <a:r>
              <a:rPr lang="en-US" sz="1800" b="1" dirty="0">
                <a:solidFill>
                  <a:schemeClr val="bg1"/>
                </a:solidFill>
              </a:rPr>
              <a:t> is 0.92.</a:t>
            </a:r>
          </a:p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probability </a:t>
            </a:r>
            <a:r>
              <a:rPr lang="en-US" sz="1800" b="1" i="1" dirty="0">
                <a:solidFill>
                  <a:schemeClr val="bg1"/>
                </a:solidFill>
              </a:rPr>
              <a:t>x</a:t>
            </a:r>
            <a:r>
              <a:rPr lang="en-US" sz="1800" b="1" dirty="0">
                <a:solidFill>
                  <a:schemeClr val="bg1"/>
                </a:solidFill>
              </a:rPr>
              <a:t> is in 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="1" i="1" baseline="-25000" dirty="0">
                <a:solidFill>
                  <a:schemeClr val="bg1"/>
                </a:solidFill>
              </a:rPr>
              <a:t>2</a:t>
            </a:r>
            <a:r>
              <a:rPr lang="en-US" sz="1800" b="1" dirty="0">
                <a:solidFill>
                  <a:schemeClr val="bg1"/>
                </a:solidFill>
              </a:rPr>
              <a:t> is 0.08.</a:t>
            </a:r>
          </a:p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Likelihoods and posteriors are related via Bayes Rule.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5043" y="606002"/>
            <a:ext cx="8753475" cy="3924300"/>
            <a:chOff x="114" y="621"/>
            <a:chExt cx="5514" cy="2472"/>
          </a:xfrm>
        </p:grpSpPr>
        <p:pic>
          <p:nvPicPr>
            <p:cNvPr id="147458" name="Picture 2"/>
            <p:cNvPicPr>
              <a:picLocks noChangeAspect="1" noChangeArrowheads="1"/>
            </p:cNvPicPr>
            <p:nvPr/>
          </p:nvPicPr>
          <p:blipFill>
            <a:blip r:embed="rId2"/>
            <a:srcRect l="17117" r="17624" b="31480"/>
            <a:stretch>
              <a:fillRect/>
            </a:stretch>
          </p:blipFill>
          <p:spPr bwMode="auto">
            <a:xfrm>
              <a:off x="2848" y="936"/>
              <a:ext cx="2780" cy="2130"/>
            </a:xfrm>
            <a:prstGeom prst="rect">
              <a:avLst/>
            </a:prstGeom>
            <a:noFill/>
          </p:spPr>
        </p:pic>
        <p:sp>
          <p:nvSpPr>
            <p:cNvPr id="147459" name="Rectangle 3"/>
            <p:cNvSpPr>
              <a:spLocks noChangeArrowheads="1"/>
            </p:cNvSpPr>
            <p:nvPr/>
          </p:nvSpPr>
          <p:spPr bwMode="auto">
            <a:xfrm>
              <a:off x="135" y="621"/>
              <a:ext cx="5472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lnSpc>
                  <a:spcPct val="12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</a:rPr>
                <a:t>Two-class fish sorting problem </a:t>
              </a:r>
              <a:r>
                <a:rPr lang="en-US" sz="1800" b="1" i="1" dirty="0">
                  <a:solidFill>
                    <a:schemeClr val="bg1"/>
                  </a:solidFill>
                </a:rPr>
                <a:t>(P(</a:t>
              </a:r>
              <a:r>
                <a:rPr lang="en-US" sz="1800" b="1" i="1" dirty="0">
                  <a:solidFill>
                    <a:schemeClr val="bg1"/>
                  </a:solidFill>
                  <a:sym typeface="Symbol" pitchFamily="18" charset="2"/>
                </a:rPr>
                <a:t>ω</a:t>
              </a:r>
              <a:r>
                <a:rPr lang="en-US" sz="1800" b="1" i="1" baseline="-25000" dirty="0">
                  <a:solidFill>
                    <a:schemeClr val="bg1"/>
                  </a:solidFill>
                </a:rPr>
                <a:t>1</a:t>
              </a:r>
              <a:r>
                <a:rPr lang="en-US" sz="1800" b="1" i="1" dirty="0">
                  <a:solidFill>
                    <a:schemeClr val="bg1"/>
                  </a:solidFill>
                </a:rPr>
                <a:t>) = 2/3, P(</a:t>
              </a:r>
              <a:r>
                <a:rPr lang="en-US" sz="1800" b="1" i="1" dirty="0">
                  <a:solidFill>
                    <a:schemeClr val="bg1"/>
                  </a:solidFill>
                  <a:sym typeface="Symbol" pitchFamily="18" charset="2"/>
                </a:rPr>
                <a:t>ω</a:t>
              </a:r>
              <a:r>
                <a:rPr lang="en-US" sz="1800" b="1" i="1" baseline="-25000" dirty="0">
                  <a:solidFill>
                    <a:schemeClr val="bg1"/>
                  </a:solidFill>
                </a:rPr>
                <a:t>2</a:t>
              </a:r>
              <a:r>
                <a:rPr lang="en-US" sz="1800" b="1" i="1" dirty="0">
                  <a:solidFill>
                    <a:schemeClr val="bg1"/>
                  </a:solidFill>
                </a:rPr>
                <a:t>) = 1/3)</a:t>
              </a:r>
              <a:r>
                <a:rPr lang="en-US" sz="1800" b="1" dirty="0">
                  <a:solidFill>
                    <a:schemeClr val="bg1"/>
                  </a:solidFill>
                </a:rPr>
                <a:t>: </a:t>
              </a:r>
            </a:p>
          </p:txBody>
        </p:sp>
        <p:pic>
          <p:nvPicPr>
            <p:cNvPr id="147463" name="Picture 7"/>
            <p:cNvPicPr>
              <a:picLocks noChangeAspect="1" noChangeArrowheads="1"/>
            </p:cNvPicPr>
            <p:nvPr/>
          </p:nvPicPr>
          <p:blipFill>
            <a:blip r:embed="rId3"/>
            <a:srcRect l="17432" r="16513" b="33945"/>
            <a:stretch>
              <a:fillRect/>
            </a:stretch>
          </p:blipFill>
          <p:spPr bwMode="auto">
            <a:xfrm>
              <a:off x="114" y="1014"/>
              <a:ext cx="2772" cy="2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47465" name="Line 9"/>
          <p:cNvSpPr>
            <a:spLocks noChangeShapeType="1"/>
          </p:cNvSpPr>
          <p:nvPr/>
        </p:nvSpPr>
        <p:spPr bwMode="auto">
          <a:xfrm>
            <a:off x="3596376" y="3037113"/>
            <a:ext cx="0" cy="1183625"/>
          </a:xfrm>
          <a:prstGeom prst="line">
            <a:avLst/>
          </a:prstGeom>
          <a:noFill/>
          <a:ln w="38100">
            <a:solidFill>
              <a:srgbClr val="00008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147466" name="Line 10"/>
          <p:cNvSpPr>
            <a:spLocks noChangeShapeType="1"/>
          </p:cNvSpPr>
          <p:nvPr/>
        </p:nvSpPr>
        <p:spPr bwMode="auto">
          <a:xfrm flipH="1">
            <a:off x="7987853" y="1774371"/>
            <a:ext cx="0" cy="2425957"/>
          </a:xfrm>
          <a:prstGeom prst="line">
            <a:avLst/>
          </a:prstGeom>
          <a:noFill/>
          <a:ln w="38100">
            <a:solidFill>
              <a:srgbClr val="00008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sz="1800" dirty="0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Posteriors Sum To 1.0</a:t>
            </a:r>
          </a:p>
        </p:txBody>
      </p:sp>
      <p:sp>
        <p:nvSpPr>
          <p:cNvPr id="10" name="Line 10">
            <a:extLst>
              <a:ext uri="{FF2B5EF4-FFF2-40B4-BE49-F238E27FC236}">
                <a16:creationId xmlns:a16="http://schemas.microsoft.com/office/drawing/2014/main" id="{1722D304-401C-1E47-8B68-06AEBF55CB1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6658" y="1774371"/>
            <a:ext cx="2621196" cy="0"/>
          </a:xfrm>
          <a:prstGeom prst="line">
            <a:avLst/>
          </a:prstGeom>
          <a:noFill/>
          <a:ln w="38100">
            <a:solidFill>
              <a:srgbClr val="00008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sz="1800" dirty="0"/>
          </a:p>
        </p:txBody>
      </p:sp>
      <p:sp>
        <p:nvSpPr>
          <p:cNvPr id="12" name="Line 10">
            <a:extLst>
              <a:ext uri="{FF2B5EF4-FFF2-40B4-BE49-F238E27FC236}">
                <a16:creationId xmlns:a16="http://schemas.microsoft.com/office/drawing/2014/main" id="{0A7A1BE0-0E02-6C46-A71B-BF7C15D460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66658" y="3995055"/>
            <a:ext cx="2621196" cy="0"/>
          </a:xfrm>
          <a:prstGeom prst="line">
            <a:avLst/>
          </a:prstGeom>
          <a:noFill/>
          <a:ln w="38100">
            <a:solidFill>
              <a:srgbClr val="00008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sz="1800" dirty="0"/>
          </a:p>
        </p:txBody>
      </p:sp>
      <p:sp>
        <p:nvSpPr>
          <p:cNvPr id="13" name="Line 9">
            <a:extLst>
              <a:ext uri="{FF2B5EF4-FFF2-40B4-BE49-F238E27FC236}">
                <a16:creationId xmlns:a16="http://schemas.microsoft.com/office/drawing/2014/main" id="{B6D1753D-1600-8846-96AD-BE185859913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2371" y="3037114"/>
            <a:ext cx="2562233" cy="0"/>
          </a:xfrm>
          <a:prstGeom prst="line">
            <a:avLst/>
          </a:prstGeom>
          <a:noFill/>
          <a:ln w="38100">
            <a:solidFill>
              <a:srgbClr val="00008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14" name="Line 9">
            <a:extLst>
              <a:ext uri="{FF2B5EF4-FFF2-40B4-BE49-F238E27FC236}">
                <a16:creationId xmlns:a16="http://schemas.microsoft.com/office/drawing/2014/main" id="{14528D54-5633-454A-927D-86FC003C644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2371" y="3984169"/>
            <a:ext cx="2562233" cy="0"/>
          </a:xfrm>
          <a:prstGeom prst="line">
            <a:avLst/>
          </a:prstGeom>
          <a:noFill/>
          <a:ln w="38100">
            <a:solidFill>
              <a:srgbClr val="00008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231775" y="682625"/>
            <a:ext cx="8688388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accent1"/>
                </a:solidFill>
              </a:rPr>
              <a:t>Probability Decision Theory: </a:t>
            </a:r>
            <a:r>
              <a:rPr lang="en-US" sz="1800" b="1" dirty="0">
                <a:solidFill>
                  <a:schemeClr val="bg1"/>
                </a:solidFill>
              </a:rPr>
              <a:t>allows us to quantify the tradeoffs between various classification decisions using probability and the costs that accompany these decisions.</a:t>
            </a:r>
          </a:p>
          <a:p>
            <a:pPr marL="171450" indent="-171450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accent1"/>
                </a:solidFill>
              </a:rPr>
              <a:t>Prior Probabilities: </a:t>
            </a:r>
            <a:r>
              <a:rPr lang="en-US" sz="1800" b="1" dirty="0">
                <a:solidFill>
                  <a:schemeClr val="bg1"/>
                </a:solidFill>
              </a:rPr>
              <a:t>reflect our knowledge of the problem, which comes from “subject matter expertise.”</a:t>
            </a:r>
          </a:p>
          <a:p>
            <a:pPr marL="171450" indent="-171450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accent1"/>
                </a:solidFill>
              </a:rPr>
              <a:t>Likelihoods: </a:t>
            </a:r>
            <a:r>
              <a:rPr lang="en-US" sz="1800" b="1" dirty="0">
                <a:solidFill>
                  <a:schemeClr val="bg1"/>
                </a:solidFill>
              </a:rPr>
              <a:t>A model that assesses the probability a specific feature vector could have occurred from a specific class.</a:t>
            </a:r>
          </a:p>
          <a:p>
            <a:pPr marL="171450" indent="-171450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accent1"/>
                </a:solidFill>
              </a:rPr>
              <a:t>Posterior Probabilities: </a:t>
            </a:r>
            <a:r>
              <a:rPr lang="en-US" sz="1800" b="1" dirty="0">
                <a:solidFill>
                  <a:schemeClr val="bg1"/>
                </a:solidFill>
              </a:rPr>
              <a:t>the probability a class occurred given a specific feature vector (converts a measurement to a probability that it came from a specific class).</a:t>
            </a:r>
          </a:p>
          <a:p>
            <a:pPr marL="171450" indent="-171450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accent1"/>
                </a:solidFill>
              </a:rPr>
              <a:t>Bayes Rule</a:t>
            </a:r>
            <a:r>
              <a:rPr lang="en-US" sz="1800" b="1" dirty="0">
                <a:solidFill>
                  <a:schemeClr val="bg1"/>
                </a:solidFill>
              </a:rPr>
              <a:t>: factors a posterior into a combination of a likelihood, prior and the evidence. Is this the only appropriate engineering model?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79" name="Rectangle 3155"/>
          <p:cNvSpPr>
            <a:spLocks noChangeArrowheads="1"/>
          </p:cNvSpPr>
          <p:nvPr/>
        </p:nvSpPr>
        <p:spPr bwMode="auto">
          <a:xfrm>
            <a:off x="228600" y="691726"/>
            <a:ext cx="8686800" cy="4598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Bayesian Decision Theory is a fundamental statistical approach to the problem of pattern classification.</a:t>
            </a:r>
          </a:p>
          <a:p>
            <a:pPr marL="176213" indent="-176213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It allows us to quantify the tradeoffs between various classification decisions using probability and the costs that accompany these decisions.</a:t>
            </a:r>
          </a:p>
          <a:p>
            <a:pPr marL="176213" indent="-176213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We assume all relevant probability distributions are known.</a:t>
            </a:r>
          </a:p>
          <a:p>
            <a:pPr marL="466725" lvl="1" indent="-293688"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1800" b="1" dirty="0">
                <a:solidFill>
                  <a:schemeClr val="bg1"/>
                </a:solidFill>
              </a:rPr>
              <a:t>Later, as part of the machine learning process, we will learn how to estimate these from data.</a:t>
            </a:r>
          </a:p>
          <a:p>
            <a:pPr marL="176213" indent="-176213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Can we exploit prior knowledge using Bayesian Decision Theory?</a:t>
            </a:r>
          </a:p>
          <a:p>
            <a:pPr marL="176213" indent="-176213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For example, in our fish classification problem:</a:t>
            </a:r>
          </a:p>
          <a:p>
            <a:pPr marL="466725" lvl="1" indent="-290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Are the sequence of fish predictable? (statistics)</a:t>
            </a:r>
          </a:p>
          <a:p>
            <a:pPr marL="466725" lvl="1" indent="-290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Is each class equally probable? (uniform priors)</a:t>
            </a:r>
          </a:p>
          <a:p>
            <a:pPr marL="466725" lvl="1" indent="-290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What is the cost of an error? (risk, optimization)</a:t>
            </a:r>
          </a:p>
        </p:txBody>
      </p:sp>
      <p:sp>
        <p:nvSpPr>
          <p:cNvPr id="80899" name="Rectangle 3075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2" y="57150"/>
            <a:ext cx="86867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Probability Decision Theory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593725" y="1052513"/>
            <a:ext cx="8515350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marL="230188" indent="-23018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>
              <a:solidFill>
                <a:schemeClr val="bg1"/>
              </a:solidFill>
              <a:latin typeface="Arial Unicode MS" pitchFamily="34" charset="-128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95" name="Text Box 8"/>
          <p:cNvSpPr txBox="1">
            <a:spLocks noChangeArrowheads="1"/>
          </p:cNvSpPr>
          <p:nvPr/>
        </p:nvSpPr>
        <p:spPr bwMode="auto">
          <a:xfrm>
            <a:off x="238125" y="1439269"/>
            <a:ext cx="4752975" cy="866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76213" indent="-176213">
              <a:spcBef>
                <a:spcPts val="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sz="1800" b="1" dirty="0">
                <a:solidFill>
                  <a:schemeClr val="accent1"/>
                </a:solidFill>
              </a:rPr>
              <a:t>Sorting Fish: </a:t>
            </a:r>
            <a:r>
              <a:rPr lang="en-US" sz="1800" b="1" dirty="0">
                <a:solidFill>
                  <a:schemeClr val="accent2"/>
                </a:solidFill>
              </a:rPr>
              <a:t>incoming fish are sorted according to species using optical sensing (sea bass or salmon?)</a:t>
            </a:r>
          </a:p>
        </p:txBody>
      </p:sp>
      <p:pic>
        <p:nvPicPr>
          <p:cNvPr id="11296" name="Picture 9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56250" y="800100"/>
            <a:ext cx="3074988" cy="2144713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</p:pic>
      <p:grpSp>
        <p:nvGrpSpPr>
          <p:cNvPr id="11272" name="Group 11"/>
          <p:cNvGrpSpPr>
            <a:grpSpLocks/>
          </p:cNvGrpSpPr>
          <p:nvPr/>
        </p:nvGrpSpPr>
        <p:grpSpPr bwMode="auto">
          <a:xfrm>
            <a:off x="6086475" y="3200400"/>
            <a:ext cx="2162175" cy="3068638"/>
            <a:chOff x="3732" y="2214"/>
            <a:chExt cx="1362" cy="1933"/>
          </a:xfrm>
          <a:solidFill>
            <a:schemeClr val="bg1"/>
          </a:solidFill>
        </p:grpSpPr>
        <p:grpSp>
          <p:nvGrpSpPr>
            <p:cNvPr id="11274" name="Group 12"/>
            <p:cNvGrpSpPr>
              <a:grpSpLocks/>
            </p:cNvGrpSpPr>
            <p:nvPr/>
          </p:nvGrpSpPr>
          <p:grpSpPr bwMode="auto">
            <a:xfrm>
              <a:off x="3732" y="3644"/>
              <a:ext cx="1362" cy="230"/>
              <a:chOff x="312" y="2365"/>
              <a:chExt cx="1362" cy="230"/>
            </a:xfrm>
            <a:grpFill/>
          </p:grpSpPr>
          <p:sp>
            <p:nvSpPr>
              <p:cNvPr id="11293" name="Rectangle 13"/>
              <p:cNvSpPr>
                <a:spLocks noChangeArrowheads="1"/>
              </p:cNvSpPr>
              <p:nvPr/>
            </p:nvSpPr>
            <p:spPr bwMode="auto">
              <a:xfrm>
                <a:off x="312" y="2365"/>
                <a:ext cx="1362" cy="230"/>
              </a:xfrm>
              <a:prstGeom prst="rect">
                <a:avLst/>
              </a:prstGeom>
              <a:grpFill/>
              <a:ln w="38100">
                <a:solidFill>
                  <a:srgbClr val="004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4" name="Text Box 14"/>
              <p:cNvSpPr txBox="1">
                <a:spLocks noChangeArrowheads="1"/>
              </p:cNvSpPr>
              <p:nvPr/>
            </p:nvSpPr>
            <p:spPr bwMode="auto">
              <a:xfrm>
                <a:off x="336" y="2394"/>
                <a:ext cx="1314" cy="17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 b="1">
                    <a:solidFill>
                      <a:srgbClr val="FFFFFF"/>
                    </a:solidFill>
                  </a:rPr>
                  <a:t>Feature Extraction</a:t>
                </a:r>
              </a:p>
            </p:txBody>
          </p:sp>
        </p:grpSp>
        <p:grpSp>
          <p:nvGrpSpPr>
            <p:cNvPr id="11275" name="Group 15"/>
            <p:cNvGrpSpPr>
              <a:grpSpLocks/>
            </p:cNvGrpSpPr>
            <p:nvPr/>
          </p:nvGrpSpPr>
          <p:grpSpPr bwMode="auto">
            <a:xfrm>
              <a:off x="3783" y="3065"/>
              <a:ext cx="1260" cy="230"/>
              <a:chOff x="414" y="3037"/>
              <a:chExt cx="1260" cy="230"/>
            </a:xfrm>
            <a:grpFill/>
          </p:grpSpPr>
          <p:sp>
            <p:nvSpPr>
              <p:cNvPr id="11291" name="Rectangle 16"/>
              <p:cNvSpPr>
                <a:spLocks noChangeArrowheads="1"/>
              </p:cNvSpPr>
              <p:nvPr/>
            </p:nvSpPr>
            <p:spPr bwMode="auto">
              <a:xfrm>
                <a:off x="414" y="3037"/>
                <a:ext cx="1260" cy="230"/>
              </a:xfrm>
              <a:prstGeom prst="rect">
                <a:avLst/>
              </a:prstGeom>
              <a:grpFill/>
              <a:ln w="38100">
                <a:solidFill>
                  <a:srgbClr val="004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2" name="Text Box 17"/>
              <p:cNvSpPr txBox="1">
                <a:spLocks noChangeArrowheads="1"/>
              </p:cNvSpPr>
              <p:nvPr/>
            </p:nvSpPr>
            <p:spPr bwMode="auto">
              <a:xfrm>
                <a:off x="436" y="3066"/>
                <a:ext cx="1216" cy="17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 b="1" dirty="0">
                    <a:solidFill>
                      <a:srgbClr val="FFFFFF"/>
                    </a:solidFill>
                  </a:rPr>
                  <a:t>Segmentation</a:t>
                </a:r>
              </a:p>
            </p:txBody>
          </p:sp>
        </p:grpSp>
        <p:grpSp>
          <p:nvGrpSpPr>
            <p:cNvPr id="11276" name="Group 18"/>
            <p:cNvGrpSpPr>
              <a:grpSpLocks/>
            </p:cNvGrpSpPr>
            <p:nvPr/>
          </p:nvGrpSpPr>
          <p:grpSpPr bwMode="auto">
            <a:xfrm>
              <a:off x="3780" y="2486"/>
              <a:ext cx="1266" cy="230"/>
              <a:chOff x="408" y="3607"/>
              <a:chExt cx="1266" cy="230"/>
            </a:xfrm>
            <a:grpFill/>
          </p:grpSpPr>
          <p:sp>
            <p:nvSpPr>
              <p:cNvPr id="11289" name="Rectangle 19"/>
              <p:cNvSpPr>
                <a:spLocks noChangeArrowheads="1"/>
              </p:cNvSpPr>
              <p:nvPr/>
            </p:nvSpPr>
            <p:spPr bwMode="auto">
              <a:xfrm>
                <a:off x="408" y="3607"/>
                <a:ext cx="1266" cy="230"/>
              </a:xfrm>
              <a:prstGeom prst="rect">
                <a:avLst/>
              </a:prstGeom>
              <a:grpFill/>
              <a:ln w="38100">
                <a:solidFill>
                  <a:srgbClr val="004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0" name="Text Box 20"/>
              <p:cNvSpPr txBox="1">
                <a:spLocks noChangeArrowheads="1"/>
              </p:cNvSpPr>
              <p:nvPr/>
            </p:nvSpPr>
            <p:spPr bwMode="auto">
              <a:xfrm>
                <a:off x="430" y="3636"/>
                <a:ext cx="1222" cy="17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 b="1">
                    <a:solidFill>
                      <a:srgbClr val="FFFFFF"/>
                    </a:solidFill>
                  </a:rPr>
                  <a:t>Sensing</a:t>
                </a:r>
              </a:p>
            </p:txBody>
          </p:sp>
        </p:grpSp>
        <p:grpSp>
          <p:nvGrpSpPr>
            <p:cNvPr id="11277" name="Group 21"/>
            <p:cNvGrpSpPr>
              <a:grpSpLocks/>
            </p:cNvGrpSpPr>
            <p:nvPr/>
          </p:nvGrpSpPr>
          <p:grpSpPr bwMode="auto">
            <a:xfrm flipV="1">
              <a:off x="4335" y="2214"/>
              <a:ext cx="156" cy="195"/>
              <a:chOff x="3504" y="2043"/>
              <a:chExt cx="666" cy="879"/>
            </a:xfrm>
            <a:grpFill/>
          </p:grpSpPr>
          <p:sp>
            <p:nvSpPr>
              <p:cNvPr id="11287" name="AutoShape 22"/>
              <p:cNvSpPr>
                <a:spLocks noChangeArrowheads="1"/>
              </p:cNvSpPr>
              <p:nvPr/>
            </p:nvSpPr>
            <p:spPr bwMode="auto">
              <a:xfrm>
                <a:off x="3504" y="2043"/>
                <a:ext cx="666" cy="576"/>
              </a:xfrm>
              <a:prstGeom prst="triangle">
                <a:avLst>
                  <a:gd name="adj" fmla="val 50000"/>
                </a:avLst>
              </a:prstGeom>
              <a:grpFill/>
              <a:ln w="381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8" name="Rectangle 23"/>
              <p:cNvSpPr>
                <a:spLocks noChangeArrowheads="1"/>
              </p:cNvSpPr>
              <p:nvPr/>
            </p:nvSpPr>
            <p:spPr bwMode="auto">
              <a:xfrm>
                <a:off x="3647" y="2619"/>
                <a:ext cx="381" cy="303"/>
              </a:xfrm>
              <a:prstGeom prst="rect">
                <a:avLst/>
              </a:prstGeom>
              <a:grpFill/>
              <a:ln w="381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78" name="Group 24"/>
            <p:cNvGrpSpPr>
              <a:grpSpLocks/>
            </p:cNvGrpSpPr>
            <p:nvPr/>
          </p:nvGrpSpPr>
          <p:grpSpPr bwMode="auto">
            <a:xfrm flipV="1">
              <a:off x="4335" y="2793"/>
              <a:ext cx="156" cy="195"/>
              <a:chOff x="3504" y="2043"/>
              <a:chExt cx="666" cy="879"/>
            </a:xfrm>
            <a:grpFill/>
          </p:grpSpPr>
          <p:sp>
            <p:nvSpPr>
              <p:cNvPr id="11285" name="AutoShape 25"/>
              <p:cNvSpPr>
                <a:spLocks noChangeArrowheads="1"/>
              </p:cNvSpPr>
              <p:nvPr/>
            </p:nvSpPr>
            <p:spPr bwMode="auto">
              <a:xfrm>
                <a:off x="3504" y="2043"/>
                <a:ext cx="666" cy="576"/>
              </a:xfrm>
              <a:prstGeom prst="triangle">
                <a:avLst>
                  <a:gd name="adj" fmla="val 50000"/>
                </a:avLst>
              </a:prstGeom>
              <a:grpFill/>
              <a:ln w="381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6" name="Rectangle 26"/>
              <p:cNvSpPr>
                <a:spLocks noChangeArrowheads="1"/>
              </p:cNvSpPr>
              <p:nvPr/>
            </p:nvSpPr>
            <p:spPr bwMode="auto">
              <a:xfrm>
                <a:off x="3647" y="2619"/>
                <a:ext cx="381" cy="303"/>
              </a:xfrm>
              <a:prstGeom prst="rect">
                <a:avLst/>
              </a:prstGeom>
              <a:grpFill/>
              <a:ln w="381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79" name="Group 27"/>
            <p:cNvGrpSpPr>
              <a:grpSpLocks/>
            </p:cNvGrpSpPr>
            <p:nvPr/>
          </p:nvGrpSpPr>
          <p:grpSpPr bwMode="auto">
            <a:xfrm flipV="1">
              <a:off x="4335" y="3372"/>
              <a:ext cx="156" cy="195"/>
              <a:chOff x="3504" y="2043"/>
              <a:chExt cx="666" cy="879"/>
            </a:xfrm>
            <a:grpFill/>
          </p:grpSpPr>
          <p:sp>
            <p:nvSpPr>
              <p:cNvPr id="11283" name="AutoShape 28"/>
              <p:cNvSpPr>
                <a:spLocks noChangeArrowheads="1"/>
              </p:cNvSpPr>
              <p:nvPr/>
            </p:nvSpPr>
            <p:spPr bwMode="auto">
              <a:xfrm>
                <a:off x="3504" y="2043"/>
                <a:ext cx="666" cy="576"/>
              </a:xfrm>
              <a:prstGeom prst="triangle">
                <a:avLst>
                  <a:gd name="adj" fmla="val 50000"/>
                </a:avLst>
              </a:prstGeom>
              <a:grpFill/>
              <a:ln w="381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4" name="Rectangle 29"/>
              <p:cNvSpPr>
                <a:spLocks noChangeArrowheads="1"/>
              </p:cNvSpPr>
              <p:nvPr/>
            </p:nvSpPr>
            <p:spPr bwMode="auto">
              <a:xfrm>
                <a:off x="3647" y="2619"/>
                <a:ext cx="381" cy="303"/>
              </a:xfrm>
              <a:prstGeom prst="rect">
                <a:avLst/>
              </a:prstGeom>
              <a:grpFill/>
              <a:ln w="381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80" name="Group 30"/>
            <p:cNvGrpSpPr>
              <a:grpSpLocks/>
            </p:cNvGrpSpPr>
            <p:nvPr/>
          </p:nvGrpSpPr>
          <p:grpSpPr bwMode="auto">
            <a:xfrm flipV="1">
              <a:off x="4335" y="3952"/>
              <a:ext cx="156" cy="195"/>
              <a:chOff x="3504" y="2043"/>
              <a:chExt cx="666" cy="879"/>
            </a:xfrm>
            <a:grpFill/>
          </p:grpSpPr>
          <p:sp>
            <p:nvSpPr>
              <p:cNvPr id="11281" name="AutoShape 31"/>
              <p:cNvSpPr>
                <a:spLocks noChangeArrowheads="1"/>
              </p:cNvSpPr>
              <p:nvPr/>
            </p:nvSpPr>
            <p:spPr bwMode="auto">
              <a:xfrm>
                <a:off x="3504" y="2043"/>
                <a:ext cx="666" cy="576"/>
              </a:xfrm>
              <a:prstGeom prst="triangle">
                <a:avLst>
                  <a:gd name="adj" fmla="val 50000"/>
                </a:avLst>
              </a:prstGeom>
              <a:grpFill/>
              <a:ln w="381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2" name="Rectangle 32"/>
              <p:cNvSpPr>
                <a:spLocks noChangeArrowheads="1"/>
              </p:cNvSpPr>
              <p:nvPr/>
            </p:nvSpPr>
            <p:spPr bwMode="auto">
              <a:xfrm>
                <a:off x="3647" y="2619"/>
                <a:ext cx="381" cy="303"/>
              </a:xfrm>
              <a:prstGeom prst="rect">
                <a:avLst/>
              </a:prstGeom>
              <a:grpFill/>
              <a:ln w="381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273" name="Text Box 33"/>
          <p:cNvSpPr txBox="1">
            <a:spLocks noChangeArrowheads="1"/>
          </p:cNvSpPr>
          <p:nvPr/>
        </p:nvSpPr>
        <p:spPr bwMode="auto">
          <a:xfrm>
            <a:off x="238125" y="3814762"/>
            <a:ext cx="4752975" cy="1917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defPPr>
              <a:defRPr lang="en-US"/>
            </a:defPPr>
            <a:lvl1pPr marL="176213" indent="-176213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b="1">
                <a:solidFill>
                  <a:schemeClr val="accent1"/>
                </a:solidFill>
              </a:defRPr>
            </a:lvl1pPr>
          </a:lstStyle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Problem Analysis:</a:t>
            </a:r>
          </a:p>
          <a:p>
            <a:pPr marL="349250" lvl="1" indent="-1698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1" dirty="0"/>
              <a:t>Set up a camera and take some sample images to extract features</a:t>
            </a:r>
          </a:p>
          <a:p>
            <a:pPr marL="349250" lvl="1" indent="-1698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1" dirty="0"/>
              <a:t>Consider features such as length, lightness, width, number and shape of fins, position of mouth, etc.</a:t>
            </a:r>
          </a:p>
        </p:txBody>
      </p:sp>
      <p:sp>
        <p:nvSpPr>
          <p:cNvPr id="11271" name="Text Box 34"/>
          <p:cNvSpPr txBox="1">
            <a:spLocks noChangeArrowheads="1"/>
          </p:cNvSpPr>
          <p:nvPr/>
        </p:nvSpPr>
        <p:spPr bwMode="auto">
          <a:xfrm>
            <a:off x="228600" y="57150"/>
            <a:ext cx="86867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Image Processing Example: Sorting Fish</a:t>
            </a:r>
          </a:p>
        </p:txBody>
      </p:sp>
    </p:spTree>
    <p:extLst>
      <p:ext uri="{BB962C8B-B14F-4D97-AF65-F5344CB8AC3E}">
        <p14:creationId xmlns:p14="http://schemas.microsoft.com/office/powerpoint/2010/main" val="1953439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ChangeArrowheads="1"/>
          </p:cNvSpPr>
          <p:nvPr/>
        </p:nvSpPr>
        <p:spPr bwMode="auto">
          <a:xfrm>
            <a:off x="231775" y="663591"/>
            <a:ext cx="8645525" cy="557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State of nature is </a:t>
            </a:r>
            <a:r>
              <a:rPr lang="en-US" sz="1800" b="1" i="1" dirty="0">
                <a:solidFill>
                  <a:schemeClr val="bg1"/>
                </a:solidFill>
              </a:rPr>
              <a:t>prior</a:t>
            </a:r>
            <a:r>
              <a:rPr lang="en-US" sz="1800" b="1" dirty="0">
                <a:solidFill>
                  <a:schemeClr val="bg1"/>
                </a:solidFill>
              </a:rPr>
              <a:t> information</a:t>
            </a:r>
          </a:p>
          <a:p>
            <a:pPr marL="176213" indent="-176213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Model as a random variable, </a:t>
            </a:r>
            <a:r>
              <a:rPr lang="en-US" sz="1800" b="1" i="1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="1" dirty="0">
                <a:solidFill>
                  <a:schemeClr val="bg1"/>
                </a:solidFill>
              </a:rPr>
              <a:t>:</a:t>
            </a:r>
          </a:p>
          <a:p>
            <a:pPr marL="339725" lvl="1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i="1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="1" i="1" baseline="-25000" dirty="0">
                <a:solidFill>
                  <a:schemeClr val="bg1"/>
                </a:solidFill>
              </a:rPr>
              <a:t> </a:t>
            </a:r>
            <a:r>
              <a:rPr lang="en-US" sz="1800" b="1" i="1" dirty="0">
                <a:solidFill>
                  <a:schemeClr val="bg1"/>
                </a:solidFill>
              </a:rPr>
              <a:t>= 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="1" i="1" baseline="-25000" dirty="0">
                <a:solidFill>
                  <a:schemeClr val="bg1"/>
                </a:solidFill>
              </a:rPr>
              <a:t>1</a:t>
            </a:r>
            <a:r>
              <a:rPr lang="en-US" sz="1800" b="1" dirty="0">
                <a:solidFill>
                  <a:schemeClr val="bg1"/>
                </a:solidFill>
              </a:rPr>
              <a:t>: the event that the next fish is a sea bass</a:t>
            </a:r>
          </a:p>
          <a:p>
            <a:pPr marL="339725" lvl="1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category 1: sea bass; category 2: salmon</a:t>
            </a:r>
          </a:p>
          <a:p>
            <a:pPr marL="339725" lvl="1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i="1" dirty="0">
                <a:solidFill>
                  <a:schemeClr val="bg1"/>
                </a:solidFill>
              </a:rPr>
              <a:t>P(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="1" i="1" baseline="-25000" dirty="0">
                <a:solidFill>
                  <a:schemeClr val="bg1"/>
                </a:solidFill>
              </a:rPr>
              <a:t>1</a:t>
            </a:r>
            <a:r>
              <a:rPr lang="en-US" sz="1800" b="1" i="1" dirty="0">
                <a:solidFill>
                  <a:schemeClr val="bg1"/>
                </a:solidFill>
              </a:rPr>
              <a:t>) </a:t>
            </a:r>
            <a:r>
              <a:rPr lang="en-US" sz="1800" b="1" dirty="0">
                <a:solidFill>
                  <a:schemeClr val="bg1"/>
                </a:solidFill>
              </a:rPr>
              <a:t>= probability of category 1</a:t>
            </a:r>
          </a:p>
          <a:p>
            <a:pPr marL="339725" lvl="1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i="1" dirty="0">
                <a:solidFill>
                  <a:schemeClr val="bg1"/>
                </a:solidFill>
              </a:rPr>
              <a:t>P(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="1" i="1" baseline="-25000" dirty="0">
                <a:solidFill>
                  <a:schemeClr val="bg1"/>
                </a:solidFill>
              </a:rPr>
              <a:t>2</a:t>
            </a:r>
            <a:r>
              <a:rPr lang="en-US" sz="1800" b="1" i="1" dirty="0">
                <a:solidFill>
                  <a:schemeClr val="bg1"/>
                </a:solidFill>
              </a:rPr>
              <a:t>) </a:t>
            </a:r>
            <a:r>
              <a:rPr lang="en-US" sz="1800" b="1" dirty="0">
                <a:solidFill>
                  <a:schemeClr val="bg1"/>
                </a:solidFill>
              </a:rPr>
              <a:t>= probability of category 2</a:t>
            </a:r>
          </a:p>
          <a:p>
            <a:pPr marL="339725" lvl="1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i="1" dirty="0">
                <a:solidFill>
                  <a:schemeClr val="bg1"/>
                </a:solidFill>
              </a:rPr>
              <a:t>P(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="1" i="1" baseline="-25000" dirty="0">
                <a:solidFill>
                  <a:schemeClr val="bg1"/>
                </a:solidFill>
              </a:rPr>
              <a:t>1</a:t>
            </a:r>
            <a:r>
              <a:rPr lang="en-US" sz="1800" b="1" i="1" dirty="0">
                <a:solidFill>
                  <a:schemeClr val="bg1"/>
                </a:solidFill>
              </a:rPr>
              <a:t>) + P(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="1" i="1" baseline="-25000" dirty="0">
                <a:solidFill>
                  <a:schemeClr val="bg1"/>
                </a:solidFill>
              </a:rPr>
              <a:t>2</a:t>
            </a:r>
            <a:r>
              <a:rPr lang="en-US" sz="1800" b="1" i="1" dirty="0">
                <a:solidFill>
                  <a:schemeClr val="bg1"/>
                </a:solidFill>
              </a:rPr>
              <a:t>) = 1</a:t>
            </a:r>
          </a:p>
          <a:p>
            <a:pPr marL="628650" lvl="3" indent="-288925"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1800" b="1" dirty="0">
                <a:solidFill>
                  <a:schemeClr val="bg1"/>
                </a:solidFill>
              </a:rPr>
              <a:t>Exclusivity</a:t>
            </a:r>
            <a:r>
              <a:rPr lang="en-US" sz="1800" dirty="0">
                <a:solidFill>
                  <a:schemeClr val="bg1"/>
                </a:solidFill>
              </a:rPr>
              <a:t>: 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="1" i="1" baseline="-25000" dirty="0">
                <a:solidFill>
                  <a:schemeClr val="bg1"/>
                </a:solidFill>
              </a:rPr>
              <a:t>1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and 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="1" i="1" baseline="-25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share no basic events</a:t>
            </a:r>
          </a:p>
          <a:p>
            <a:pPr marL="628650" lvl="3" indent="-288925"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1800" b="1" dirty="0">
                <a:solidFill>
                  <a:schemeClr val="bg1"/>
                </a:solidFill>
              </a:rPr>
              <a:t>Exhaustivity: the union of all outcomes is the sample space</a:t>
            </a:r>
            <a:br>
              <a:rPr lang="en-US" sz="1800" b="1" dirty="0">
                <a:solidFill>
                  <a:schemeClr val="bg1"/>
                </a:solidFill>
              </a:rPr>
            </a:br>
            <a:r>
              <a:rPr lang="en-US" sz="1800" b="1" dirty="0">
                <a:solidFill>
                  <a:schemeClr val="bg1"/>
                </a:solidFill>
              </a:rPr>
              <a:t>(either 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="1" i="1" baseline="-25000" dirty="0">
                <a:solidFill>
                  <a:schemeClr val="bg1"/>
                </a:solidFill>
              </a:rPr>
              <a:t>1</a:t>
            </a:r>
            <a:r>
              <a:rPr lang="en-US" sz="1800" b="1" dirty="0">
                <a:solidFill>
                  <a:schemeClr val="bg1"/>
                </a:solidFill>
              </a:rPr>
              <a:t> or 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="1" i="1" baseline="-25000" dirty="0">
                <a:solidFill>
                  <a:schemeClr val="bg1"/>
                </a:solidFill>
              </a:rPr>
              <a:t>2</a:t>
            </a:r>
            <a:r>
              <a:rPr lang="en-US" sz="1800" b="1" baseline="-25000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must occur)</a:t>
            </a:r>
          </a:p>
          <a:p>
            <a:pPr marL="176213" indent="-176213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If all incorrect classifications have an equal cost:</a:t>
            </a:r>
          </a:p>
          <a:p>
            <a:pPr marL="693738" lvl="1" indent="-350838"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1800" b="1" dirty="0">
                <a:solidFill>
                  <a:schemeClr val="bg1"/>
                </a:solidFill>
              </a:rPr>
              <a:t>Decide 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="1" i="1" baseline="-25000" dirty="0">
                <a:solidFill>
                  <a:schemeClr val="bg1"/>
                </a:solidFill>
              </a:rPr>
              <a:t>1</a:t>
            </a:r>
            <a:r>
              <a:rPr lang="en-US" sz="1800" b="1" dirty="0">
                <a:solidFill>
                  <a:schemeClr val="bg1"/>
                </a:solidFill>
              </a:rPr>
              <a:t> if </a:t>
            </a:r>
            <a:r>
              <a:rPr lang="en-US" sz="1800" b="1" i="1" dirty="0">
                <a:solidFill>
                  <a:schemeClr val="bg1"/>
                </a:solidFill>
              </a:rPr>
              <a:t>P(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="1" i="1" baseline="-25000" dirty="0">
                <a:solidFill>
                  <a:schemeClr val="bg1"/>
                </a:solidFill>
              </a:rPr>
              <a:t>1</a:t>
            </a:r>
            <a:r>
              <a:rPr lang="en-US" sz="1800" b="1" i="1" dirty="0">
                <a:solidFill>
                  <a:schemeClr val="bg1"/>
                </a:solidFill>
              </a:rPr>
              <a:t>) &gt; P(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="1" i="1" baseline="-25000" dirty="0">
                <a:solidFill>
                  <a:schemeClr val="bg1"/>
                </a:solidFill>
              </a:rPr>
              <a:t>2</a:t>
            </a:r>
            <a:r>
              <a:rPr lang="en-US" sz="1800" b="1" i="1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; otherwise, decide 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="1" i="1" baseline="-250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27012" y="57150"/>
            <a:ext cx="8688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Prior Probabilities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228599" y="635455"/>
            <a:ext cx="8686801" cy="154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38125" indent="-238125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 decision rule with only prior information always produces the same result and ignores measurements.</a:t>
            </a:r>
          </a:p>
          <a:p>
            <a:pPr marL="238125" indent="-238125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If </a:t>
            </a:r>
            <a:r>
              <a:rPr lang="en-US" sz="1800" b="1" i="1" dirty="0">
                <a:solidFill>
                  <a:schemeClr val="bg1"/>
                </a:solidFill>
              </a:rPr>
              <a:t>P(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="1" i="1" baseline="-25000" dirty="0">
                <a:solidFill>
                  <a:schemeClr val="bg1"/>
                </a:solidFill>
              </a:rPr>
              <a:t>1</a:t>
            </a:r>
            <a:r>
              <a:rPr lang="en-US" sz="1800" b="1" i="1" dirty="0">
                <a:solidFill>
                  <a:schemeClr val="bg1"/>
                </a:solidFill>
              </a:rPr>
              <a:t>) &gt;&gt; P(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="1" i="1" baseline="-25000" dirty="0">
                <a:solidFill>
                  <a:schemeClr val="bg1"/>
                </a:solidFill>
              </a:rPr>
              <a:t>2</a:t>
            </a:r>
            <a:r>
              <a:rPr lang="en-US" sz="1800" b="1" i="1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, we will be correct most of the time.</a:t>
            </a:r>
          </a:p>
          <a:p>
            <a:pPr marL="238125" indent="-238125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Probability of error: </a:t>
            </a:r>
            <a:r>
              <a:rPr lang="en-US" sz="1800" b="1" i="1" dirty="0">
                <a:solidFill>
                  <a:schemeClr val="bg1"/>
                </a:solidFill>
              </a:rPr>
              <a:t>P(E) = min(P(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="1" i="1" baseline="-25000" dirty="0">
                <a:solidFill>
                  <a:schemeClr val="bg1"/>
                </a:solidFill>
              </a:rPr>
              <a:t>1</a:t>
            </a:r>
            <a:r>
              <a:rPr lang="en-US" sz="1800" b="1" i="1" dirty="0">
                <a:solidFill>
                  <a:schemeClr val="bg1"/>
                </a:solidFill>
              </a:rPr>
              <a:t>),P(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="1" i="1" baseline="-25000" dirty="0">
                <a:solidFill>
                  <a:schemeClr val="bg1"/>
                </a:solidFill>
              </a:rPr>
              <a:t>2</a:t>
            </a:r>
            <a:r>
              <a:rPr lang="en-US" sz="1800" b="1" i="1" dirty="0">
                <a:solidFill>
                  <a:schemeClr val="bg1"/>
                </a:solidFill>
              </a:rPr>
              <a:t>))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144390" name="Picture 6"/>
          <p:cNvPicPr>
            <a:picLocks noChangeAspect="1" noChangeArrowheads="1"/>
          </p:cNvPicPr>
          <p:nvPr/>
        </p:nvPicPr>
        <p:blipFill>
          <a:blip r:embed="rId2"/>
          <a:srcRect l="17432" r="16513" b="33945"/>
          <a:stretch>
            <a:fillRect/>
          </a:stretch>
        </p:blipFill>
        <p:spPr bwMode="auto">
          <a:xfrm>
            <a:off x="4052447" y="2662417"/>
            <a:ext cx="4862952" cy="3647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4391" name="Text Box 7"/>
          <p:cNvSpPr txBox="1">
            <a:spLocks noChangeArrowheads="1"/>
          </p:cNvSpPr>
          <p:nvPr/>
        </p:nvSpPr>
        <p:spPr bwMode="auto">
          <a:xfrm>
            <a:off x="228600" y="2228850"/>
            <a:ext cx="3659187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238125" indent="-238125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Given a feature, </a:t>
            </a:r>
            <a:r>
              <a:rPr lang="en-US" sz="1800" b="1" i="1" dirty="0">
                <a:solidFill>
                  <a:schemeClr val="bg1"/>
                </a:solidFill>
              </a:rPr>
              <a:t>x</a:t>
            </a:r>
            <a:r>
              <a:rPr lang="en-US" sz="1800" b="1" dirty="0">
                <a:solidFill>
                  <a:schemeClr val="bg1"/>
                </a:solidFill>
              </a:rPr>
              <a:t> (lightness), which is a continuous random variable, </a:t>
            </a:r>
            <a:r>
              <a:rPr lang="en-US" sz="1800" b="1" i="1" dirty="0">
                <a:solidFill>
                  <a:schemeClr val="bg1"/>
                </a:solidFill>
              </a:rPr>
              <a:t>p(x|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="1" i="1" baseline="-25000" dirty="0">
                <a:solidFill>
                  <a:schemeClr val="bg1"/>
                </a:solidFill>
                <a:sym typeface="Symbol" pitchFamily="18" charset="2"/>
              </a:rPr>
              <a:t>1</a:t>
            </a:r>
            <a:r>
              <a:rPr lang="en-US" sz="1800" b="1" i="1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  is a class-conditional probability density function.</a:t>
            </a:r>
          </a:p>
          <a:p>
            <a:pPr marL="238125" indent="-238125">
              <a:spcAft>
                <a:spcPts val="1200"/>
              </a:spcAft>
              <a:buFontTx/>
              <a:buChar char="•"/>
            </a:pPr>
            <a:r>
              <a:rPr lang="en-US" sz="1800" b="1" i="1" dirty="0">
                <a:solidFill>
                  <a:schemeClr val="bg1"/>
                </a:solidFill>
              </a:rPr>
              <a:t>p(x|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="1" i="1" baseline="-25000" dirty="0">
                <a:solidFill>
                  <a:schemeClr val="bg1"/>
                </a:solidFill>
              </a:rPr>
              <a:t>1</a:t>
            </a:r>
            <a:r>
              <a:rPr lang="en-US" sz="1800" b="1" i="1" dirty="0">
                <a:solidFill>
                  <a:schemeClr val="bg1"/>
                </a:solidFill>
              </a:rPr>
              <a:t>) </a:t>
            </a:r>
            <a:r>
              <a:rPr lang="en-US" sz="1800" b="1" dirty="0">
                <a:solidFill>
                  <a:schemeClr val="bg1"/>
                </a:solidFill>
              </a:rPr>
              <a:t>and </a:t>
            </a:r>
            <a:r>
              <a:rPr lang="en-US" sz="1800" b="1" i="1" dirty="0">
                <a:solidFill>
                  <a:schemeClr val="bg1"/>
                </a:solidFill>
              </a:rPr>
              <a:t>p(x|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="1" i="1" baseline="-25000" dirty="0">
                <a:solidFill>
                  <a:schemeClr val="bg1"/>
                </a:solidFill>
              </a:rPr>
              <a:t>2</a:t>
            </a:r>
            <a:r>
              <a:rPr lang="en-US" sz="1800" b="1" i="1" dirty="0">
                <a:solidFill>
                  <a:schemeClr val="bg1"/>
                </a:solidFill>
              </a:rPr>
              <a:t>) </a:t>
            </a:r>
            <a:r>
              <a:rPr lang="en-US" sz="1800" b="1" dirty="0">
                <a:solidFill>
                  <a:schemeClr val="bg1"/>
                </a:solidFill>
              </a:rPr>
              <a:t>describe the difference in lightness between populations of sea and salmon.</a:t>
            </a:r>
          </a:p>
          <a:p>
            <a:pPr marL="238125" indent="-238125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We often refer to these as likelihoods because they represent the likelihood of a value </a:t>
            </a:r>
            <a:r>
              <a:rPr lang="en-US" sz="1800" b="1" i="1" dirty="0">
                <a:solidFill>
                  <a:schemeClr val="bg1"/>
                </a:solidFill>
              </a:rPr>
              <a:t>x</a:t>
            </a:r>
            <a:r>
              <a:rPr lang="en-US" sz="1800" b="1" dirty="0">
                <a:solidFill>
                  <a:schemeClr val="bg1"/>
                </a:solidFill>
              </a:rPr>
              <a:t> given that it came</a:t>
            </a:r>
            <a:br>
              <a:rPr lang="en-US" sz="1800" b="1" dirty="0">
                <a:solidFill>
                  <a:schemeClr val="bg1"/>
                </a:solidFill>
              </a:rPr>
            </a:br>
            <a:r>
              <a:rPr lang="en-US" sz="1800" b="1" dirty="0">
                <a:solidFill>
                  <a:schemeClr val="bg1"/>
                </a:solidFill>
              </a:rPr>
              <a:t>from class 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="1" i="1" baseline="-25000" dirty="0">
                <a:solidFill>
                  <a:schemeClr val="bg1"/>
                </a:solidFill>
              </a:rPr>
              <a:t>1</a:t>
            </a:r>
            <a:r>
              <a:rPr lang="en-US" sz="1800" b="1" baseline="-25000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(or 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="1" i="1" baseline="-25000" dirty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).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7012" y="57150"/>
            <a:ext cx="8688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Class-Conditional Probabilities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51556" name="Rectangle 4"/>
              <p:cNvSpPr>
                <a:spLocks noChangeArrowheads="1"/>
              </p:cNvSpPr>
              <p:nvPr/>
            </p:nvSpPr>
            <p:spPr bwMode="auto">
              <a:xfrm>
                <a:off x="228600" y="635455"/>
                <a:ext cx="8686800" cy="57544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/>
              <a:lstStyle/>
              <a:p>
                <a:pPr marL="228600" indent="-228600">
                  <a:spcAft>
                    <a:spcPts val="1200"/>
                  </a:spcAft>
                  <a:buFontTx/>
                  <a:buChar char="•"/>
                </a:pPr>
                <a:r>
                  <a:rPr lang="en-US" sz="1800" b="1" dirty="0">
                    <a:solidFill>
                      <a:schemeClr val="bg1"/>
                    </a:solidFill>
                  </a:rPr>
                  <a:t>A probability density function is denoted in lowercase and represents a function of a continuous variable.</a:t>
                </a:r>
              </a:p>
              <a:p>
                <a:pPr marL="228600" indent="-228600">
                  <a:spcAft>
                    <a:spcPts val="1200"/>
                  </a:spcAft>
                  <a:buFontTx/>
                  <a:buChar char="•"/>
                </a:pPr>
                <a:r>
                  <a:rPr lang="en-US" sz="1800" b="1" i="1" dirty="0" err="1">
                    <a:solidFill>
                      <a:schemeClr val="bg1"/>
                    </a:solidFill>
                  </a:rPr>
                  <a:t>p</a:t>
                </a:r>
                <a:r>
                  <a:rPr lang="en-US" sz="1800" b="1" i="1" baseline="-25000" dirty="0" err="1">
                    <a:solidFill>
                      <a:schemeClr val="bg1"/>
                    </a:solidFill>
                  </a:rPr>
                  <a:t>x</a:t>
                </a:r>
                <a:r>
                  <a:rPr lang="en-US" sz="1800" b="1" i="1" dirty="0">
                    <a:solidFill>
                      <a:schemeClr val="bg1"/>
                    </a:solidFill>
                  </a:rPr>
                  <a:t>(</a:t>
                </a:r>
                <a:r>
                  <a:rPr lang="en-US" sz="1800" b="1" i="1" dirty="0" err="1">
                    <a:solidFill>
                      <a:schemeClr val="bg1"/>
                    </a:solidFill>
                  </a:rPr>
                  <a:t>x|</a:t>
                </a:r>
                <a:r>
                  <a:rPr lang="en-US" sz="1800" b="1" i="1" dirty="0" err="1">
                    <a:solidFill>
                      <a:schemeClr val="bg1"/>
                    </a:solidFill>
                    <a:sym typeface="Symbol" pitchFamily="18" charset="2"/>
                  </a:rPr>
                  <a:t>ω</a:t>
                </a:r>
                <a:r>
                  <a:rPr lang="en-US" sz="1800" b="1" i="1" dirty="0">
                    <a:solidFill>
                      <a:schemeClr val="bg1"/>
                    </a:solidFill>
                  </a:rPr>
                  <a:t>)</a:t>
                </a:r>
                <a:r>
                  <a:rPr lang="en-US" sz="1800" b="1" dirty="0">
                    <a:solidFill>
                      <a:schemeClr val="bg1"/>
                    </a:solidFill>
                  </a:rPr>
                  <a:t>, often abbreviated as </a:t>
                </a:r>
                <a:r>
                  <a:rPr lang="en-US" sz="1800" b="1" i="1" dirty="0">
                    <a:solidFill>
                      <a:schemeClr val="bg1"/>
                    </a:solidFill>
                  </a:rPr>
                  <a:t>p(x)</a:t>
                </a:r>
                <a:r>
                  <a:rPr lang="en-US" sz="1800" b="1" dirty="0">
                    <a:solidFill>
                      <a:schemeClr val="bg1"/>
                    </a:solidFill>
                  </a:rPr>
                  <a:t>, denotes a probability density function for the random variable X. Note that </a:t>
                </a:r>
                <a:r>
                  <a:rPr lang="en-US" sz="1800" b="1" i="1" dirty="0" err="1">
                    <a:solidFill>
                      <a:schemeClr val="bg1"/>
                    </a:solidFill>
                  </a:rPr>
                  <a:t>p</a:t>
                </a:r>
                <a:r>
                  <a:rPr lang="en-US" sz="1800" b="1" i="1" baseline="-25000" dirty="0" err="1">
                    <a:solidFill>
                      <a:schemeClr val="bg1"/>
                    </a:solidFill>
                  </a:rPr>
                  <a:t>x</a:t>
                </a:r>
                <a:r>
                  <a:rPr lang="en-US" sz="1800" b="1" i="1" dirty="0">
                    <a:solidFill>
                      <a:schemeClr val="bg1"/>
                    </a:solidFill>
                  </a:rPr>
                  <a:t>(</a:t>
                </a:r>
                <a:r>
                  <a:rPr lang="en-US" sz="1800" b="1" i="1" dirty="0" err="1">
                    <a:solidFill>
                      <a:schemeClr val="bg1"/>
                    </a:solidFill>
                  </a:rPr>
                  <a:t>x|</a:t>
                </a:r>
                <a:r>
                  <a:rPr lang="en-US" sz="1800" b="1" i="1" dirty="0" err="1">
                    <a:solidFill>
                      <a:schemeClr val="bg1"/>
                    </a:solidFill>
                    <a:sym typeface="Symbol" pitchFamily="18" charset="2"/>
                  </a:rPr>
                  <a:t>ω</a:t>
                </a:r>
                <a:r>
                  <a:rPr lang="en-US" sz="1800" b="1" i="1" dirty="0">
                    <a:solidFill>
                      <a:schemeClr val="bg1"/>
                    </a:solidFill>
                  </a:rPr>
                  <a:t>)</a:t>
                </a:r>
                <a:r>
                  <a:rPr lang="en-US" sz="1800" b="1" dirty="0">
                    <a:solidFill>
                      <a:schemeClr val="bg1"/>
                    </a:solidFill>
                  </a:rPr>
                  <a:t> and </a:t>
                </a:r>
                <a:r>
                  <a:rPr lang="en-US" sz="1800" b="1" i="1" dirty="0" err="1">
                    <a:solidFill>
                      <a:schemeClr val="bg1"/>
                    </a:solidFill>
                  </a:rPr>
                  <a:t>p</a:t>
                </a:r>
                <a:r>
                  <a:rPr lang="en-US" sz="1800" b="1" i="1" baseline="-25000" dirty="0" err="1">
                    <a:solidFill>
                      <a:schemeClr val="bg1"/>
                    </a:solidFill>
                  </a:rPr>
                  <a:t>y</a:t>
                </a:r>
                <a:r>
                  <a:rPr lang="en-US" sz="1800" b="1" i="1" dirty="0">
                    <a:solidFill>
                      <a:schemeClr val="bg1"/>
                    </a:solidFill>
                  </a:rPr>
                  <a:t>(</a:t>
                </a:r>
                <a:r>
                  <a:rPr lang="en-US" sz="1800" b="1" i="1" dirty="0" err="1">
                    <a:solidFill>
                      <a:schemeClr val="bg1"/>
                    </a:solidFill>
                  </a:rPr>
                  <a:t>y|</a:t>
                </a:r>
                <a:r>
                  <a:rPr lang="en-US" sz="1800" b="1" i="1" dirty="0" err="1">
                    <a:solidFill>
                      <a:schemeClr val="bg1"/>
                    </a:solidFill>
                    <a:sym typeface="Symbol" pitchFamily="18" charset="2"/>
                  </a:rPr>
                  <a:t>ω</a:t>
                </a:r>
                <a:r>
                  <a:rPr lang="en-US" sz="1800" b="1" i="1" dirty="0">
                    <a:solidFill>
                      <a:schemeClr val="bg1"/>
                    </a:solidFill>
                  </a:rPr>
                  <a:t>)</a:t>
                </a:r>
                <a:r>
                  <a:rPr lang="en-US" sz="1800" b="1" dirty="0">
                    <a:solidFill>
                      <a:schemeClr val="bg1"/>
                    </a:solidFill>
                  </a:rPr>
                  <a:t> can be two different functions.</a:t>
                </a:r>
              </a:p>
              <a:p>
                <a:pPr marL="228600" indent="-228600">
                  <a:spcAft>
                    <a:spcPts val="1200"/>
                  </a:spcAft>
                  <a:buFontTx/>
                  <a:buChar char="•"/>
                </a:pPr>
                <a:r>
                  <a:rPr lang="en-US" sz="1800" b="1" i="1" dirty="0">
                    <a:solidFill>
                      <a:schemeClr val="bg1"/>
                    </a:solidFill>
                  </a:rPr>
                  <a:t>P(</a:t>
                </a:r>
                <a:r>
                  <a:rPr lang="en-US" sz="1800" b="1" i="1" dirty="0" err="1">
                    <a:solidFill>
                      <a:schemeClr val="bg1"/>
                    </a:solidFill>
                  </a:rPr>
                  <a:t>x|</a:t>
                </a:r>
                <a:r>
                  <a:rPr lang="en-US" sz="1800" b="1" i="1" dirty="0" err="1">
                    <a:solidFill>
                      <a:schemeClr val="bg1"/>
                    </a:solidFill>
                    <a:sym typeface="Symbol" pitchFamily="18" charset="2"/>
                  </a:rPr>
                  <a:t>ω</a:t>
                </a:r>
                <a:r>
                  <a:rPr lang="en-US" sz="1800" b="1" i="1" dirty="0">
                    <a:solidFill>
                      <a:schemeClr val="bg1"/>
                    </a:solidFill>
                  </a:rPr>
                  <a:t>)</a:t>
                </a:r>
                <a:r>
                  <a:rPr lang="en-US" sz="1800" b="1" dirty="0">
                    <a:solidFill>
                      <a:schemeClr val="bg1"/>
                    </a:solidFill>
                  </a:rPr>
                  <a:t> denotes a probability mass function, and must obey the following constraints:</a:t>
                </a:r>
              </a:p>
              <a:p>
                <a:pPr marL="466725"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en-US" sz="1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1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sz="1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1800" b="1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pPr marL="466725"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1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1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1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1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𝑿</m:t>
                          </m:r>
                        </m:sub>
                        <m:sup/>
                        <m:e>
                          <m:r>
                            <a:rPr lang="en-US" sz="1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𝑷</m:t>
                          </m:r>
                          <m:d>
                            <m:dPr>
                              <m:ctrlPr>
                                <a:rPr lang="en-US" sz="18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1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e>
                      </m:nary>
                    </m:oMath>
                  </m:oMathPara>
                </a14:m>
                <a:endParaRPr lang="en-US" sz="1800" b="1" dirty="0">
                  <a:solidFill>
                    <a:schemeClr val="bg1"/>
                  </a:solidFill>
                </a:endParaRPr>
              </a:p>
              <a:p>
                <a:pPr marL="228600" indent="-228600">
                  <a:spcAft>
                    <a:spcPts val="1200"/>
                  </a:spcAft>
                  <a:buFontTx/>
                  <a:buChar char="•"/>
                </a:pPr>
                <a:r>
                  <a:rPr lang="en-US" sz="1800" b="1" dirty="0">
                    <a:solidFill>
                      <a:schemeClr val="bg1"/>
                    </a:solidFill>
                    <a:sym typeface="Symbol" pitchFamily="18" charset="2"/>
                  </a:rPr>
                  <a:t>Probability mass functions are typically used for discrete random variables (which are summed) while densities describe continuous random variables (latter must be integrated).</a:t>
                </a:r>
              </a:p>
              <a:p>
                <a:pPr marL="228600" indent="-228600">
                  <a:spcAft>
                    <a:spcPts val="1200"/>
                  </a:spcAft>
                  <a:buFontTx/>
                  <a:buChar char="•"/>
                </a:pPr>
                <a:r>
                  <a:rPr lang="en-US" sz="1800" b="1" dirty="0">
                    <a:solidFill>
                      <a:schemeClr val="bg1"/>
                    </a:solidFill>
                    <a:sym typeface="Symbol" pitchFamily="18" charset="2"/>
                  </a:rPr>
                  <a:t>In this course, we mix both discrete variables (related to the number of classes) and continuous variables (the probability of a feature vector).</a:t>
                </a:r>
                <a:endParaRPr lang="en-US" sz="1800" dirty="0">
                  <a:solidFill>
                    <a:schemeClr val="bg1"/>
                  </a:solidFill>
                </a:endParaRPr>
              </a:p>
              <a:p>
                <a:pPr marL="228600" indent="-228600">
                  <a:spcAft>
                    <a:spcPts val="1200"/>
                  </a:spcAft>
                  <a:buFontTx/>
                  <a:buChar char="•"/>
                </a:pPr>
                <a:endParaRPr lang="en-US" sz="1800" b="1" dirty="0">
                  <a:solidFill>
                    <a:schemeClr val="bg1"/>
                  </a:solidFill>
                </a:endParaRPr>
              </a:p>
              <a:p>
                <a:pPr marL="228600" indent="-228600">
                  <a:spcAft>
                    <a:spcPct val="50000"/>
                  </a:spcAft>
                </a:pPr>
                <a:endParaRPr lang="en-US" sz="1800" b="1" dirty="0">
                  <a:solidFill>
                    <a:srgbClr val="004000"/>
                  </a:solidFill>
                  <a:sym typeface="Symbol" pitchFamily="18" charset="2"/>
                </a:endParaRPr>
              </a:p>
            </p:txBody>
          </p:sp>
        </mc:Choice>
        <mc:Fallback>
          <p:sp>
            <p:nvSpPr>
              <p:cNvPr id="151556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635455"/>
                <a:ext cx="8686800" cy="5754459"/>
              </a:xfrm>
              <a:prstGeom prst="rect">
                <a:avLst/>
              </a:prstGeom>
              <a:blipFill>
                <a:blip r:embed="rId2"/>
                <a:stretch>
                  <a:fillRect l="-4234" t="-110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7012" y="57150"/>
            <a:ext cx="8688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Probability Functions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46439" name="Rectangle 7"/>
              <p:cNvSpPr>
                <a:spLocks noChangeArrowheads="1"/>
              </p:cNvSpPr>
              <p:nvPr/>
            </p:nvSpPr>
            <p:spPr bwMode="auto">
              <a:xfrm>
                <a:off x="227013" y="673116"/>
                <a:ext cx="8688387" cy="56950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/>
              <a:lstStyle/>
              <a:p>
                <a:pPr marL="238125" indent="-238125">
                  <a:spcAft>
                    <a:spcPts val="1200"/>
                  </a:spcAft>
                  <a:buFontTx/>
                  <a:buChar char="•"/>
                </a:pPr>
                <a:r>
                  <a:rPr lang="en-US" sz="1800" b="1" dirty="0">
                    <a:solidFill>
                      <a:schemeClr val="bg1"/>
                    </a:solidFill>
                  </a:rPr>
                  <a:t>Suppose we know both </a:t>
                </a:r>
                <a:r>
                  <a:rPr lang="en-US" sz="1800" b="1" i="1" dirty="0">
                    <a:solidFill>
                      <a:schemeClr val="bg1"/>
                    </a:solidFill>
                  </a:rPr>
                  <a:t>P(</a:t>
                </a:r>
                <a:r>
                  <a:rPr lang="en-US" sz="1800" b="1" i="1" dirty="0" err="1">
                    <a:solidFill>
                      <a:schemeClr val="bg1"/>
                    </a:solidFill>
                    <a:sym typeface="Symbol" pitchFamily="18" charset="2"/>
                  </a:rPr>
                  <a:t>ω</a:t>
                </a:r>
                <a:r>
                  <a:rPr lang="en-US" sz="1800" b="1" i="1" baseline="-25000" dirty="0" err="1">
                    <a:solidFill>
                      <a:schemeClr val="bg1"/>
                    </a:solidFill>
                  </a:rPr>
                  <a:t>j</a:t>
                </a:r>
                <a:r>
                  <a:rPr lang="en-US" sz="1800" b="1" i="1" dirty="0">
                    <a:solidFill>
                      <a:schemeClr val="bg1"/>
                    </a:solidFill>
                  </a:rPr>
                  <a:t>) </a:t>
                </a:r>
                <a:r>
                  <a:rPr lang="en-US" sz="1800" b="1" dirty="0">
                    <a:solidFill>
                      <a:schemeClr val="bg1"/>
                    </a:solidFill>
                  </a:rPr>
                  <a:t>and </a:t>
                </a:r>
                <a:r>
                  <a:rPr lang="en-US" sz="1800" b="1" i="1" dirty="0">
                    <a:solidFill>
                      <a:schemeClr val="bg1"/>
                    </a:solidFill>
                  </a:rPr>
                  <a:t>p(</a:t>
                </a:r>
                <a:r>
                  <a:rPr lang="en-US" sz="1800" b="1" i="1" dirty="0" err="1">
                    <a:solidFill>
                      <a:schemeClr val="bg1"/>
                    </a:solidFill>
                  </a:rPr>
                  <a:t>x|</a:t>
                </a:r>
                <a:r>
                  <a:rPr lang="en-US" sz="1800" b="1" i="1" dirty="0" err="1">
                    <a:solidFill>
                      <a:schemeClr val="bg1"/>
                    </a:solidFill>
                    <a:sym typeface="Symbol" pitchFamily="18" charset="2"/>
                  </a:rPr>
                  <a:t>ω</a:t>
                </a:r>
                <a:r>
                  <a:rPr lang="en-US" sz="1800" b="1" i="1" baseline="-25000" dirty="0" err="1">
                    <a:solidFill>
                      <a:schemeClr val="bg1"/>
                    </a:solidFill>
                  </a:rPr>
                  <a:t>j</a:t>
                </a:r>
                <a:r>
                  <a:rPr lang="en-US" sz="1800" b="1" i="1" dirty="0">
                    <a:solidFill>
                      <a:schemeClr val="bg1"/>
                    </a:solidFill>
                  </a:rPr>
                  <a:t>)</a:t>
                </a:r>
                <a:r>
                  <a:rPr lang="en-US" sz="1800" b="1" dirty="0">
                    <a:solidFill>
                      <a:schemeClr val="bg1"/>
                    </a:solidFill>
                  </a:rPr>
                  <a:t>, and we can measure </a:t>
                </a:r>
                <a:r>
                  <a:rPr lang="en-US" sz="1800" b="1" i="1" dirty="0">
                    <a:solidFill>
                      <a:schemeClr val="bg1"/>
                    </a:solidFill>
                  </a:rPr>
                  <a:t>x</a:t>
                </a:r>
                <a:r>
                  <a:rPr lang="en-US" sz="1800" b="1" dirty="0">
                    <a:solidFill>
                      <a:schemeClr val="bg1"/>
                    </a:solidFill>
                  </a:rPr>
                  <a:t>. How does this influence our decision?</a:t>
                </a:r>
              </a:p>
              <a:p>
                <a:pPr marL="238125" indent="-238125">
                  <a:spcAft>
                    <a:spcPts val="1200"/>
                  </a:spcAft>
                  <a:buFontTx/>
                  <a:buChar char="•"/>
                </a:pPr>
                <a:r>
                  <a:rPr lang="en-US" sz="1800" b="1" dirty="0">
                    <a:solidFill>
                      <a:schemeClr val="bg1"/>
                    </a:solidFill>
                  </a:rPr>
                  <a:t>The joint probability of finding a pattern that is in category </a:t>
                </a:r>
                <a:r>
                  <a:rPr lang="en-US" sz="1800" b="1" i="1" dirty="0" err="1">
                    <a:solidFill>
                      <a:schemeClr val="bg1"/>
                    </a:solidFill>
                    <a:sym typeface="Symbol" pitchFamily="18" charset="2"/>
                  </a:rPr>
                  <a:t>ω</a:t>
                </a:r>
                <a:r>
                  <a:rPr lang="en-US" sz="1800" b="1" i="1" baseline="-25000" dirty="0" err="1">
                    <a:solidFill>
                      <a:schemeClr val="bg1"/>
                    </a:solidFill>
                  </a:rPr>
                  <a:t>j</a:t>
                </a:r>
                <a:r>
                  <a:rPr lang="en-US" sz="1800" b="1" dirty="0">
                    <a:solidFill>
                      <a:schemeClr val="bg1"/>
                    </a:solidFill>
                  </a:rPr>
                  <a:t> and that this pattern has a feature value of </a:t>
                </a:r>
                <a:r>
                  <a:rPr lang="en-US" sz="1800" b="1" i="1" dirty="0">
                    <a:solidFill>
                      <a:schemeClr val="bg1"/>
                    </a:solidFill>
                  </a:rPr>
                  <a:t>x</a:t>
                </a:r>
                <a:r>
                  <a:rPr lang="en-US" sz="1800" b="1" dirty="0">
                    <a:solidFill>
                      <a:schemeClr val="bg1"/>
                    </a:solidFill>
                  </a:rPr>
                  <a:t> is:</a:t>
                </a:r>
              </a:p>
              <a:p>
                <a:pPr marL="466725"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𝒑</m:t>
                      </m:r>
                      <m:d>
                        <m:dPr>
                          <m:ctrlPr>
                            <a:rPr lang="en-US" sz="1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𝝎</m:t>
                              </m:r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𝒋</m:t>
                              </m:r>
                            </m:sub>
                          </m:sSub>
                          <m:r>
                            <a:rPr lang="en-US" sz="1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1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en-US" sz="1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𝝎</m:t>
                              </m:r>
                            </m:e>
                            <m:sub>
                              <m:r>
                                <a:rPr lang="en-US" sz="1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𝒋</m:t>
                              </m:r>
                            </m:sub>
                          </m:sSub>
                        </m:e>
                        <m:e>
                          <m:r>
                            <a:rPr lang="en-US" sz="1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1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𝒑</m:t>
                      </m:r>
                      <m:d>
                        <m:dPr>
                          <m:ctrlPr>
                            <a:rPr lang="en-US" sz="1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18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𝒑</m:t>
                      </m:r>
                      <m:d>
                        <m:dPr>
                          <m:ctrlPr>
                            <a:rPr lang="en-US" sz="1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e>
                          <m:sSub>
                            <m:sSubPr>
                              <m:ctrlPr>
                                <a:rPr lang="en-US" sz="1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𝝎</m:t>
                              </m:r>
                            </m:e>
                            <m:sub>
                              <m:r>
                                <a:rPr lang="en-US" sz="1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𝒋</m:t>
                              </m:r>
                            </m:sub>
                          </m:sSub>
                        </m:e>
                      </m:d>
                      <m:r>
                        <a:rPr lang="en-US" sz="1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en-US" sz="1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𝝎</m:t>
                              </m:r>
                            </m:e>
                            <m:sub>
                              <m:r>
                                <a:rPr lang="en-US" sz="1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𝒋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800" b="1" dirty="0">
                  <a:solidFill>
                    <a:schemeClr val="bg1"/>
                  </a:solidFill>
                </a:endParaRPr>
              </a:p>
              <a:p>
                <a:pPr marL="238125" indent="-238125">
                  <a:spcAft>
                    <a:spcPts val="1200"/>
                  </a:spcAft>
                  <a:buFontTx/>
                  <a:buChar char="•"/>
                </a:pPr>
                <a:r>
                  <a:rPr lang="en-US" sz="1800" b="1" dirty="0">
                    <a:solidFill>
                      <a:schemeClr val="bg1"/>
                    </a:solidFill>
                  </a:rPr>
                  <a:t>Rearranging terms, we arrive at Bayes Rule, also known as Bayes Formula:</a:t>
                </a:r>
              </a:p>
              <a:p>
                <a:pPr marL="466725"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en-US" sz="1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𝝎</m:t>
                              </m:r>
                            </m:e>
                            <m:sub>
                              <m:r>
                                <a:rPr lang="en-US" sz="1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𝒋</m:t>
                              </m:r>
                            </m:sub>
                          </m:sSub>
                        </m:e>
                        <m:e>
                          <m:r>
                            <a:rPr lang="en-US" sz="1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18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  <m:d>
                            <m:dPr>
                              <m:ctrlPr>
                                <a:rPr lang="en-US" sz="1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1800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𝝎</m:t>
                                  </m:r>
                                </m:e>
                                <m:sub>
                                  <m:r>
                                    <a:rPr lang="en-US" sz="1800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𝒋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𝑷</m:t>
                          </m:r>
                          <m:d>
                            <m:dPr>
                              <m:ctrlPr>
                                <a:rPr lang="en-US" sz="1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𝝎</m:t>
                                  </m:r>
                                </m:e>
                                <m:sub>
                                  <m:r>
                                    <a:rPr lang="en-US" sz="1800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𝒋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1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  <m:d>
                            <m:dPr>
                              <m:ctrlPr>
                                <a:rPr lang="en-US" sz="1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1800" b="1" dirty="0">
                  <a:solidFill>
                    <a:schemeClr val="bg1"/>
                  </a:solidFill>
                </a:endParaRPr>
              </a:p>
              <a:p>
                <a:pPr marL="238125" indent="-238125">
                  <a:spcAft>
                    <a:spcPts val="1200"/>
                  </a:spcAft>
                  <a:buFontTx/>
                  <a:buChar char="•"/>
                </a:pPr>
                <a:r>
                  <a:rPr lang="en-US" sz="1800" b="1" dirty="0">
                    <a:solidFill>
                      <a:schemeClr val="bg1"/>
                    </a:solidFill>
                  </a:rPr>
                  <a:t>The denominator term, which is known as the evidence, combines the two numerator terms (for the case of two categories):</a:t>
                </a:r>
              </a:p>
              <a:p>
                <a:pPr marL="466725"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𝒑</m:t>
                      </m:r>
                      <m:d>
                        <m:dPr>
                          <m:ctrlPr>
                            <a:rPr lang="en-US" sz="1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18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1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𝒋</m:t>
                          </m:r>
                          <m:r>
                            <a:rPr lang="en-US" sz="1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1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  <m:e>
                          <m:r>
                            <a:rPr lang="en-US" sz="1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  <m:d>
                            <m:dPr>
                              <m:ctrlPr>
                                <a:rPr lang="en-US" sz="1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1800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𝝎</m:t>
                                  </m:r>
                                </m:e>
                                <m:sub>
                                  <m:r>
                                    <a:rPr lang="en-US" sz="1800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𝒋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𝑷</m:t>
                          </m:r>
                          <m:d>
                            <m:dPr>
                              <m:ctrlPr>
                                <a:rPr lang="en-US" sz="1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𝝎</m:t>
                                  </m:r>
                                </m:e>
                                <m:sub>
                                  <m:r>
                                    <a:rPr lang="en-US" sz="1800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𝒋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en-US" sz="1800" b="1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238125" indent="-238125">
                  <a:spcAft>
                    <a:spcPts val="1200"/>
                  </a:spcAft>
                  <a:buFontTx/>
                  <a:buChar char="•"/>
                </a:pPr>
                <a:r>
                  <a:rPr lang="en-US" sz="1800" b="1" dirty="0">
                    <a:solidFill>
                      <a:schemeClr val="bg1"/>
                    </a:solidFill>
                  </a:rPr>
                  <a:t>This is the probability that a particular value of </a:t>
                </a:r>
                <a:r>
                  <a:rPr lang="en-US" sz="1800" b="1" i="1" dirty="0">
                    <a:solidFill>
                      <a:schemeClr val="bg1"/>
                    </a:solidFill>
                  </a:rPr>
                  <a:t>x</a:t>
                </a:r>
                <a:r>
                  <a:rPr lang="en-US" sz="1800" b="1" dirty="0">
                    <a:solidFill>
                      <a:schemeClr val="bg1"/>
                    </a:solidFill>
                  </a:rPr>
                  <a:t> can occur. It is difficult to calculate because it is the sum across all possible conditions.</a:t>
                </a:r>
              </a:p>
              <a:p>
                <a:pPr marL="238125" indent="-238125">
                  <a:lnSpc>
                    <a:spcPct val="120000"/>
                  </a:lnSpc>
                  <a:spcAft>
                    <a:spcPct val="50000"/>
                  </a:spcAft>
                </a:pPr>
                <a:endParaRPr lang="en-US" sz="1800" b="1" dirty="0">
                  <a:solidFill>
                    <a:schemeClr val="bg1"/>
                  </a:solidFill>
                </a:endParaRPr>
              </a:p>
              <a:p>
                <a:pPr marL="176213" indent="-176213">
                  <a:lnSpc>
                    <a:spcPct val="120000"/>
                  </a:lnSpc>
                  <a:spcAft>
                    <a:spcPct val="50000"/>
                  </a:spcAft>
                  <a:buFontTx/>
                  <a:buChar char="•"/>
                </a:pPr>
                <a:endParaRPr lang="en-US" sz="1800" b="1" dirty="0">
                  <a:solidFill>
                    <a:schemeClr val="bg1"/>
                  </a:solidFill>
                </a:endParaRPr>
              </a:p>
              <a:p>
                <a:pPr marL="176213" indent="-176213">
                  <a:lnSpc>
                    <a:spcPct val="120000"/>
                  </a:lnSpc>
                  <a:spcAft>
                    <a:spcPct val="50000"/>
                  </a:spcAft>
                  <a:buFontTx/>
                  <a:buChar char="•"/>
                </a:pPr>
                <a:endParaRPr lang="en-US" sz="1800" b="1" dirty="0">
                  <a:solidFill>
                    <a:schemeClr val="bg1"/>
                  </a:solidFill>
                </a:endParaRPr>
              </a:p>
              <a:p>
                <a:pPr marL="176213" indent="-176213">
                  <a:lnSpc>
                    <a:spcPct val="120000"/>
                  </a:lnSpc>
                  <a:spcAft>
                    <a:spcPct val="50000"/>
                  </a:spcAft>
                  <a:buFontTx/>
                  <a:buChar char="•"/>
                </a:pPr>
                <a:endParaRPr lang="en-US" sz="18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46439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7013" y="673116"/>
                <a:ext cx="8688387" cy="5695027"/>
              </a:xfrm>
              <a:prstGeom prst="rect">
                <a:avLst/>
              </a:prstGeom>
              <a:blipFill>
                <a:blip r:embed="rId2"/>
                <a:stretch>
                  <a:fillRect l="-1460" t="-1114" b="-4232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8600" y="50983"/>
            <a:ext cx="868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Bayes Formula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52578" name="Rectangle 2"/>
              <p:cNvSpPr>
                <a:spLocks noChangeArrowheads="1"/>
              </p:cNvSpPr>
              <p:nvPr/>
            </p:nvSpPr>
            <p:spPr bwMode="auto">
              <a:xfrm>
                <a:off x="228600" y="630912"/>
                <a:ext cx="8686800" cy="49970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/>
              <a:lstStyle/>
              <a:p>
                <a:pPr marL="238125" indent="-238125">
                  <a:spcBef>
                    <a:spcPts val="0"/>
                  </a:spcBef>
                  <a:spcAft>
                    <a:spcPts val="1200"/>
                  </a:spcAft>
                  <a:buFontTx/>
                  <a:buChar char="•"/>
                </a:pPr>
                <a:r>
                  <a:rPr lang="en-US" sz="1800" b="1" dirty="0">
                    <a:solidFill>
                      <a:schemeClr val="bg1"/>
                    </a:solidFill>
                  </a:rPr>
                  <a:t>Bayes Rule:</a:t>
                </a:r>
              </a:p>
              <a:p>
                <a:pPr marL="466725">
                  <a:spcBef>
                    <a:spcPts val="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en-US" sz="1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𝝎</m:t>
                              </m:r>
                            </m:e>
                            <m:sub>
                              <m:r>
                                <a:rPr lang="en-US" sz="1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𝒋</m:t>
                              </m:r>
                            </m:sub>
                          </m:sSub>
                        </m:e>
                        <m:e>
                          <m:r>
                            <a:rPr lang="en-US" sz="1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18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  <m:d>
                            <m:dPr>
                              <m:ctrlPr>
                                <a:rPr lang="en-US" sz="1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1800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𝝎</m:t>
                                  </m:r>
                                </m:e>
                                <m:sub>
                                  <m:r>
                                    <a:rPr lang="en-US" sz="1800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𝒋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𝑷</m:t>
                          </m:r>
                          <m:d>
                            <m:dPr>
                              <m:ctrlPr>
                                <a:rPr lang="en-US" sz="1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𝝎</m:t>
                                  </m:r>
                                </m:e>
                                <m:sub>
                                  <m:r>
                                    <a:rPr lang="en-US" sz="1800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𝒋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1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  <m:d>
                            <m:dPr>
                              <m:ctrlPr>
                                <a:rPr lang="en-US" sz="1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1800" b="1" dirty="0">
                  <a:solidFill>
                    <a:schemeClr val="bg1"/>
                  </a:solidFill>
                </a:endParaRPr>
              </a:p>
              <a:p>
                <a:pPr marL="238125" indent="-238125"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en-US" sz="1800" b="1" dirty="0">
                    <a:solidFill>
                      <a:schemeClr val="bg1"/>
                    </a:solidFill>
                  </a:rPr>
                  <a:t>	can be expressed in words as:</a:t>
                </a:r>
              </a:p>
              <a:p>
                <a:pPr marL="466725">
                  <a:spcBef>
                    <a:spcPts val="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𝒑𝒐𝒔𝒕𝒆𝒓𝒊𝒐𝒓</m:t>
                      </m:r>
                      <m:r>
                        <a:rPr lang="en-US" sz="1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𝒍𝒊𝒌𝒆𝒍𝒊𝒉𝒐𝒐𝒅</m:t>
                          </m:r>
                          <m:r>
                            <a:rPr lang="en-US" sz="1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× </m:t>
                          </m:r>
                          <m:r>
                            <a:rPr lang="en-US" sz="1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𝒑𝒓𝒊𝒐𝒓</m:t>
                          </m:r>
                        </m:num>
                        <m:den>
                          <m:r>
                            <a:rPr lang="en-US" sz="1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𝒆𝒗𝒊𝒅𝒆𝒏𝒄𝒆</m:t>
                          </m:r>
                        </m:den>
                      </m:f>
                    </m:oMath>
                  </m:oMathPara>
                </a14:m>
                <a:endParaRPr lang="en-US" sz="1800" b="1" dirty="0">
                  <a:solidFill>
                    <a:schemeClr val="bg1"/>
                  </a:solidFill>
                </a:endParaRPr>
              </a:p>
              <a:p>
                <a:pPr marL="238125" indent="-238125">
                  <a:spcBef>
                    <a:spcPts val="0"/>
                  </a:spcBef>
                  <a:spcAft>
                    <a:spcPts val="1200"/>
                  </a:spcAft>
                  <a:buFontTx/>
                  <a:buChar char="•"/>
                </a:pPr>
                <a:r>
                  <a:rPr lang="en-US" sz="1800" b="1" dirty="0">
                    <a:solidFill>
                      <a:schemeClr val="bg1"/>
                    </a:solidFill>
                  </a:rPr>
                  <a:t>By measuring </a:t>
                </a:r>
                <a:r>
                  <a:rPr lang="en-US" sz="1800" b="1" i="1" dirty="0">
                    <a:solidFill>
                      <a:schemeClr val="bg1"/>
                    </a:solidFill>
                  </a:rPr>
                  <a:t>x</a:t>
                </a:r>
                <a:r>
                  <a:rPr lang="en-US" sz="1800" b="1" dirty="0">
                    <a:solidFill>
                      <a:schemeClr val="bg1"/>
                    </a:solidFill>
                  </a:rPr>
                  <a:t>, we can convert the prior probability, </a:t>
                </a:r>
                <a:r>
                  <a:rPr lang="en-US" sz="1800" b="1" i="1" dirty="0">
                    <a:solidFill>
                      <a:schemeClr val="bg1"/>
                    </a:solidFill>
                  </a:rPr>
                  <a:t>P(</a:t>
                </a:r>
                <a:r>
                  <a:rPr lang="en-US" sz="1800" b="1" i="1" dirty="0" err="1">
                    <a:solidFill>
                      <a:schemeClr val="bg1"/>
                    </a:solidFill>
                    <a:sym typeface="Symbol" pitchFamily="18" charset="2"/>
                  </a:rPr>
                  <a:t>ω</a:t>
                </a:r>
                <a:r>
                  <a:rPr lang="en-US" sz="1800" b="1" i="1" baseline="-25000" dirty="0" err="1">
                    <a:solidFill>
                      <a:schemeClr val="bg1"/>
                    </a:solidFill>
                  </a:rPr>
                  <a:t>j</a:t>
                </a:r>
                <a:r>
                  <a:rPr lang="en-US" sz="1800" b="1" i="1" dirty="0">
                    <a:solidFill>
                      <a:schemeClr val="bg1"/>
                    </a:solidFill>
                  </a:rPr>
                  <a:t>)</a:t>
                </a:r>
                <a:r>
                  <a:rPr lang="en-US" sz="1800" b="1" dirty="0">
                    <a:solidFill>
                      <a:schemeClr val="bg1"/>
                    </a:solidFill>
                  </a:rPr>
                  <a:t>, into a posterior probability, </a:t>
                </a:r>
                <a:r>
                  <a:rPr lang="en-US" sz="1800" b="1" i="1" dirty="0">
                    <a:solidFill>
                      <a:schemeClr val="bg1"/>
                    </a:solidFill>
                  </a:rPr>
                  <a:t>P(</a:t>
                </a:r>
                <a:r>
                  <a:rPr lang="en-US" sz="1800" b="1" i="1" dirty="0" err="1">
                    <a:solidFill>
                      <a:schemeClr val="bg1"/>
                    </a:solidFill>
                    <a:sym typeface="Symbol" pitchFamily="18" charset="2"/>
                  </a:rPr>
                  <a:t>ω</a:t>
                </a:r>
                <a:r>
                  <a:rPr lang="en-US" sz="1800" b="1" i="1" baseline="-25000" dirty="0" err="1">
                    <a:solidFill>
                      <a:schemeClr val="bg1"/>
                    </a:solidFill>
                  </a:rPr>
                  <a:t>j</a:t>
                </a:r>
                <a:r>
                  <a:rPr lang="en-US" sz="1800" b="1" i="1" dirty="0" err="1">
                    <a:solidFill>
                      <a:schemeClr val="bg1"/>
                    </a:solidFill>
                  </a:rPr>
                  <a:t>|x</a:t>
                </a:r>
                <a:r>
                  <a:rPr lang="en-US" sz="1800" b="1" i="1" dirty="0">
                    <a:solidFill>
                      <a:schemeClr val="bg1"/>
                    </a:solidFill>
                  </a:rPr>
                  <a:t>)</a:t>
                </a:r>
                <a:r>
                  <a:rPr lang="en-US" sz="1800" b="1" dirty="0">
                    <a:solidFill>
                      <a:schemeClr val="bg1"/>
                    </a:solidFill>
                  </a:rPr>
                  <a:t>.</a:t>
                </a:r>
              </a:p>
              <a:p>
                <a:pPr marL="238125" indent="-238125">
                  <a:spcBef>
                    <a:spcPts val="0"/>
                  </a:spcBef>
                  <a:spcAft>
                    <a:spcPts val="1200"/>
                  </a:spcAft>
                  <a:buFontTx/>
                  <a:buChar char="•"/>
                </a:pPr>
                <a:r>
                  <a:rPr lang="en-US" sz="1800" b="1" dirty="0">
                    <a:solidFill>
                      <a:schemeClr val="bg1"/>
                    </a:solidFill>
                  </a:rPr>
                  <a:t>Evidence can be viewed as a scale factor and is often ignored in optimization applications (e.g., speech recognition).</a:t>
                </a:r>
              </a:p>
              <a:p>
                <a:pPr marL="238125" indent="-238125">
                  <a:spcBef>
                    <a:spcPts val="0"/>
                  </a:spcBef>
                  <a:spcAft>
                    <a:spcPts val="1200"/>
                  </a:spcAft>
                  <a:buFontTx/>
                  <a:buChar char="•"/>
                </a:pPr>
                <a:r>
                  <a:rPr lang="en-US" sz="1800" b="1" dirty="0">
                    <a:solidFill>
                      <a:schemeClr val="bg1"/>
                    </a:solidFill>
                  </a:rPr>
                  <a:t>Bayes Rule allows us to train a system by collecting data in what is called a supervised mode (e.g., collect a sea bass sample and measure its length, speak a specific set of words and measure the feature vectors).</a:t>
                </a:r>
              </a:p>
            </p:txBody>
          </p:sp>
        </mc:Choice>
        <mc:Fallback>
          <p:sp>
            <p:nvSpPr>
              <p:cNvPr id="152578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630912"/>
                <a:ext cx="8686800" cy="4997002"/>
              </a:xfrm>
              <a:prstGeom prst="rect">
                <a:avLst/>
              </a:prstGeom>
              <a:blipFill>
                <a:blip r:embed="rId2"/>
                <a:stretch>
                  <a:fillRect l="-1460" t="-1269" r="-146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2" y="57150"/>
            <a:ext cx="8688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Posterior Probabilities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6250" y="1098550"/>
            <a:ext cx="8229600" cy="413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304800" y="5619750"/>
            <a:ext cx="8505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6213" indent="-176213" algn="ctr">
              <a:spcBef>
                <a:spcPts val="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Conclusion: Length is a poor discriminator</a:t>
            </a:r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228600" y="57150"/>
            <a:ext cx="86867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Length As A Discriminator</a:t>
            </a:r>
          </a:p>
        </p:txBody>
      </p:sp>
    </p:spTree>
    <p:extLst>
      <p:ext uri="{BB962C8B-B14F-4D97-AF65-F5344CB8AC3E}">
        <p14:creationId xmlns:p14="http://schemas.microsoft.com/office/powerpoint/2010/main" val="3699347811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6919</TotalTime>
  <Words>1226</Words>
  <Application>Microsoft Macintosh PowerPoint</Application>
  <PresentationFormat>Letter Paper (8.5x11 in)</PresentationFormat>
  <Paragraphs>98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 Unicode MS</vt:lpstr>
      <vt:lpstr>Arial</vt:lpstr>
      <vt:lpstr>Cambria Math</vt:lpstr>
      <vt:lpstr>Times New Roman</vt:lpstr>
      <vt:lpstr>Wingdings</vt:lpstr>
      <vt:lpstr>lecture_title</vt:lpstr>
      <vt:lpstr>1_isip_default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371</cp:revision>
  <dcterms:created xsi:type="dcterms:W3CDTF">2002-09-12T17:13:32Z</dcterms:created>
  <dcterms:modified xsi:type="dcterms:W3CDTF">2020-01-15T05:18:10Z</dcterms:modified>
</cp:coreProperties>
</file>