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698" r:id="rId3"/>
    <p:sldMasterId id="2147483712" r:id="rId4"/>
    <p:sldMasterId id="2147483716" r:id="rId5"/>
  </p:sldMasterIdLst>
  <p:notesMasterIdLst>
    <p:notesMasterId r:id="rId40"/>
  </p:notesMasterIdLst>
  <p:handoutMasterIdLst>
    <p:handoutMasterId r:id="rId41"/>
  </p:handoutMasterIdLst>
  <p:sldIdLst>
    <p:sldId id="333"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81" r:id="rId25"/>
    <p:sldId id="345" r:id="rId26"/>
    <p:sldId id="346" r:id="rId27"/>
    <p:sldId id="347" r:id="rId28"/>
    <p:sldId id="348" r:id="rId29"/>
    <p:sldId id="349" r:id="rId30"/>
    <p:sldId id="350" r:id="rId31"/>
    <p:sldId id="351" r:id="rId32"/>
    <p:sldId id="371" r:id="rId33"/>
    <p:sldId id="372" r:id="rId34"/>
    <p:sldId id="373" r:id="rId35"/>
    <p:sldId id="374" r:id="rId36"/>
    <p:sldId id="375" r:id="rId37"/>
    <p:sldId id="379" r:id="rId38"/>
    <p:sldId id="339" r:id="rId39"/>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09" autoAdjust="0"/>
    <p:restoredTop sz="95815" autoAdjust="0"/>
  </p:normalViewPr>
  <p:slideViewPr>
    <p:cSldViewPr snapToGrid="0">
      <p:cViewPr varScale="1">
        <p:scale>
          <a:sx n="135" d="100"/>
          <a:sy n="135" d="100"/>
        </p:scale>
        <p:origin x="2040" y="160"/>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start from scratch with Recurrent Neural Networks. Then I’ll explain Long Short-Term</a:t>
            </a:r>
            <a:r>
              <a:rPr lang="en-US" baseline="0" dirty="0"/>
              <a:t> Memory Networks. After that I will continue with </a:t>
            </a:r>
            <a:r>
              <a:rPr lang="en-US" dirty="0"/>
              <a:t>Deep Recurrent Neural Networks. Then I</a:t>
            </a:r>
            <a:r>
              <a:rPr lang="en-US" baseline="0" dirty="0"/>
              <a:t> will introduce you to </a:t>
            </a:r>
            <a:r>
              <a:rPr lang="en-US" dirty="0"/>
              <a:t>Deep Bidirectional Long Short-Term Memory Networks.</a:t>
            </a:r>
            <a:r>
              <a:rPr lang="en-US" baseline="0" dirty="0"/>
              <a:t> And finally I’ll wrap up the discussion with an overview on EEG classification using deep learning.</a:t>
            </a:r>
            <a:endParaRPr lang="en-US" dirty="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potential disadvantage of traditional RNN which explained in</a:t>
            </a:r>
            <a:r>
              <a:rPr lang="en-US" sz="1200" kern="1200" baseline="0" dirty="0">
                <a:solidFill>
                  <a:schemeClr val="tx1"/>
                </a:solidFill>
                <a:latin typeface="+mn-lt"/>
                <a:ea typeface="+mn-ea"/>
                <a:cs typeface="+mn-cs"/>
              </a:rPr>
              <a:t> the first part of the presentation</a:t>
            </a:r>
            <a:r>
              <a:rPr lang="en-US" sz="1200" kern="1200" dirty="0">
                <a:solidFill>
                  <a:schemeClr val="tx1"/>
                </a:solidFill>
                <a:latin typeface="+mn-lt"/>
                <a:ea typeface="+mn-ea"/>
                <a:cs typeface="+mn-cs"/>
              </a:rPr>
              <a:t> is that,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part a structure called deep recurrent neural network(DRNN) will be explained which is basically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DRNN by stacking RNNs,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Also input frames, hidden states, and output frames are represented by </a:t>
            </a:r>
            <a:r>
              <a:rPr lang="en-US" sz="1200" kern="1200" dirty="0" err="1">
                <a:solidFill>
                  <a:schemeClr val="tx1"/>
                </a:solidFill>
                <a:latin typeface="+mn-lt"/>
                <a:ea typeface="+mn-ea"/>
                <a:cs typeface="+mn-cs"/>
              </a:rPr>
              <a:t>white,black</a:t>
            </a:r>
            <a:r>
              <a:rPr lang="en-US" sz="1200" kern="1200" dirty="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disadvantageous of RNN and LSTM structures that were introduced in part 1 and 2, is that they are processing information just based on the previous context. </a:t>
            </a:r>
          </a:p>
          <a:p>
            <a:r>
              <a:rPr lang="en-US" dirty="0"/>
              <a:t>In a lot of application including speech recognition, we prefer another structure called bidirectional LSTM (BLSTM) which can …</a:t>
            </a:r>
          </a:p>
          <a:p>
            <a:r>
              <a:rPr lang="en-US" dirty="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6086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57113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21834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99312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8245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8568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04812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69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33</a:t>
            </a:fld>
            <a:endParaRPr lang="en-US"/>
          </a:p>
        </p:txBody>
      </p:sp>
    </p:spTree>
    <p:extLst>
      <p:ext uri="{BB962C8B-B14F-4D97-AF65-F5344CB8AC3E}">
        <p14:creationId xmlns:p14="http://schemas.microsoft.com/office/powerpoint/2010/main" val="159270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RNNs are called recurrent …</a:t>
            </a:r>
          </a:p>
          <a:p>
            <a:r>
              <a:rPr lang="en-US" sz="1200" kern="1200" dirty="0">
                <a:solidFill>
                  <a:schemeClr val="tx1"/>
                </a:solidFill>
                <a:latin typeface="+mn-lt"/>
                <a:ea typeface="+mn-ea"/>
                <a:cs typeface="+mn-cs"/>
              </a:rPr>
              <a:t>We can consider RNNs as …</a:t>
            </a:r>
          </a:p>
          <a:p>
            <a:r>
              <a:rPr lang="en-US" sz="1200" kern="1200" dirty="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rectified linear unit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feedforward neural networks can be trained by backpropagation algorithm. In RNNs, a slightly modified version of this algorithm called Backpropagation through Time (BPTT) is used to train the network. </a:t>
            </a:r>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backpropagation</a:t>
            </a:r>
            <a:r>
              <a:rPr lang="en-US" sz="1200" kern="1200" dirty="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main reason is “vanishing gradient problem” which explored in depth by </a:t>
            </a:r>
            <a:r>
              <a:rPr lang="en-US" sz="1200" kern="1200" dirty="0" err="1">
                <a:solidFill>
                  <a:schemeClr val="tx1"/>
                </a:solidFill>
                <a:effectLst/>
                <a:latin typeface="+mn-lt"/>
                <a:ea typeface="+mn-ea"/>
                <a:cs typeface="+mn-cs"/>
              </a:rPr>
              <a:t>Bengio</a:t>
            </a:r>
            <a:r>
              <a:rPr lang="en-US" sz="1200" kern="1200" baseline="0" dirty="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83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280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891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9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43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730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303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958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63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648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429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11/20/19</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50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485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53834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5917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305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32801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0289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2964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429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95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6782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336318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7"/>
          <p:cNvSpPr>
            <a:spLocks noGrp="1"/>
          </p:cNvSpPr>
          <p:nvPr>
            <p:ph type="title"/>
          </p:nvPr>
        </p:nvSpPr>
        <p:spPr>
          <a:xfrm>
            <a:off x="227013" y="41441"/>
            <a:ext cx="9155545" cy="328461"/>
          </a:xfrm>
          <a:prstGeom prst="rect">
            <a:avLst/>
          </a:prstGeom>
        </p:spPr>
        <p:txBody>
          <a:bodyPr vert="horz" wrap="none" lIns="91440" tIns="0" rIns="0" bIns="0" rtlCol="0" anchor="ctr" anchorCtr="0">
            <a:normAutofit/>
          </a:bodyPr>
          <a:lstStyle/>
          <a:p>
            <a:endParaRPr lang="en-US" dirty="0"/>
          </a:p>
        </p:txBody>
      </p:sp>
      <p:pic>
        <p:nvPicPr>
          <p:cNvPr id="12" name="Picture 37" descr="isip_logo_plain">
            <a:extLst>
              <a:ext uri="{FF2B5EF4-FFF2-40B4-BE49-F238E27FC236}">
                <a16:creationId xmlns:a16="http://schemas.microsoft.com/office/drawing/2014/main" id="{49D6702B-B0BF-974A-AB76-0DDBC3BFECBF}"/>
              </a:ext>
            </a:extLst>
          </p:cNvPr>
          <p:cNvPicPr>
            <a:picLocks noChangeAspect="1" noChangeArrowheads="1"/>
          </p:cNvPicPr>
          <p:nvPr userDrawn="1"/>
        </p:nvPicPr>
        <p:blipFill>
          <a:blip r:embed="rId4"/>
          <a:srcRect/>
          <a:stretch>
            <a:fillRect/>
          </a:stretch>
        </p:blipFill>
        <p:spPr bwMode="auto">
          <a:xfrm>
            <a:off x="8772525" y="6492875"/>
            <a:ext cx="333375" cy="327025"/>
          </a:xfrm>
          <a:prstGeom prst="rect">
            <a:avLst/>
          </a:prstGeom>
          <a:noFill/>
          <a:ln w="9525">
            <a:noFill/>
            <a:miter lim="800000"/>
            <a:headEnd/>
            <a:tailEnd/>
          </a:ln>
        </p:spPr>
      </p:pic>
      <p:sp>
        <p:nvSpPr>
          <p:cNvPr id="14" name="Text Box 45">
            <a:extLst>
              <a:ext uri="{FF2B5EF4-FFF2-40B4-BE49-F238E27FC236}">
                <a16:creationId xmlns:a16="http://schemas.microsoft.com/office/drawing/2014/main" id="{53BD188F-4E3C-474F-AE5D-56FC268629D2}"/>
              </a:ext>
            </a:extLst>
          </p:cNvPr>
          <p:cNvSpPr txBox="1">
            <a:spLocks noChangeArrowheads="1"/>
          </p:cNvSpPr>
          <p:nvPr userDrawn="1"/>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
        <p:nvSpPr>
          <p:cNvPr id="15" name="Rectangle 12">
            <a:extLst>
              <a:ext uri="{FF2B5EF4-FFF2-40B4-BE49-F238E27FC236}">
                <a16:creationId xmlns:a16="http://schemas.microsoft.com/office/drawing/2014/main" id="{72FE5721-68F0-794B-AB3D-40DBDBE1ACCD}"/>
              </a:ext>
            </a:extLst>
          </p:cNvPr>
          <p:cNvSpPr>
            <a:spLocks noChangeArrowheads="1"/>
          </p:cNvSpPr>
          <p:nvPr userDrawn="1"/>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3" r:id="rId1"/>
    <p:sldLayoutId id="2147483714"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276312351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80.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110.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37: </a:t>
            </a:r>
            <a:r>
              <a:rPr lang="en-US" b="1" dirty="0">
                <a:solidFill>
                  <a:schemeClr val="accent2"/>
                </a:solidFill>
              </a:rPr>
              <a:t> </a:t>
            </a:r>
            <a:r>
              <a:rPr lang="en-US" b="1" cap="all" dirty="0">
                <a:solidFill>
                  <a:schemeClr val="accent2"/>
                </a:solidFill>
              </a:rPr>
              <a:t>Alternative Architectures</a:t>
            </a:r>
          </a:p>
        </p:txBody>
      </p:sp>
      <p:sp>
        <p:nvSpPr>
          <p:cNvPr id="4" name="Rectangle 3"/>
          <p:cNvSpPr txBox="1">
            <a:spLocks noChangeArrowheads="1"/>
          </p:cNvSpPr>
          <p:nvPr/>
        </p:nvSpPr>
        <p:spPr bwMode="auto">
          <a:xfrm>
            <a:off x="541337" y="1358900"/>
            <a:ext cx="5254345"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Recurrent Networks (RNN)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Long Short-Term Networks (LSTM)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Bidirectional LSTMs (BLSTM)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Convolutional Neural Networks (CNN)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Connectionist Temporal Classification (CTC)</a:t>
            </a: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Each 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10</a:t>
            </a:fld>
            <a:endParaRPr lang="en-US">
              <a:solidFill>
                <a:prstClr val="black"/>
              </a:solidFill>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a:solidFill>
                      <a:prstClr val="black"/>
                    </a:solidFill>
                    <a:latin typeface="Arial" panose="020B0604020202020204" pitchFamily="34" charset="0"/>
                    <a:cs typeface="Arial" panose="020B0604020202020204" pitchFamily="34" charset="0"/>
                  </a:rPr>
                  <a:t>: 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A demonstration of how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unrolled LSTM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preserves sequential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The input, forget, and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output gate activations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are displayed to the left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above the memory block (respectively). The 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RNNs are a special case of LSTMs: Set the input gate to all ones (passing all new information), the forget gate to all zeros (forgetting all of the previous memory) and the output gate to all ones (exposing the entire memory).</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In sequence tasks we usually process information at several time scales.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DRNN: a combination of the concepts of deep neural networks (DNN) with RNNs.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By 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Processing 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layer.</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advantages: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Using BPTT for DRNN-AO, the error will propagate from the top layer down the hierarchy without attenuation of the magnitude. As a result, training will be more effective. </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a:latin typeface="Arial" panose="020B0604020202020204" pitchFamily="34" charset="0"/>
                    <a:cs typeface="Arial" panose="020B0604020202020204" pitchFamily="34" charset="0"/>
                  </a:rPr>
                  <a:t>N</a:t>
                </a:r>
                <a:r>
                  <a:rPr lang="en-US" sz="2400" b="1" i="1" baseline="-250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output: 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we test the influence of each layer by setting it to zero, assuring that 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The performance metric is the average number of bits-per-character (BPC), given by:</a:t>
                </a:r>
              </a:p>
              <a:p>
                <a:pPr marL="349250" indent="0">
                  <a:spcBef>
                    <a:spcPts val="0"/>
                  </a:spcBef>
                  <a:spcAft>
                    <a:spcPts val="1200"/>
                  </a:spcAft>
                  <a:buNone/>
                </a:pPr>
                <a:r>
                  <a:rPr lang="en-US" sz="1800" b="1" dirty="0">
                    <a:latin typeface="Arial" panose="020B0604020202020204" pitchFamily="34" charset="0"/>
                    <a:cs typeface="Arial" panose="020B0604020202020204" pitchFamily="34" charset="0"/>
                  </a:rPr>
                  <a:t>BPC =</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panose="02040503050406030204" pitchFamily="18" charset="0"/>
                            <a:cs typeface="Arial" panose="020B0604020202020204" pitchFamily="34" charset="0"/>
                          </a:rPr>
                        </m:ctrlPr>
                      </m:funcPr>
                      <m:fName>
                        <m:sSub>
                          <m:sSubPr>
                            <m:ctrlPr>
                              <a:rPr lang="en-US" sz="1800" b="1" i="1">
                                <a:latin typeface="Cambria Math" panose="02040503050406030204" pitchFamily="18"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DRNNs (DRNN-1O and DRNN-AO) are evaluated using the Wikipedia character prediction 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use an extensive memory (several hundred characters).</a:t>
                </a: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a:t>
            </a:r>
            <a:r>
              <a:rPr lang="en-US" dirty="0" err="1"/>
              <a:t>Bidirectionsal</a:t>
            </a:r>
            <a:r>
              <a:rPr lang="en-US" dirty="0"/>
              <a:t> LSTMs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repeat the equations of LSTM for every layer, and replace each 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Training and Regularization</a:t>
            </a:r>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Temporal</a:t>
            </a:r>
            <a:br>
              <a:rPr lang="en-US" sz="2400" b="1" dirty="0">
                <a:latin typeface="Arial" charset="0"/>
                <a:ea typeface="Arial" charset="0"/>
                <a:cs typeface="Arial" charset="0"/>
              </a:rPr>
            </a:br>
            <a:r>
              <a:rPr lang="en-US" sz="2400" b="1" dirty="0">
                <a:latin typeface="Arial" charset="0"/>
                <a:ea typeface="Arial" charset="0"/>
                <a:cs typeface="Arial" charset="0"/>
              </a:rPr>
              <a:t>Classification (CTC);</a:t>
            </a:r>
          </a:p>
          <a:p>
            <a:pPr marL="458788" lvl="1" indent="-220663">
              <a:buFont typeface="Wingdings" charset="2"/>
              <a:buChar char="§"/>
            </a:pPr>
            <a:r>
              <a:rPr lang="en-US" sz="2400" b="1" dirty="0">
                <a:latin typeface="Arial" charset="0"/>
                <a:ea typeface="Arial" charset="0"/>
                <a:cs typeface="Arial" charset="0"/>
              </a:rPr>
              <a:t>RNN Transducer.</a:t>
            </a: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stopping: monitoring the</a:t>
            </a:r>
            <a:br>
              <a:rPr lang="en-US" sz="2400" b="1" dirty="0">
                <a:latin typeface="Arial" charset="0"/>
                <a:ea typeface="Arial" charset="0"/>
                <a:cs typeface="Arial" charset="0"/>
              </a:rPr>
            </a:br>
            <a:r>
              <a:rPr lang="en-US" sz="2400" b="1" dirty="0">
                <a:latin typeface="Arial" charset="0"/>
                <a:ea typeface="Arial" charset="0"/>
                <a:cs typeface="Arial" charset="0"/>
              </a:rPr>
              <a:t>model’s 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noise: 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a:t>Introduction</a:t>
            </a:r>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Convolutional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EEG Classification Using Deep Learning</a:t>
            </a:r>
          </a:p>
        </p:txBody>
      </p:sp>
    </p:spTree>
    <p:extLst>
      <p:ext uri="{BB962C8B-B14F-4D97-AF65-F5344CB8AC3E}">
        <p14:creationId xmlns:p14="http://schemas.microsoft.com/office/powerpoint/2010/main" val="194443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visual system contains a complex arrangement of cells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Each cell is responsible for only a sub-region of the visual field, or receptive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arrangement of these sub-regions is such, that the entire visual field is covered</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Before reaching the primary visual cortex, fibers on the optic nerve make a synapse in the </a:t>
            </a:r>
            <a:r>
              <a:rPr kumimoji="0" lang="en-US" sz="1800" b="1" i="0" u="none" strike="noStrike" kern="0" cap="none" spc="0" normalizeH="0" baseline="0" noProof="0" dirty="0">
                <a:ln>
                  <a:noFill/>
                </a:ln>
                <a:solidFill>
                  <a:srgbClr val="C00000"/>
                </a:solidFill>
                <a:effectLst/>
                <a:uLnTx/>
                <a:uFillTx/>
                <a:latin typeface="Arial" charset="0"/>
                <a:ea typeface="+mn-ea"/>
                <a:cs typeface="+mn-cs"/>
              </a:rPr>
              <a:t>lateral geniculate nucleus (LGN), </a:t>
            </a:r>
            <a:r>
              <a:rPr kumimoji="0" lang="en-US" sz="1800" b="1" i="0" u="none" strike="noStrike" kern="0" cap="none" spc="0" normalizeH="0" baseline="0" noProof="0" dirty="0">
                <a:ln>
                  <a:noFill/>
                </a:ln>
                <a:solidFill>
                  <a:srgbClr val="000000"/>
                </a:solidFill>
                <a:effectLst/>
                <a:uLnTx/>
                <a:uFillTx/>
                <a:latin typeface="Arial" charset="0"/>
                <a:ea typeface="+mn-ea"/>
                <a:cs typeface="+mn-cs"/>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Neural Networks (CNNs) were proposed to emulate the animal visual cortex, which exploits the spatially local correlations present in natural images. </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56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To exploit the spatially local correlations, the neurons in a layer receive inputs only from a subset of units in the previous layer (spatially contiguous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units (neurons) are unresponsive to changes outside of their receptive fields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Higher layers, become more global</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These units have a receptive field of 3, therefore, they are only connected to 3 contiguous units in the previous layer </a:t>
            </a:r>
          </a:p>
        </p:txBody>
      </p:sp>
    </p:spTree>
    <p:extLst>
      <p:ext uri="{BB962C8B-B14F-4D97-AF65-F5344CB8AC3E}">
        <p14:creationId xmlns:p14="http://schemas.microsoft.com/office/powerpoint/2010/main" val="13232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convolutional layer is comprised of several “filters” that search for different patterns in the entire input</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 feature map can be generated with the information from the learned filters as follows:</a:t>
                </a: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𝒕𝒂𝒉𝒏</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𝒃</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Where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represents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in 	a hidden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that the weight and bias parameters are shared within the same filter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Gradient  descent is commonly used for the training of CNNs, but the gradient of the shared weights is given by the sum of the shared parameters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Parameter sharing allows the search of the same pattern in the entire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Filter 2</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31843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figure contains two different CNN layers. Layer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four feature maps, while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2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blue and red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are computed from pixels of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that fall within their 2x2 receptive field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𝒌𝒍</m:t>
                        </m:r>
                      </m:sup>
                    </m:sSub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then denotes the weight connecting each pixel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with the pixel at coordinates </a:t>
                </a:r>
                <a14:m>
                  <m:oMath xmlns:m="http://schemas.openxmlformats.org/officeDocument/2006/math">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𝒋</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𝒍</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It is important to know that the frame length of the filter for image recognition, called </a:t>
            </a:r>
            <a:r>
              <a:rPr kumimoji="0" lang="en-US" sz="1800" b="1" i="0" u="none" strike="noStrike" kern="1200" cap="none" spc="0" normalizeH="0" baseline="0" noProof="0" dirty="0">
                <a:ln>
                  <a:noFill/>
                </a:ln>
                <a:solidFill>
                  <a:srgbClr val="C00000"/>
                </a:solidFill>
                <a:effectLst/>
                <a:uLnTx/>
                <a:uFillTx/>
                <a:latin typeface="Arial" charset="0"/>
                <a:ea typeface="+mn-ea"/>
                <a:cs typeface="+mn-cs"/>
              </a:rPr>
              <a:t>stride</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is usually set to 1 or 2.</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control the spatial size of the output, zero-padding around the borders is commonly performed</a:t>
            </a:r>
          </a:p>
        </p:txBody>
      </p:sp>
    </p:spTree>
    <p:extLst>
      <p:ext uri="{BB962C8B-B14F-4D97-AF65-F5344CB8AC3E}">
        <p14:creationId xmlns:p14="http://schemas.microsoft.com/office/powerpoint/2010/main" val="795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 activation layer is added after one or more convolutional layers. </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Typically, for the image recognition tasks, a Rectified Linear Unit activation function (ReLU) is used.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function is given by</a:t>
                </a:r>
                <a:endPar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
                    </m:oMathParaPr>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𝒎𝒂𝒙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Using this activation function increases the non-linear properties of the decision function without affecting the receptive fields of the convolutional layer.</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oMath>
                    </m:oMathPara>
                  </a14:m>
                  <a:endPar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15818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Another typical layer in a  CNN is a pooling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layers reduce the resolution through a local maximum, which also reduces the amount of computations and parameters in the network</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pooling layer needs two hyperparameters:</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Spatial extent (size)</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Stride (frame length)</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Common parameters used in literature are </a:t>
                </a: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most common pooling operation is </a:t>
            </a:r>
            <a:r>
              <a:rPr kumimoji="0" lang="en-US" sz="1800" b="1" i="0" u="none" strike="noStrike" kern="0" cap="none" spc="0" normalizeH="0" baseline="0" noProof="0" dirty="0" err="1">
                <a:ln>
                  <a:noFill/>
                </a:ln>
                <a:solidFill>
                  <a:srgbClr val="000000"/>
                </a:solidFill>
                <a:effectLst/>
                <a:uLnTx/>
                <a:uFillTx/>
                <a:latin typeface="Arial" charset="0"/>
                <a:ea typeface="+mn-ea"/>
                <a:cs typeface="+mn-cs"/>
              </a:rPr>
              <a:t>maxPooling</a:t>
            </a:r>
            <a:r>
              <a:rPr kumimoji="0" lang="en-US" sz="1800" b="1" i="0" u="none" strike="noStrike" kern="0" cap="none" spc="0" normalizeH="0" baseline="0" noProof="0" dirty="0">
                <a:ln>
                  <a:noFill/>
                </a:ln>
                <a:solidFill>
                  <a:srgbClr val="000000"/>
                </a:solidFill>
                <a:effectLst/>
                <a:uLnTx/>
                <a:uFillTx/>
                <a:latin typeface="Arial" charset="0"/>
                <a:ea typeface="+mn-ea"/>
                <a:cs typeface="+mn-cs"/>
              </a:rPr>
              <a:t>, which partitions the input into a set of non-overlapping section and, for each sub-region outputs the max value.</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helps to make the representation become approximately invariant to small translations in the input.</a:t>
            </a:r>
          </a:p>
        </p:txBody>
      </p:sp>
    </p:spTree>
    <p:extLst>
      <p:ext uri="{BB962C8B-B14F-4D97-AF65-F5344CB8AC3E}">
        <p14:creationId xmlns:p14="http://schemas.microsoft.com/office/powerpoint/2010/main" val="297081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If classification is being performed, a fully-connected layer is added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corresponds to a traditional Multilinear Perceptron (MLP)</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As the name indicates it, the neurons in the fully connected layer have full connections to all activations in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Adding this layer allows the classification of the input described by the feature maps extracted by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works in the same way as an MLP and activation functions used commonly include the sigmoid function and the tahn function</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solidFill>
                <a:effectLst/>
                <a:uLnTx/>
                <a:uFillTx/>
                <a:latin typeface="Arial"/>
                <a:ea typeface="+mn-ea"/>
                <a:cs typeface="+mn-cs"/>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lumMod val="20000"/>
                    <a:lumOff val="80000"/>
                  </a:srgbClr>
                </a:solidFill>
                <a:effectLst/>
                <a:uLnTx/>
                <a:uFillTx/>
                <a:latin typeface="Cambria Math" panose="02040503050406030204" pitchFamily="18" charset="0"/>
                <a:ea typeface="+mn-ea"/>
                <a:cs typeface="+mn-cs"/>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966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Fully Connected Layer</a:t>
              </a:r>
            </a:p>
          </p:txBody>
        </p:sp>
      </p:grpSp>
    </p:spTree>
    <p:extLst>
      <p:ext uri="{BB962C8B-B14F-4D97-AF65-F5344CB8AC3E}">
        <p14:creationId xmlns:p14="http://schemas.microsoft.com/office/powerpoint/2010/main" val="37453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CTC is 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normalized 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panose="02040503050406030204" pitchFamily="18" charset="0"/>
                                </a:rPr>
                              </m:ctrlPr>
                            </m:naryPr>
                            <m:sub>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a:latin typeface="Arial" charset="0"/>
                </a:endParaRPr>
              </a:p>
              <a:p>
                <a:pPr marL="238125" lvl="2" indent="0">
                  <a:spcBef>
                    <a:spcPts val="0"/>
                  </a:spcBef>
                  <a:buNone/>
                </a:pPr>
                <a:r>
                  <a:rPr lang="en-US" sz="1800" b="1" dirty="0">
                    <a:latin typeface="Arial" charset="0"/>
                    <a:ea typeface="Arial" charset="0"/>
                    <a:cs typeface="Arial" charset="0"/>
                  </a:rPr>
                  <a:t>where </a:t>
                </a:r>
                <a14:m>
                  <m:oMath xmlns:m="http://schemas.openxmlformats.org/officeDocument/2006/math">
                    <m:sSubSup>
                      <m:sSubSupPr>
                        <m:ctrlPr>
                          <a:rPr lang="en-US" sz="1800" b="1" i="1">
                            <a:latin typeface="Cambria Math" panose="02040503050406030204" pitchFamily="18"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time step:</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panose="02040503050406030204" pitchFamily="18"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are different 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example, using ‘−’ to denote blanks, the alignments (a, −, b, c, −, −) and</a:t>
                </a:r>
                <a:br>
                  <a:rPr lang="en-US" sz="1800" b="1" dirty="0">
                    <a:latin typeface="Arial" charset="0"/>
                    <a:ea typeface="Arial" charset="0"/>
                    <a:cs typeface="Arial" charset="0"/>
                  </a:rPr>
                </a:br>
                <a:r>
                  <a:rPr lang="en-US" sz="1800" b="1" dirty="0">
                    <a:latin typeface="Arial" charset="0"/>
                    <a:ea typeface="Arial" charset="0"/>
                    <a:cs typeface="Arial" charset="0"/>
                  </a:rPr>
                  <a:t>(−, −, a, −, b, c) both correspond to the transcription (a, b, c). When the same label appears on successive time steps in an alignment, the repeats are removed: (a, b, b, b, c, c) and (a, −, b, −, c, c) also correspond to</a:t>
                </a:r>
                <a:br>
                  <a:rPr lang="en-US" sz="1800" b="1" dirty="0">
                    <a:latin typeface="Arial" charset="0"/>
                    <a:ea typeface="Arial" charset="0"/>
                    <a:cs typeface="Arial" charset="0"/>
                  </a:rPr>
                </a:br>
                <a:r>
                  <a:rPr lang="en-US" sz="1800" b="1" dirty="0">
                    <a:latin typeface="Arial" charset="0"/>
                    <a:ea typeface="Arial" charset="0"/>
                    <a:cs typeface="Arial" charset="0"/>
                  </a:rPr>
                  <a:t>(a,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a:latin typeface="Arial" charset="0"/>
                    <a:ea typeface="Arial" charset="0"/>
                    <a:cs typeface="Arial" charset="0"/>
                  </a:rPr>
                  <a:t>B</a:t>
                </a:r>
                <a:r>
                  <a:rPr lang="en-US" sz="1800" b="1" dirty="0">
                    <a:latin typeface="Arial" charset="0"/>
                    <a:ea typeface="Arial" charset="0"/>
                    <a:cs typeface="Arial" charset="0"/>
                  </a:rPr>
                  <a:t> as an 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Integrating over 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p>
              <a:p>
                <a:pPr marL="182563" indent="-182563">
                  <a:spcBef>
                    <a:spcPts val="0"/>
                  </a:spcBef>
                  <a:spcAft>
                    <a:spcPts val="1200"/>
                  </a:spcAft>
                  <a:buFont typeface="Arial" charset="0"/>
                </a:pPr>
                <a:r>
                  <a:rPr lang="en-US" sz="1800" b="1" dirty="0">
                    <a:latin typeface="Arial" charset="0"/>
                    <a:ea typeface="Arial" charset="0"/>
                    <a:cs typeface="Arial" charset="0"/>
                  </a:rPr>
                  <a:t>Intuition: we don’t know where the labels within a particular transcription will occur, so we sum over all the places where they could occur.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Generally there are two kinds of neural networks:</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a:solidFill>
                    <a:prstClr val="black"/>
                  </a:solidFill>
                  <a:latin typeface="Arial" panose="020B0604020202020204" pitchFamily="34" charset="0"/>
                  <a:cs typeface="Arial" panose="020B0604020202020204" pitchFamily="34" charset="0"/>
                </a:rPr>
                <a:t>Feedforward</a:t>
              </a:r>
              <a:r>
                <a:rPr lang="en-US" sz="2400" b="1" dirty="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a:solidFill>
                    <a:prstClr val="black"/>
                  </a:solidFill>
                  <a:latin typeface="Arial" panose="020B0604020202020204" pitchFamily="34" charset="0"/>
                  <a:cs typeface="Arial" panose="020B0604020202020204" pitchFamily="34" charset="0"/>
                </a:rPr>
                <a:t>connections between the</a:t>
              </a:r>
              <a:br>
                <a:rPr lang="en-US" b="1" dirty="0">
                  <a:solidFill>
                    <a:prstClr val="black"/>
                  </a:solidFill>
                  <a:latin typeface="Arial" panose="020B0604020202020204" pitchFamily="34" charset="0"/>
                  <a:cs typeface="Arial" panose="020B0604020202020204" pitchFamily="34" charset="0"/>
                </a:rPr>
              </a:br>
              <a:r>
                <a:rPr lang="en-US" b="1" dirty="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This equation 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panose="02040503050406030204" pitchFamily="18"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panose="02040503050406030204" pitchFamily="18" charset="0"/>
                            </a:rPr>
                          </m:ctrlPr>
                        </m:dPr>
                        <m:e>
                          <m:r>
                            <a:rPr lang="en-US" sz="1800" b="1" i="1">
                              <a:latin typeface="Cambria Math" charset="0"/>
                            </a:rPr>
                            <m:t>𝑥</m:t>
                          </m:r>
                        </m:e>
                      </m:d>
                      <m:r>
                        <a:rPr lang="en-US" sz="1800" b="1" i="1">
                          <a:latin typeface="Cambria Math" charset="0"/>
                        </a:rPr>
                        <m:t>=−</m:t>
                      </m:r>
                      <m:func>
                        <m:funcPr>
                          <m:ctrlPr>
                            <a:rPr lang="en-US" sz="1800" b="1" i="1">
                              <a:latin typeface="Cambria Math" panose="02040503050406030204" pitchFamily="18"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panose="02040503050406030204" pitchFamily="18" charset="0"/>
                                </a:rPr>
                              </m:ctrlPr>
                            </m:dPr>
                            <m:e>
                              <m:acc>
                                <m:accPr>
                                  <m:chr m:val="̂"/>
                                  <m:ctrlPr>
                                    <a:rPr lang="en-US" sz="1800" b="1" i="1">
                                      <a:latin typeface="Cambria Math" panose="02040503050406030204" pitchFamily="18"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Transducers</a:t>
            </a:r>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is an acoustic-only model, an RNN transducer 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a:latin typeface="Arial" charset="0"/>
                <a:ea typeface="Arial" charset="0"/>
                <a:cs typeface="Arial" charset="0"/>
              </a:rPr>
              <a:t>An RNN transducer uses two 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 </a:t>
            </a: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N-best list of candidate transcriptions.</a:t>
            </a:r>
          </a:p>
        </p:txBody>
      </p:sp>
    </p:spTree>
    <p:extLst>
      <p:ext uri="{BB962C8B-B14F-4D97-AF65-F5344CB8AC3E}">
        <p14:creationId xmlns:p14="http://schemas.microsoft.com/office/powerpoint/2010/main" val="162334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Performance</a:t>
            </a:r>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a:latin typeface="Arial" charset="0"/>
                <a:ea typeface="Arial" charset="0"/>
                <a:cs typeface="Arial" charset="0"/>
              </a:rPr>
              <a:t>Phoneme recognition</a:t>
            </a:r>
            <a:br>
              <a:rPr lang="en-US" sz="2400" b="1" dirty="0">
                <a:latin typeface="Arial" charset="0"/>
                <a:ea typeface="Arial" charset="0"/>
                <a:cs typeface="Arial" charset="0"/>
              </a:rPr>
            </a:br>
            <a:r>
              <a:rPr lang="en-US" sz="2400" b="1" dirty="0">
                <a:latin typeface="Arial" charset="0"/>
                <a:ea typeface="Arial" charset="0"/>
                <a:cs typeface="Arial" charset="0"/>
              </a:rPr>
              <a:t>experiments on the</a:t>
            </a:r>
            <a:br>
              <a:rPr lang="en-US" sz="2400" b="1" dirty="0">
                <a:latin typeface="Arial" charset="0"/>
                <a:ea typeface="Arial" charset="0"/>
                <a:cs typeface="Arial" charset="0"/>
              </a:rPr>
            </a:br>
            <a:r>
              <a:rPr lang="en-US" sz="2400" b="1" dirty="0">
                <a:latin typeface="Arial" charset="0"/>
                <a:ea typeface="Arial" charset="0"/>
                <a:cs typeface="Arial" charset="0"/>
              </a:rPr>
              <a:t>TIMIT Corpus. </a:t>
            </a:r>
          </a:p>
          <a:p>
            <a:pPr marL="182563" indent="-182563">
              <a:spcBef>
                <a:spcPts val="0"/>
              </a:spcBef>
              <a:spcAft>
                <a:spcPts val="1200"/>
              </a:spcAft>
              <a:buFont typeface="Arial" charset="0"/>
            </a:pPr>
            <a:r>
              <a:rPr lang="en-US" sz="2400" b="1" dirty="0">
                <a:latin typeface="Arial" charset="0"/>
                <a:ea typeface="Arial" charset="0"/>
                <a:cs typeface="Arial" charset="0"/>
              </a:rPr>
              <a:t>A bidirectional LSTM was</a:t>
            </a:r>
            <a:br>
              <a:rPr lang="en-US" sz="2400" b="1" dirty="0">
                <a:latin typeface="Arial" charset="0"/>
                <a:ea typeface="Arial" charset="0"/>
                <a:cs typeface="Arial" charset="0"/>
              </a:rPr>
            </a:br>
            <a:r>
              <a:rPr lang="en-US" sz="2400" b="1" dirty="0">
                <a:latin typeface="Arial" charset="0"/>
                <a:ea typeface="Arial" charset="0"/>
                <a:cs typeface="Arial" charset="0"/>
              </a:rPr>
              <a:t>used for all networks</a:t>
            </a:r>
            <a:br>
              <a:rPr lang="en-US" sz="2400" b="1" dirty="0">
                <a:latin typeface="Arial" charset="0"/>
                <a:ea typeface="Arial" charset="0"/>
                <a:cs typeface="Arial" charset="0"/>
              </a:rPr>
            </a:br>
            <a:r>
              <a:rPr lang="en-US" sz="2400" b="1" dirty="0">
                <a:latin typeface="Arial" charset="0"/>
                <a:ea typeface="Arial" charset="0"/>
                <a:cs typeface="Arial" charset="0"/>
              </a:rPr>
              <a:t>except CTC-3l-500h-tanh,</a:t>
            </a:r>
            <a:br>
              <a:rPr lang="en-US" sz="2400" b="1" dirty="0">
                <a:latin typeface="Arial" charset="0"/>
                <a:ea typeface="Arial" charset="0"/>
                <a:cs typeface="Arial" charset="0"/>
              </a:rPr>
            </a:br>
            <a:r>
              <a:rPr lang="en-US" sz="2400" b="1" dirty="0">
                <a:latin typeface="Arial" charset="0"/>
                <a:ea typeface="Arial" charset="0"/>
                <a:cs typeface="Arial" charset="0"/>
              </a:rPr>
              <a:t>which had </a:t>
            </a:r>
            <a:r>
              <a:rPr lang="en-US" sz="2400" b="1" i="1" dirty="0" err="1">
                <a:latin typeface="Arial" charset="0"/>
                <a:ea typeface="Arial" charset="0"/>
                <a:cs typeface="Arial" charset="0"/>
              </a:rPr>
              <a:t>tanh</a:t>
            </a:r>
            <a:r>
              <a:rPr lang="en-US" sz="2400" b="1" dirty="0">
                <a:latin typeface="Arial" charset="0"/>
                <a:ea typeface="Arial" charset="0"/>
                <a:cs typeface="Arial" charset="0"/>
              </a:rPr>
              <a:t> units</a:t>
            </a:r>
            <a:br>
              <a:rPr lang="en-US" sz="2400" b="1" dirty="0">
                <a:latin typeface="Arial" charset="0"/>
                <a:ea typeface="Arial" charset="0"/>
                <a:cs typeface="Arial" charset="0"/>
              </a:rPr>
            </a:br>
            <a:r>
              <a:rPr lang="en-US" sz="2400" b="1" dirty="0">
                <a:latin typeface="Arial" charset="0"/>
                <a:ea typeface="Arial" charset="0"/>
                <a:cs typeface="Arial" charset="0"/>
              </a:rPr>
              <a:t>instead of LSTM cells, and</a:t>
            </a:r>
            <a:br>
              <a:rPr lang="en-US" sz="2400" b="1" dirty="0">
                <a:latin typeface="Arial" charset="0"/>
                <a:ea typeface="Arial" charset="0"/>
                <a:cs typeface="Arial" charset="0"/>
              </a:rPr>
            </a:br>
            <a:r>
              <a:rPr lang="en-US" sz="2400" b="1" dirty="0">
                <a:latin typeface="Arial" charset="0"/>
                <a:ea typeface="Arial" charset="0"/>
                <a:cs typeface="Arial" charset="0"/>
              </a:rPr>
              <a:t>CTC-3l-421h-uni where the LSTM layers were unidirectional.</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Bidirectional LSTMs have a slight advantage over unidirectional LSTMs.</a:t>
            </a:r>
          </a:p>
          <a:p>
            <a:pPr marL="182563" indent="-182563">
              <a:spcBef>
                <a:spcPts val="0"/>
              </a:spcBef>
              <a:spcAft>
                <a:spcPts val="1200"/>
              </a:spcAft>
              <a:buFont typeface="Arial" charset="0"/>
            </a:pPr>
            <a:r>
              <a:rPr lang="en-US" sz="2400" b="1" dirty="0">
                <a:latin typeface="Arial" charset="0"/>
                <a:ea typeface="Arial" charset="0"/>
                <a:cs typeface="Arial" charset="0"/>
              </a:rPr>
              <a:t>Depth 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Summary and Future Work</a:t>
            </a:r>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Deep recurrent neural networks and deep bidirectional long short-term memory have given the best known results on sequential 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EEG classification using deep learning methods such as deep belief networks and </a:t>
            </a:r>
            <a:r>
              <a:rPr lang="en-US" sz="1800" b="1" dirty="0" err="1">
                <a:latin typeface="Arial" charset="0"/>
                <a:ea typeface="Arial" charset="0"/>
                <a:cs typeface="Arial" charset="0"/>
              </a:rPr>
              <a:t>SdAs</a:t>
            </a:r>
            <a:r>
              <a:rPr lang="en-US" sz="1800" b="1" dirty="0">
                <a:latin typeface="Arial" charset="0"/>
                <a:ea typeface="Arial" charset="0"/>
                <a:cs typeface="Arial" charset="0"/>
              </a:rPr>
              <a:t> appear promising.</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RNNs have not been applied to sequential processing of EEG signals.</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LSTMs are good candidates for EEG signal analysis:</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Their memory properties decrease the false alarm rate.</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CTC training allows the use of EEG reports directly without alignment.</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A heuristic language model can be replaced by DBLSTM using an RNN transducer.</a:t>
            </a:r>
          </a:p>
          <a:p>
            <a:pPr marL="458788" lvl="1" indent="-276225">
              <a:spcBef>
                <a:spcPts val="0"/>
              </a:spcBef>
              <a:spcAft>
                <a:spcPts val="1800"/>
              </a:spcAft>
              <a:buFont typeface="Wingdings" panose="05000000000000000000" pitchFamily="2" charset="2"/>
              <a:buChar char="Ø"/>
            </a:pPr>
            <a:r>
              <a:rPr lang="en-US" sz="1800" b="1" dirty="0">
                <a:latin typeface="Arial" charset="0"/>
                <a:ea typeface="Arial" charset="0"/>
                <a:cs typeface="Arial" charset="0"/>
              </a:rPr>
              <a:t>Prediction of a seizure event can be reported much earlier (~20 </a:t>
            </a:r>
            <a:r>
              <a:rPr lang="en-US" sz="1800" b="1" dirty="0" err="1">
                <a:latin typeface="Arial" charset="0"/>
                <a:ea typeface="Arial" charset="0"/>
                <a:cs typeface="Arial" charset="0"/>
              </a:rPr>
              <a:t>mins</a:t>
            </a:r>
            <a:r>
              <a:rPr lang="en-US" sz="1800" b="1" dirty="0">
                <a:latin typeface="Arial" charset="0"/>
                <a:ea typeface="Arial" charset="0"/>
                <a:cs typeface="Arial" charset="0"/>
              </a:rPr>
              <a:t>.).</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Future work: </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Replace </a:t>
            </a:r>
            <a:r>
              <a:rPr lang="en-US" sz="1800" b="1" dirty="0" err="1">
                <a:latin typeface="Arial" charset="0"/>
                <a:ea typeface="Arial" charset="0"/>
                <a:cs typeface="Arial" charset="0"/>
              </a:rPr>
              <a:t>SdA</a:t>
            </a:r>
            <a:r>
              <a:rPr lang="en-US" sz="1800" b="1" dirty="0">
                <a:latin typeface="Arial" charset="0"/>
                <a:ea typeface="Arial" charset="0"/>
                <a:cs typeface="Arial" charset="0"/>
              </a:rPr>
              <a:t> by: Standard RNN, LSTM, DRNN, DLSTM, and DBLSTM.</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Develop a seizure prediction tool using DBLSTM.</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Deep learning has gained popularity in the latest years due to hardware advances (GPUs, etc.) and new training methodologies, which helped overcome the issue of the vanishing gradient</a:t>
            </a:r>
          </a:p>
          <a:p>
            <a:pPr marL="285750" indent="-285750" algn="just">
              <a:spcAft>
                <a:spcPct val="50000"/>
              </a:spcAft>
              <a:buFont typeface="Arial" panose="020B0604020202020204" pitchFamily="34" charset="0"/>
              <a:buChar char="•"/>
            </a:pPr>
            <a:r>
              <a:rPr lang="en-US" sz="1800" b="1" dirty="0">
                <a:solidFill>
                  <a:schemeClr val="bg1"/>
                </a:solidFill>
              </a:rPr>
              <a:t>RBMs are shallow 2 layer networks (visible and hidden) that can find patterns in data by reconstructing the input in an unsupervised manner.</a:t>
            </a:r>
          </a:p>
          <a:p>
            <a:pPr marL="285750" indent="-285750" algn="just">
              <a:spcAft>
                <a:spcPct val="50000"/>
              </a:spcAft>
              <a:buFont typeface="Arial" panose="020B0604020202020204" pitchFamily="34" charset="0"/>
              <a:buChar char="•"/>
            </a:pPr>
            <a:r>
              <a:rPr lang="en-US" sz="1800" b="1" dirty="0">
                <a:solidFill>
                  <a:schemeClr val="bg1"/>
                </a:solidFill>
              </a:rPr>
              <a:t>RBM training can be accomplished through algorithms such as Contrastive Divergence (CD)</a:t>
            </a:r>
          </a:p>
          <a:p>
            <a:pPr marL="285750" indent="-285750" algn="just">
              <a:spcAft>
                <a:spcPct val="50000"/>
              </a:spcAft>
              <a:buFont typeface="Arial" panose="020B0604020202020204" pitchFamily="34" charset="0"/>
              <a:buChar char="•"/>
            </a:pPr>
            <a:r>
              <a:rPr lang="en-US" sz="1800" b="1" dirty="0">
                <a:solidFill>
                  <a:schemeClr val="bg1"/>
                </a:solidFill>
              </a:rPr>
              <a:t>DBNs can be trained in reasonable amounts of time with GPUs, and their training method overcomes the vanishing gradient issue</a:t>
            </a:r>
          </a:p>
          <a:p>
            <a:pPr marL="285750" indent="-285750" algn="just">
              <a:spcAft>
                <a:spcPct val="50000"/>
              </a:spcAft>
              <a:buFont typeface="Arial" panose="020B0604020202020204" pitchFamily="34" charset="0"/>
              <a:buChar char="•"/>
            </a:pPr>
            <a:r>
              <a:rPr lang="en-US" sz="1800" b="1" dirty="0">
                <a:solidFill>
                  <a:schemeClr val="bg1"/>
                </a:solidFill>
              </a:rPr>
              <a:t>CNNs and LSTMs are popular for speech and image processing.</a:t>
            </a:r>
          </a:p>
          <a:p>
            <a:pPr marL="285750" indent="-285750" algn="just">
              <a:spcAft>
                <a:spcPct val="50000"/>
              </a:spcAft>
              <a:buFont typeface="Arial" panose="020B0604020202020204" pitchFamily="34" charset="0"/>
              <a:buChar char="•"/>
            </a:pPr>
            <a:r>
              <a:rPr lang="en-US" sz="1800" b="1" dirty="0">
                <a:solidFill>
                  <a:schemeClr val="bg1"/>
                </a:solidFill>
              </a:rPr>
              <a:t>Sequence to sequence models are popular for text processing.</a:t>
            </a: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32695854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inputs, update the hidden states depending on 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a neural network with memory.</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system for sequential tasks such as speech recognition or handwritten recognition since they maintain a state vector that implicitly contains information about the history of all the past elements of a sequence.</a:t>
            </a: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Unrolling an RNN for Sequential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a:latin typeface="Arial" panose="020B0604020202020204" pitchFamily="34" charset="0"/>
                    <a:cs typeface="Arial" panose="020B0604020202020204" pitchFamily="34" charset="0"/>
                  </a:rPr>
                  <a:t>An unrolled RNN (in time) can be considered as a deep neural network (DNN) with indefinitely many layers:</a:t>
                </a: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a:latin typeface="Arial" panose="020B0604020202020204" pitchFamily="34" charset="0"/>
                    <a:cs typeface="Arial" panose="020B0604020202020204" pitchFamily="34" charset="0"/>
                  </a:rPr>
                  <a:t> (memory of the network).</a:t>
                </a: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function (</a:t>
                </a:r>
                <a:r>
                  <a:rPr lang="en-US" sz="1800" b="1" dirty="0" err="1">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a:latin typeface="Cambria Math" charset="0"/>
                    <a:cs typeface="Arial" panose="020B0604020202020204" pitchFamily="34" charset="0"/>
                  </a:rPr>
                  <a:t> </a:t>
                </a:r>
                <a:r>
                  <a:rPr lang="en-US" sz="1800" b="1" dirty="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ReLUs</a:t>
                </a:r>
                <a:r>
                  <a:rPr lang="en-US" sz="1800" b="1" dirty="0">
                    <a:latin typeface="Arial" panose="020B0604020202020204" pitchFamily="34" charset="0"/>
                    <a:cs typeface="Arial" panose="020B0604020202020204" pitchFamily="34" charset="0"/>
                  </a:rPr>
                  <a:t>). </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U, V, W</a:t>
                </a:r>
                <a:r>
                  <a:rPr lang="en-US" sz="1800" b="1" dirty="0">
                    <a:latin typeface="Arial" panose="020B0604020202020204" pitchFamily="34" charset="0"/>
                    <a:cs typeface="Arial" panose="020B0604020202020204" pitchFamily="34" charset="0"/>
                  </a:rPr>
                  <a:t>: network parameters (unlike a </a:t>
                </a:r>
                <a:r>
                  <a:rPr lang="en-US" sz="1800" b="1" dirty="0" err="1">
                    <a:latin typeface="Arial" panose="020B0604020202020204" pitchFamily="34" charset="0"/>
                    <a:cs typeface="Arial" panose="020B0604020202020204" pitchFamily="34" charset="0"/>
                  </a:rPr>
                  <a:t>feedforward</a:t>
                </a:r>
                <a:r>
                  <a:rPr lang="en-US" sz="1800" b="1" dirty="0">
                    <a:latin typeface="Arial" panose="020B0604020202020204" pitchFamily="34" charset="0"/>
                    <a:cs typeface="Arial" panose="020B0604020202020204" pitchFamily="34" charset="0"/>
                  </a:rPr>
                  <a:t> neural network, an RNN shares the same parameters across all time steps).</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g</a:t>
                </a:r>
                <a:r>
                  <a:rPr lang="en-US" sz="1800" b="1" dirty="0">
                    <a:latin typeface="Arial" panose="020B0604020202020204" pitchFamily="34" charset="0"/>
                    <a:cs typeface="Arial" panose="020B0604020202020204" pitchFamily="34" charset="0"/>
                  </a:rPr>
                  <a:t>: activation function for the output 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function).</a:t>
                </a:r>
              </a:p>
              <a:p>
                <a:pPr marL="349250" indent="-220663">
                  <a:spcBef>
                    <a:spcPts val="0"/>
                  </a:spcBef>
                  <a:spcAft>
                    <a:spcPts val="600"/>
                  </a:spcAft>
                  <a:buFont typeface="Arial" panose="020B0604020202020204" pitchFamily="34" charset="0"/>
                  <a:buChar char="•"/>
                </a:pPr>
                <a:r>
                  <a:rPr lang="en-US" sz="1800" b="1" i="1" dirty="0">
                    <a:cs typeface="Arial" panose="020B0604020202020204" pitchFamily="34" charset="0"/>
                  </a:rPr>
                  <a:t>y</a:t>
                </a:r>
                <a:r>
                  <a:rPr lang="en-US" sz="1800" b="1" dirty="0">
                    <a:latin typeface="Arial" panose="020B0604020202020204" pitchFamily="34" charset="0"/>
                    <a:cs typeface="Arial" panose="020B0604020202020204" pitchFamily="34" charset="0"/>
                  </a:rPr>
                  <a:t>: 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Training</a:t>
            </a:r>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Computing 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BPTT</a:t>
            </a: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 Unfolding an RNN in time and using the extended version of </a:t>
            </a:r>
            <a:r>
              <a:rPr lang="en-US" sz="1800" dirty="0" err="1">
                <a:solidFill>
                  <a:prstClr val="black"/>
                </a:solidFill>
                <a:latin typeface="Arial" charset="0"/>
                <a:ea typeface="Arial" charset="0"/>
                <a:cs typeface="Arial" charset="0"/>
              </a:rPr>
              <a:t>backpropagation</a:t>
            </a:r>
            <a:r>
              <a:rPr lang="en-US" sz="1800" dirty="0">
                <a:solidFill>
                  <a:prstClr val="black"/>
                </a:solidFill>
                <a:latin typeface="Arial" charset="0"/>
                <a:ea typeface="Arial" charset="0"/>
                <a:cs typeface="Arial" charset="0"/>
              </a:rPr>
              <a:t>.</a:t>
            </a: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a 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Backpropagation</a:t>
            </a:r>
            <a:r>
              <a:rPr lang="en-US" dirty="0"/>
              <a:t>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learned (</a:t>
                </a:r>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examples</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a:latin typeface="Arial" charset="0"/>
                    <a:ea typeface="Arial" charset="0"/>
                    <a:cs typeface="Arial" charset="0"/>
                  </a:rPr>
                  <a:t> 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a:latin typeface="Arial" charset="0"/>
                    <a:ea typeface="Arial" charset="0"/>
                    <a:cs typeface="Arial" charset="0"/>
                  </a:rPr>
                  <a:t>: the true label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The Vanishing 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grows exponentially as it propagates through an RNN.</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to approximately 10 time steps between the relevant 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is a special kind of RNN architecture, capable of learning long-term dependencies.</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outperform RNNs and Hidden Markov Models (HMMs):</a:t>
            </a:r>
          </a:p>
          <a:p>
            <a:pPr marL="349250" lvl="1" indent="-166688">
              <a:buFont typeface="Wingdings" charset="2"/>
              <a:buChar char="§"/>
            </a:pPr>
            <a:r>
              <a:rPr lang="en-US" sz="1800" b="1" dirty="0">
                <a:latin typeface="Arial" charset="0"/>
                <a:ea typeface="Arial" charset="0"/>
                <a:cs typeface="Arial" charset="0"/>
              </a:rPr>
              <a:t>Speech Recognition: 17.7% phoneme error rate on TIMIT acoustic phonetic corpus.</a:t>
            </a: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that learn 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9705</TotalTime>
  <Words>4249</Words>
  <Application>Microsoft Macintosh PowerPoint</Application>
  <PresentationFormat>Letter Paper (8.5x11 in)</PresentationFormat>
  <Paragraphs>338</Paragraphs>
  <Slides>34</Slides>
  <Notes>24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34</vt:i4>
      </vt:variant>
    </vt:vector>
  </HeadingPairs>
  <TitlesOfParts>
    <vt:vector size="44" baseType="lpstr">
      <vt:lpstr>Arial</vt:lpstr>
      <vt:lpstr>Calibri</vt:lpstr>
      <vt:lpstr>Cambria Math</vt:lpstr>
      <vt:lpstr>Times New Roman</vt:lpstr>
      <vt:lpstr>Wingdings</vt:lpstr>
      <vt:lpstr>lecture_title</vt:lpstr>
      <vt:lpstr>1_isip_default</vt:lpstr>
      <vt:lpstr>2_isip_default</vt:lpstr>
      <vt:lpstr>2_ISIP Content Slide</vt:lpstr>
      <vt:lpstr>3_isip_default</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Connectionist Temporal Classification (CTC)</vt:lpstr>
      <vt:lpstr>Connectionist Temporal Classification (CTC)</vt:lpstr>
      <vt:lpstr>Connectionist Temporal Classification (Continued)</vt:lpstr>
      <vt:lpstr>RNN Transducers</vt:lpstr>
      <vt:lpstr>DBLSTM Performance</vt:lpstr>
      <vt:lpstr>Summary and Future Work</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583</cp:revision>
  <dcterms:created xsi:type="dcterms:W3CDTF">2002-09-12T17:13:32Z</dcterms:created>
  <dcterms:modified xsi:type="dcterms:W3CDTF">2019-11-20T13:59:53Z</dcterms:modified>
</cp:coreProperties>
</file>