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2" r:id="rId1"/>
    <p:sldMasterId id="2147483694" r:id="rId2"/>
  </p:sldMasterIdLst>
  <p:notesMasterIdLst>
    <p:notesMasterId r:id="rId18"/>
  </p:notesMasterIdLst>
  <p:handoutMasterIdLst>
    <p:handoutMasterId r:id="rId19"/>
  </p:handoutMasterIdLst>
  <p:sldIdLst>
    <p:sldId id="356" r:id="rId3"/>
    <p:sldId id="416" r:id="rId4"/>
    <p:sldId id="417" r:id="rId5"/>
    <p:sldId id="418" r:id="rId6"/>
    <p:sldId id="419" r:id="rId7"/>
    <p:sldId id="420" r:id="rId8"/>
    <p:sldId id="421" r:id="rId9"/>
    <p:sldId id="422" r:id="rId10"/>
    <p:sldId id="423" r:id="rId11"/>
    <p:sldId id="424" r:id="rId12"/>
    <p:sldId id="425" r:id="rId13"/>
    <p:sldId id="426" r:id="rId14"/>
    <p:sldId id="427" r:id="rId15"/>
    <p:sldId id="428" r:id="rId16"/>
    <p:sldId id="429" r:id="rId17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pos="54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3" autoAdjust="0"/>
    <p:restoredTop sz="95102" autoAdjust="0"/>
  </p:normalViewPr>
  <p:slideViewPr>
    <p:cSldViewPr snapToGrid="0">
      <p:cViewPr varScale="1">
        <p:scale>
          <a:sx n="117" d="100"/>
          <a:sy n="117" d="100"/>
        </p:scale>
        <p:origin x="2192" y="176"/>
      </p:cViewPr>
      <p:guideLst>
        <p:guide orient="horz" pos="3816"/>
        <p:guide pos="549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568" y="22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5" Type="http://schemas.openxmlformats.org/officeDocument/2006/relationships/slide" Target="slides/slide9.xml"/><Relationship Id="rId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DC6FA-9CCE-4287-BC5E-0D385E2FAC5B}" type="slidenum">
              <a:rPr lang="en-US"/>
              <a:pPr/>
              <a:t>5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XOR: x_1, x_2, and we want to transform to x_1^2, x_2^2, x_1 x_2</a:t>
            </a:r>
          </a:p>
          <a:p>
            <a:endParaRPr lang="en-US"/>
          </a:p>
          <a:p>
            <a:r>
              <a:rPr lang="en-US"/>
              <a:t>It can also be viewed as feature extraction from the feature vector </a:t>
            </a:r>
            <a:r>
              <a:rPr lang="en-US" b="1"/>
              <a:t>x</a:t>
            </a:r>
            <a:r>
              <a:rPr lang="en-US"/>
              <a:t>, but now we extract </a:t>
            </a:r>
            <a:r>
              <a:rPr lang="en-US" i="1"/>
              <a:t>more</a:t>
            </a:r>
            <a:r>
              <a:rPr lang="en-US"/>
              <a:t> feature than the number of features in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596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DC6FA-9CCE-4287-BC5E-0D385E2FAC5B}" type="slidenum">
              <a:rPr lang="en-US"/>
              <a:pPr/>
              <a:t>6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XOR: x_1, x_2, and we want to transform to x_1^2, x_2^2, x_1 x_2</a:t>
            </a:r>
          </a:p>
          <a:p>
            <a:endParaRPr lang="en-US"/>
          </a:p>
          <a:p>
            <a:r>
              <a:rPr lang="en-US"/>
              <a:t>It can also be viewed as feature extraction from the feature vector </a:t>
            </a:r>
            <a:r>
              <a:rPr lang="en-US" b="1"/>
              <a:t>x</a:t>
            </a:r>
            <a:r>
              <a:rPr lang="en-US"/>
              <a:t>, but now we extract </a:t>
            </a:r>
            <a:r>
              <a:rPr lang="en-US" i="1"/>
              <a:t>more</a:t>
            </a:r>
            <a:r>
              <a:rPr lang="en-US"/>
              <a:t> feature than the number of features in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9688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DC6FA-9CCE-4287-BC5E-0D385E2FAC5B}" type="slidenum">
              <a:rPr lang="en-US"/>
              <a:pPr/>
              <a:t>7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XOR: x_1, x_2, and we want to transform to x_1^2, x_2^2, x_1 x_2</a:t>
            </a:r>
          </a:p>
          <a:p>
            <a:endParaRPr lang="en-US"/>
          </a:p>
          <a:p>
            <a:r>
              <a:rPr lang="en-US"/>
              <a:t>It can also be viewed as feature extraction from the feature vector </a:t>
            </a:r>
            <a:r>
              <a:rPr lang="en-US" b="1"/>
              <a:t>x</a:t>
            </a:r>
            <a:r>
              <a:rPr lang="en-US"/>
              <a:t>, but now we extract </a:t>
            </a:r>
            <a:r>
              <a:rPr lang="en-US" i="1"/>
              <a:t>more</a:t>
            </a:r>
            <a:r>
              <a:rPr lang="en-US"/>
              <a:t> feature than the number of features in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7934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DC6FA-9CCE-4287-BC5E-0D385E2FAC5B}" type="slidenum">
              <a:rPr lang="en-US"/>
              <a:pPr/>
              <a:t>8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XOR: x_1, x_2, and we want to transform to x_1^2, x_2^2, x_1 x_2</a:t>
            </a:r>
          </a:p>
          <a:p>
            <a:endParaRPr lang="en-US"/>
          </a:p>
          <a:p>
            <a:r>
              <a:rPr lang="en-US"/>
              <a:t>It can also be viewed as feature extraction from the feature vector </a:t>
            </a:r>
            <a:r>
              <a:rPr lang="en-US" b="1"/>
              <a:t>x</a:t>
            </a:r>
            <a:r>
              <a:rPr lang="en-US"/>
              <a:t>, but now we extract </a:t>
            </a:r>
            <a:r>
              <a:rPr lang="en-US" i="1"/>
              <a:t>more</a:t>
            </a:r>
            <a:r>
              <a:rPr lang="en-US"/>
              <a:t> feature than the number of features in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3914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63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22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8527: Lecture 34,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/>
              <a:t>ECE 8527 – Introduction to Machine Learning and Pattern Recognition</a:t>
            </a:r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www.cs.toronto.edu/~hinton/nntut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idsia.ch/NNcourse/" TargetMode="External"/><Relationship Id="rId5" Type="http://schemas.openxmlformats.org/officeDocument/2006/relationships/hyperlink" Target="http://www.autonlab.org/tutorials/neural.html" TargetMode="External"/><Relationship Id="rId4" Type="http://schemas.openxmlformats.org/officeDocument/2006/relationships/hyperlink" Target="http://www.rii.ricoh.com/~stork/DHSch6.ppt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34: </a:t>
            </a:r>
            <a:r>
              <a:rPr lang="en-US" b="1" dirty="0">
                <a:solidFill>
                  <a:schemeClr val="accent2"/>
                </a:solidFill>
              </a:rPr>
              <a:t>NEURAL NETWORKS</a:t>
            </a:r>
          </a:p>
        </p:txBody>
      </p:sp>
      <p:pic>
        <p:nvPicPr>
          <p:cNvPr id="3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5790" y="1543988"/>
            <a:ext cx="1933732" cy="2350379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1406" y="3207479"/>
            <a:ext cx="2762421" cy="210356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4721225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Feedforward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Networks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Multilayer Networks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Backpropagation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Posteriors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Kernels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400"/>
              </a:spcBef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Resources: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>
                <a:solidFill>
                  <a:schemeClr val="accent2"/>
                </a:solidFill>
                <a:hlinkClick r:id="rId4"/>
              </a:rPr>
              <a:t>DHS: Chapter 6</a:t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5"/>
              </a:rPr>
              <a:t>AM: Neural Network Tutorial</a:t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rgbClr val="004000"/>
                </a:solidFill>
                <a:hlinkClick r:id="rId6"/>
              </a:rPr>
              <a:t>NSFC: Introduction to NNs</a:t>
            </a:r>
            <a:br>
              <a:rPr lang="en-US" sz="1800" b="1" dirty="0">
                <a:solidFill>
                  <a:schemeClr val="accent2"/>
                </a:solidFill>
                <a:latin typeface="+mn-lt"/>
              </a:rPr>
            </a:br>
            <a:r>
              <a:rPr lang="en-US" sz="1800" b="1" dirty="0">
                <a:solidFill>
                  <a:schemeClr val="accent2"/>
                </a:solidFill>
                <a:latin typeface="+mn-lt"/>
                <a:hlinkClick r:id="rId7"/>
              </a:rPr>
              <a:t>GH: Short Courses</a:t>
            </a:r>
            <a:endParaRPr lang="en-US" sz="1800" b="1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Network Learning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38125" y="685800"/>
            <a:ext cx="8448675" cy="596983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1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Let </a:t>
            </a:r>
            <a:r>
              <a:rPr lang="en-US" sz="1800" dirty="0" err="1"/>
              <a:t>t</a:t>
            </a:r>
            <a:r>
              <a:rPr lang="en-US" sz="1800" baseline="-25000" dirty="0" err="1"/>
              <a:t>k</a:t>
            </a:r>
            <a:r>
              <a:rPr lang="en-US" sz="1800" b="1" dirty="0"/>
              <a:t> be the </a:t>
            </a:r>
            <a:r>
              <a:rPr lang="en-US" sz="1800" dirty="0"/>
              <a:t>k-</a:t>
            </a:r>
            <a:r>
              <a:rPr lang="en-US" sz="1800" dirty="0" err="1"/>
              <a:t>th</a:t>
            </a:r>
            <a:r>
              <a:rPr lang="en-US" sz="1800" b="1" dirty="0"/>
              <a:t> target (or desired) output and </a:t>
            </a:r>
            <a:r>
              <a:rPr lang="en-US" sz="1800" dirty="0" err="1"/>
              <a:t>z</a:t>
            </a:r>
            <a:r>
              <a:rPr lang="en-US" sz="1800" baseline="-25000" dirty="0" err="1"/>
              <a:t>k</a:t>
            </a:r>
            <a:r>
              <a:rPr lang="en-US" sz="1800" b="1" dirty="0"/>
              <a:t> be the </a:t>
            </a:r>
            <a:r>
              <a:rPr lang="en-US" sz="1800" dirty="0"/>
              <a:t>k-</a:t>
            </a:r>
            <a:r>
              <a:rPr lang="en-US" sz="1800" dirty="0" err="1"/>
              <a:t>th</a:t>
            </a:r>
            <a:r>
              <a:rPr lang="en-US" sz="1800" b="1" dirty="0"/>
              <a:t> computed output with </a:t>
            </a:r>
            <a:r>
              <a:rPr lang="en-US" sz="1800" dirty="0"/>
              <a:t>k = 1, …, c </a:t>
            </a:r>
            <a:r>
              <a:rPr lang="en-US" sz="1800" b="1" dirty="0"/>
              <a:t>and w represents all the weights of the network.</a:t>
            </a:r>
          </a:p>
          <a:p>
            <a:pPr marL="165100" lvl="1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Training error:</a:t>
            </a:r>
          </a:p>
          <a:p>
            <a:pPr marL="165100" lvl="1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/>
              <a:t>The </a:t>
            </a:r>
            <a:r>
              <a:rPr lang="en-US" sz="1800" b="1" dirty="0" err="1"/>
              <a:t>backpropagation</a:t>
            </a:r>
            <a:r>
              <a:rPr lang="en-US" sz="1800" b="1" dirty="0"/>
              <a:t> learning rule is based on gradient descent:</a:t>
            </a:r>
          </a:p>
          <a:p>
            <a:pPr marL="344488" lvl="1" indent="-179388">
              <a:lnSpc>
                <a:spcPct val="150000"/>
              </a:lnSpc>
              <a:spcAft>
                <a:spcPts val="1800"/>
              </a:spcAft>
              <a:buFont typeface="Wingdings" pitchFamily="2" charset="2"/>
              <a:buChar char="§"/>
            </a:pPr>
            <a:r>
              <a:rPr lang="en-US" sz="1800" b="1" dirty="0"/>
              <a:t>The weights are initialized with pseudo-random values and are changed in a direction that will reduce the error:</a:t>
            </a:r>
          </a:p>
          <a:p>
            <a:pPr marL="344488" lvl="1" indent="-179388">
              <a:spcAft>
                <a:spcPts val="1200"/>
              </a:spcAft>
            </a:pPr>
            <a:r>
              <a:rPr lang="en-US" sz="1800" b="1" dirty="0"/>
              <a:t>	</a:t>
            </a:r>
            <a:r>
              <a:rPr lang="en-US" sz="1800" b="1" dirty="0">
                <a:solidFill>
                  <a:schemeClr val="bg1"/>
                </a:solidFill>
              </a:rPr>
              <a:t>where 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</a:t>
            </a:r>
            <a:r>
              <a:rPr lang="en-US" sz="1800" b="1" i="1" dirty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800" b="1" dirty="0">
                <a:solidFill>
                  <a:schemeClr val="bg1"/>
                </a:solidFill>
                <a:sym typeface="Symbol" pitchFamily="18" charset="2"/>
              </a:rPr>
              <a:t>is the learning rate which indicates the relative size of the change in weights.</a:t>
            </a:r>
          </a:p>
          <a:p>
            <a:pPr marL="344488" lvl="1" indent="-179388">
              <a:spcAft>
                <a:spcPts val="18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  <a:sym typeface="Symbol" pitchFamily="18" charset="2"/>
              </a:rPr>
              <a:t>The weight are updated using: </a:t>
            </a:r>
            <a:r>
              <a:rPr lang="en-US" sz="1800" b="1" dirty="0">
                <a:solidFill>
                  <a:schemeClr val="bg1"/>
                </a:solidFill>
              </a:rPr>
              <a:t>w</a:t>
            </a:r>
            <a:r>
              <a:rPr lang="en-US" sz="1800" dirty="0">
                <a:solidFill>
                  <a:schemeClr val="bg1"/>
                </a:solidFill>
              </a:rPr>
              <a:t>(m +1) = </a:t>
            </a:r>
            <a:r>
              <a:rPr lang="en-US" sz="1800" b="1" dirty="0">
                <a:solidFill>
                  <a:schemeClr val="bg1"/>
                </a:solidFill>
              </a:rPr>
              <a:t>w </a:t>
            </a:r>
            <a:r>
              <a:rPr lang="en-US" sz="1800" dirty="0">
                <a:solidFill>
                  <a:schemeClr val="bg1"/>
                </a:solidFill>
              </a:rPr>
              <a:t>(m) + </a:t>
            </a:r>
            <a:r>
              <a:rPr lang="en-US" sz="1800" dirty="0" err="1">
                <a:solidFill>
                  <a:schemeClr val="bg1"/>
                </a:solidFill>
                <a:sym typeface="Symbol" pitchFamily="18" charset="2"/>
              </a:rPr>
              <a:t>Δ</a:t>
            </a:r>
            <a:r>
              <a:rPr lang="en-US" sz="1800" b="1" dirty="0" err="1">
                <a:solidFill>
                  <a:schemeClr val="bg1"/>
                </a:solidFill>
              </a:rPr>
              <a:t>w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  <a:sym typeface="Symbol" pitchFamily="18" charset="2"/>
              </a:rPr>
              <a:t>(m).</a:t>
            </a:r>
            <a:endParaRPr lang="en-US" sz="1800" b="1" dirty="0">
              <a:solidFill>
                <a:schemeClr val="bg1"/>
              </a:solidFill>
            </a:endParaRPr>
          </a:p>
          <a:p>
            <a:pPr marL="165100" lvl="1" indent="-1651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Error on the hidden–to-output weights:</a:t>
            </a:r>
          </a:p>
          <a:p>
            <a:pPr marL="165100" lvl="1" indent="-165100">
              <a:spcBef>
                <a:spcPts val="120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bg1"/>
                </a:solidFill>
              </a:rPr>
              <a:t>	where the sensitivity of unit </a:t>
            </a:r>
            <a:r>
              <a:rPr lang="en-US" sz="1800" dirty="0">
                <a:solidFill>
                  <a:schemeClr val="bg1"/>
                </a:solidFill>
              </a:rPr>
              <a:t>k </a:t>
            </a:r>
            <a:r>
              <a:rPr lang="en-US" sz="1800" b="1" dirty="0">
                <a:solidFill>
                  <a:schemeClr val="bg1"/>
                </a:solidFill>
              </a:rPr>
              <a:t>is defined as:</a:t>
            </a:r>
          </a:p>
          <a:p>
            <a:pPr marL="165100" lvl="1" indent="-165100">
              <a:spcAft>
                <a:spcPts val="1200"/>
              </a:spcAft>
            </a:pPr>
            <a:r>
              <a:rPr lang="en-US" sz="1800" b="1" dirty="0">
                <a:solidFill>
                  <a:schemeClr val="bg1"/>
                </a:solidFill>
              </a:rPr>
              <a:t>	and describes how the overall error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changes with the activation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of the unit’s net:</a:t>
            </a:r>
          </a:p>
          <a:p>
            <a:pPr lvl="2">
              <a:spcAft>
                <a:spcPts val="1200"/>
              </a:spcAft>
              <a:buFontTx/>
              <a:buNone/>
            </a:pPr>
            <a:r>
              <a:rPr lang="en-US" sz="1800" b="1" dirty="0">
                <a:solidFill>
                  <a:schemeClr val="bg1"/>
                </a:solidFill>
              </a:rPr>
              <a:t>                          </a:t>
            </a:r>
          </a:p>
          <a:p>
            <a:pPr marL="344488" lvl="1" indent="-179388">
              <a:spcAft>
                <a:spcPts val="1800"/>
              </a:spcAft>
              <a:buFont typeface="Wingdings" pitchFamily="2" charset="2"/>
              <a:buChar char="§"/>
            </a:pPr>
            <a:endParaRPr lang="en-US" sz="1800" b="1" dirty="0">
              <a:solidFill>
                <a:schemeClr val="bg1"/>
              </a:solidFill>
            </a:endParaRPr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2122853" y="1352082"/>
          <a:ext cx="304323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16" name="Equation" r:id="rId3" imgW="3022560" imgH="571320" progId="Equation.3">
                  <p:embed/>
                </p:oleObj>
              </mc:Choice>
              <mc:Fallback>
                <p:oleObj name="Equation" r:id="rId3" imgW="30225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853" y="1352082"/>
                        <a:ext cx="3043237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4633548" y="2771723"/>
          <a:ext cx="1179513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17" name="Equation" r:id="rId5" imgW="1180800" imgH="558720" progId="Equation.3">
                  <p:embed/>
                </p:oleObj>
              </mc:Choice>
              <mc:Fallback>
                <p:oleObj name="Equation" r:id="rId5" imgW="11808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548" y="2771723"/>
                        <a:ext cx="1179513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4738478" y="4517740"/>
          <a:ext cx="2952750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18" name="Equation" r:id="rId7" imgW="2933640" imgH="634680" progId="Equation.3">
                  <p:embed/>
                </p:oleObj>
              </mc:Choice>
              <mc:Fallback>
                <p:oleObj name="Equation" r:id="rId7" imgW="293364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478" y="4517740"/>
                        <a:ext cx="2952750" cy="639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5223527" y="5118674"/>
          <a:ext cx="115887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19" name="Equation" r:id="rId9" imgW="1168200" imgH="609480" progId="Equation.3">
                  <p:embed/>
                </p:oleObj>
              </mc:Choice>
              <mc:Fallback>
                <p:oleObj name="Equation" r:id="rId9" imgW="1168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3527" y="5118674"/>
                        <a:ext cx="1158875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3944001" y="6006996"/>
          <a:ext cx="4211637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20" name="Equation" r:id="rId11" imgW="4228920" imgH="609480" progId="Equation.DSMT4">
                  <p:embed/>
                </p:oleObj>
              </mc:Choice>
              <mc:Fallback>
                <p:oleObj name="Equation" r:id="rId11" imgW="42289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001" y="6006996"/>
                        <a:ext cx="4211637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635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Network Learning (Cont.)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38125" y="685800"/>
            <a:ext cx="8448675" cy="5969833"/>
          </a:xfrm>
          <a:prstGeom prst="rect">
            <a:avLst/>
          </a:prstGeom>
        </p:spPr>
        <p:txBody>
          <a:bodyPr lIns="0" tIns="0" rIns="0" bIns="0"/>
          <a:lstStyle/>
          <a:p>
            <a:pPr marL="344488" lvl="1" indent="-179388">
              <a:spcAft>
                <a:spcPts val="1800"/>
              </a:spcAft>
              <a:buFont typeface="Wingdings" pitchFamily="2" charset="2"/>
              <a:buChar char="§"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80455" y="674558"/>
            <a:ext cx="8613775" cy="6133476"/>
          </a:xfrm>
          <a:prstGeom prst="rect">
            <a:avLst/>
          </a:prstGeom>
        </p:spPr>
        <p:txBody>
          <a:bodyPr lIns="0" tIns="0" rIns="0" bIns="0"/>
          <a:lstStyle/>
          <a:p>
            <a:pPr marL="165100" lvl="1" indent="-165100">
              <a:buFont typeface="Arial" pitchFamily="34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Since </a:t>
            </a:r>
            <a:r>
              <a:rPr lang="en-US" sz="1800" dirty="0" err="1">
                <a:solidFill>
                  <a:schemeClr val="bg1"/>
                </a:solidFill>
              </a:rPr>
              <a:t>net</a:t>
            </a:r>
            <a:r>
              <a:rPr lang="en-US" sz="1800" baseline="-25000" dirty="0" err="1">
                <a:solidFill>
                  <a:schemeClr val="bg1"/>
                </a:solidFill>
              </a:rPr>
              <a:t>k</a:t>
            </a:r>
            <a:r>
              <a:rPr lang="en-US" sz="1800" b="1" baseline="-25000" dirty="0">
                <a:solidFill>
                  <a:schemeClr val="bg1"/>
                </a:solidFill>
              </a:rPr>
              <a:t> </a:t>
            </a:r>
            <a:r>
              <a:rPr lang="en-US" sz="1800" b="1" dirty="0">
                <a:solidFill>
                  <a:schemeClr val="bg1"/>
                </a:solidFill>
              </a:rPr>
              <a:t>= </a:t>
            </a:r>
            <a:r>
              <a:rPr lang="en-US" sz="1800" b="1" dirty="0" err="1">
                <a:solidFill>
                  <a:schemeClr val="bg1"/>
                </a:solidFill>
              </a:rPr>
              <a:t>w</a:t>
            </a:r>
            <a:r>
              <a:rPr lang="en-US" sz="1800" b="1" baseline="-25000" dirty="0" err="1">
                <a:solidFill>
                  <a:schemeClr val="bg1"/>
                </a:solidFill>
              </a:rPr>
              <a:t>k</a:t>
            </a:r>
            <a:r>
              <a:rPr lang="en-US" sz="1800" b="1" baseline="30000" dirty="0" err="1">
                <a:solidFill>
                  <a:schemeClr val="bg1"/>
                </a:solidFill>
              </a:rPr>
              <a:t>t</a:t>
            </a:r>
            <a:r>
              <a:rPr lang="en-US" sz="1800" b="1" dirty="0" err="1">
                <a:solidFill>
                  <a:schemeClr val="bg1"/>
                </a:solidFill>
              </a:rPr>
              <a:t>.y</a:t>
            </a:r>
            <a:r>
              <a:rPr lang="en-US" sz="1800" b="1" dirty="0">
                <a:solidFill>
                  <a:schemeClr val="bg1"/>
                </a:solidFill>
              </a:rPr>
              <a:t>:</a:t>
            </a:r>
          </a:p>
          <a:p>
            <a:pPr marL="165100" lvl="1" indent="-165100">
              <a:spcBef>
                <a:spcPts val="3600"/>
              </a:spcBef>
              <a:buFont typeface="Arial" pitchFamily="34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Therefore, the weight update (or learning rule) for the hidden-to-output weights is: 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Δw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kj</a:t>
            </a:r>
            <a:r>
              <a:rPr lang="en-US" sz="1800" i="1" baseline="-25000" dirty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= 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ηδ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k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y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j</a:t>
            </a:r>
            <a:r>
              <a:rPr lang="en-US" sz="1800" i="1" baseline="-25000" dirty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= 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η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(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t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k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 – 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z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k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) f’ (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net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k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)</a:t>
            </a:r>
            <a:r>
              <a:rPr lang="en-US" sz="1800" i="1" dirty="0" err="1">
                <a:solidFill>
                  <a:schemeClr val="bg1"/>
                </a:solidFill>
                <a:sym typeface="Symbol" pitchFamily="18" charset="2"/>
              </a:rPr>
              <a:t>y</a:t>
            </a:r>
            <a:r>
              <a:rPr lang="en-US" sz="1800" i="1" baseline="-25000" dirty="0" err="1">
                <a:solidFill>
                  <a:schemeClr val="bg1"/>
                </a:solidFill>
                <a:sym typeface="Symbol" pitchFamily="18" charset="2"/>
              </a:rPr>
              <a:t>j</a:t>
            </a:r>
            <a:endParaRPr lang="en-US" sz="1800" i="1" dirty="0">
              <a:solidFill>
                <a:schemeClr val="bg1"/>
              </a:solidFill>
              <a:sym typeface="Symbol" pitchFamily="18" charset="2"/>
            </a:endParaRPr>
          </a:p>
          <a:p>
            <a:pPr marL="165100" lvl="1" indent="-165100" algn="ctr">
              <a:buFont typeface="Arial" pitchFamily="34" charset="0"/>
              <a:buChar char="•"/>
            </a:pPr>
            <a:endParaRPr lang="en-US" sz="1800" b="1" i="1" dirty="0">
              <a:solidFill>
                <a:schemeClr val="bg1"/>
              </a:solidFill>
              <a:sym typeface="Symbol" pitchFamily="18" charset="2"/>
            </a:endParaRPr>
          </a:p>
          <a:p>
            <a:pPr marL="165100" lvl="1" indent="-165100">
              <a:buFont typeface="Arial" pitchFamily="34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The error on the input-to-hidden units is:</a:t>
            </a:r>
          </a:p>
          <a:p>
            <a:pPr marL="165100" lvl="1" indent="-165100">
              <a:spcBef>
                <a:spcPts val="3600"/>
              </a:spcBef>
              <a:buFont typeface="Arial" pitchFamily="34" charset="0"/>
              <a:buChar char="•"/>
            </a:pPr>
            <a:r>
              <a:rPr lang="en-US" sz="1800" b="1" dirty="0"/>
              <a:t>The first term is given by:</a:t>
            </a:r>
          </a:p>
          <a:p>
            <a:pPr marL="165100" lvl="1" indent="-165100">
              <a:spcBef>
                <a:spcPts val="8400"/>
              </a:spcBef>
              <a:buFont typeface="Arial" pitchFamily="34" charset="0"/>
              <a:buChar char="•"/>
            </a:pPr>
            <a:r>
              <a:rPr lang="en-US" sz="1800" b="1" dirty="0"/>
              <a:t>We define the sensitivity for a hidden unit:</a:t>
            </a:r>
          </a:p>
          <a:p>
            <a:pPr marL="165100" lvl="1" indent="-165100">
              <a:spcBef>
                <a:spcPts val="1800"/>
              </a:spcBef>
            </a:pPr>
            <a:r>
              <a:rPr lang="en-US" sz="1800" b="1" dirty="0"/>
              <a:t>	which demonstrates that </a:t>
            </a:r>
            <a:r>
              <a:rPr lang="en-US" sz="1800" b="1" dirty="0">
                <a:solidFill>
                  <a:schemeClr val="bg1"/>
                </a:solidFill>
              </a:rPr>
              <a:t>“the sensitivity at a hidden unit is simply the sum of the individual sensitivities at the output units weighted by the hidden-to-output weights </a:t>
            </a:r>
            <a:r>
              <a:rPr lang="en-US" sz="1800" dirty="0" err="1">
                <a:solidFill>
                  <a:schemeClr val="bg1"/>
                </a:solidFill>
              </a:rPr>
              <a:t>w</a:t>
            </a:r>
            <a:r>
              <a:rPr lang="en-US" sz="1800" baseline="-25000" dirty="0" err="1">
                <a:solidFill>
                  <a:schemeClr val="bg1"/>
                </a:solidFill>
              </a:rPr>
              <a:t>kj</a:t>
            </a:r>
            <a:r>
              <a:rPr lang="en-US" sz="1800" b="1" dirty="0">
                <a:solidFill>
                  <a:schemeClr val="bg1"/>
                </a:solidFill>
              </a:rPr>
              <a:t>; all </a:t>
            </a:r>
            <a:r>
              <a:rPr lang="en-US" sz="1800" b="1" dirty="0" err="1">
                <a:solidFill>
                  <a:schemeClr val="bg1"/>
                </a:solidFill>
              </a:rPr>
              <a:t>multipled</a:t>
            </a:r>
            <a:r>
              <a:rPr lang="en-US" sz="1800" b="1" dirty="0">
                <a:solidFill>
                  <a:schemeClr val="bg1"/>
                </a:solidFill>
              </a:rPr>
              <a:t> by </a:t>
            </a:r>
            <a:r>
              <a:rPr lang="en-US" sz="1800" dirty="0">
                <a:solidFill>
                  <a:schemeClr val="bg1"/>
                </a:solidFill>
              </a:rPr>
              <a:t>f’(</a:t>
            </a:r>
            <a:r>
              <a:rPr lang="en-US" sz="1800" dirty="0" err="1">
                <a:solidFill>
                  <a:schemeClr val="bg1"/>
                </a:solidFill>
              </a:rPr>
              <a:t>net</a:t>
            </a:r>
            <a:r>
              <a:rPr lang="en-US" sz="1800" baseline="-25000" dirty="0" err="1">
                <a:solidFill>
                  <a:schemeClr val="bg1"/>
                </a:solidFill>
              </a:rPr>
              <a:t>j</a:t>
            </a:r>
            <a:r>
              <a:rPr lang="en-US" sz="1800" dirty="0">
                <a:solidFill>
                  <a:schemeClr val="bg1"/>
                </a:solidFill>
              </a:rPr>
              <a:t>).</a:t>
            </a:r>
            <a:r>
              <a:rPr lang="en-US" sz="1800" b="1" i="1" dirty="0">
                <a:solidFill>
                  <a:schemeClr val="bg1"/>
                </a:solidFill>
              </a:rPr>
              <a:t>”</a:t>
            </a:r>
          </a:p>
          <a:p>
            <a:pPr marL="165100" lvl="1" indent="-165100">
              <a:spcBef>
                <a:spcPts val="1800"/>
              </a:spcBef>
              <a:buFont typeface="Arial" pitchFamily="34" charset="0"/>
              <a:buChar char="•"/>
            </a:pPr>
            <a:r>
              <a:rPr lang="en-US" sz="1800" b="1" dirty="0"/>
              <a:t>The learning rule for the</a:t>
            </a:r>
            <a:br>
              <a:rPr lang="en-US" sz="1800" b="1" dirty="0"/>
            </a:br>
            <a:r>
              <a:rPr lang="en-US" sz="1800" b="1" dirty="0"/>
              <a:t>input-to-hidden weights is:</a:t>
            </a:r>
          </a:p>
          <a:p>
            <a:pPr marL="165100" lvl="1" indent="-165100">
              <a:spcBef>
                <a:spcPts val="3600"/>
              </a:spcBef>
              <a:buFont typeface="Arial" pitchFamily="34" charset="0"/>
              <a:buChar char="•"/>
            </a:pPr>
            <a:endParaRPr lang="en-US" sz="1800" b="1" dirty="0">
              <a:solidFill>
                <a:schemeClr val="bg1"/>
              </a:solidFill>
            </a:endParaRPr>
          </a:p>
          <a:p>
            <a:pPr marL="165100" lvl="1" indent="-165100">
              <a:buFont typeface="Arial" pitchFamily="34" charset="0"/>
              <a:buChar char="•"/>
            </a:pPr>
            <a:endParaRPr lang="en-US" sz="1800" b="1" dirty="0">
              <a:solidFill>
                <a:schemeClr val="bg1"/>
              </a:solidFill>
            </a:endParaRPr>
          </a:p>
        </p:txBody>
      </p:sp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2390854" y="601481"/>
          <a:ext cx="99695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0" name="Equation" r:id="rId3" imgW="1002960" imgH="634680" progId="Equation.3">
                  <p:embed/>
                </p:oleObj>
              </mc:Choice>
              <mc:Fallback>
                <p:oleObj name="Equation" r:id="rId3" imgW="10029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854" y="601481"/>
                        <a:ext cx="996950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4863346" y="2039703"/>
          <a:ext cx="224631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1" name="Equation" r:id="rId5" imgW="2222280" imgH="672840" progId="Equation.3">
                  <p:embed/>
                </p:oleObj>
              </mc:Choice>
              <mc:Fallback>
                <p:oleObj name="Equation" r:id="rId5" imgW="222228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3346" y="2039703"/>
                        <a:ext cx="2246312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3182910" y="2794000"/>
          <a:ext cx="5256213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2" name="Equation" r:id="rId7" imgW="5257800" imgH="1358640" progId="Equation.3">
                  <p:embed/>
                </p:oleObj>
              </mc:Choice>
              <mc:Fallback>
                <p:oleObj name="Equation" r:id="rId7" imgW="525780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910" y="2794000"/>
                        <a:ext cx="5256213" cy="1360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5033676" y="4154333"/>
          <a:ext cx="197167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3" name="Equation" r:id="rId9" imgW="1981080" imgH="571320" progId="Equation.3">
                  <p:embed/>
                </p:oleObj>
              </mc:Choice>
              <mc:Fallback>
                <p:oleObj name="Equation" r:id="rId9" imgW="19810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676" y="4154333"/>
                        <a:ext cx="1971675" cy="569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3488571" y="5979853"/>
          <a:ext cx="36195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4" name="Equation" r:id="rId11" imgW="3225600" imgH="634680" progId="Equation.DSMT4">
                  <p:embed/>
                </p:oleObj>
              </mc:Choice>
              <mc:Fallback>
                <p:oleObj name="Equation" r:id="rId11" imgW="322560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8571" y="5979853"/>
                        <a:ext cx="3619500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985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Stochastic Back Propagation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38125" y="685800"/>
            <a:ext cx="8448675" cy="5969833"/>
          </a:xfrm>
          <a:prstGeom prst="rect">
            <a:avLst/>
          </a:prstGeom>
        </p:spPr>
        <p:txBody>
          <a:bodyPr lIns="0" tIns="0" rIns="0" bIns="0"/>
          <a:lstStyle/>
          <a:p>
            <a:pPr marL="344488" lvl="1" indent="-179388">
              <a:spcAft>
                <a:spcPts val="1800"/>
              </a:spcAft>
              <a:buFont typeface="Wingdings" pitchFamily="2" charset="2"/>
              <a:buChar char="§"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80455" y="674558"/>
            <a:ext cx="8613775" cy="6133476"/>
          </a:xfrm>
          <a:prstGeom prst="rect">
            <a:avLst/>
          </a:prstGeom>
        </p:spPr>
        <p:txBody>
          <a:bodyPr lIns="0" tIns="0" rIns="0" bIns="0"/>
          <a:lstStyle/>
          <a:p>
            <a:pPr marL="165100" lvl="1" indent="-165100">
              <a:buFont typeface="Arial" pitchFamily="34" charset="0"/>
              <a:buChar char="•"/>
            </a:pPr>
            <a:r>
              <a:rPr lang="en-US" sz="1800" b="1" kern="0" dirty="0"/>
              <a:t>Starting with a pseudo-random weight configuration, the stochastic </a:t>
            </a:r>
            <a:r>
              <a:rPr lang="en-US" sz="1800" b="1" kern="0" dirty="0" err="1"/>
              <a:t>backpropagation</a:t>
            </a:r>
            <a:r>
              <a:rPr lang="en-US" sz="1800" b="1" kern="0" dirty="0"/>
              <a:t> algorithm can be written as:</a:t>
            </a:r>
            <a:endParaRPr lang="en-US" sz="1800" b="1" dirty="0">
              <a:solidFill>
                <a:schemeClr val="bg1"/>
              </a:solidFill>
            </a:endParaRPr>
          </a:p>
          <a:p>
            <a:pPr marL="165100" lvl="1" indent="-165100">
              <a:buFont typeface="Arial" pitchFamily="34" charset="0"/>
              <a:buChar char="•"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79685" y="1680954"/>
            <a:ext cx="8349522" cy="2578309"/>
          </a:xfrm>
          <a:prstGeom prst="rect">
            <a:avLst/>
          </a:prstGeom>
        </p:spPr>
        <p:txBody>
          <a:bodyPr lIns="0" tIns="0" rIns="0" bIns="0"/>
          <a:lstStyle/>
          <a:p>
            <a:pPr marL="165100" marR="0" lvl="1" indent="-1651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8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Begin</a:t>
            </a:r>
          </a:p>
          <a:p>
            <a:pPr marL="344488" marR="0" lvl="1" indent="-179388" algn="l" defTabSz="914400" rtl="0" eaLnBrk="1" fontAlgn="base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en-US" sz="18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initialize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   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n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H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; </a:t>
            </a:r>
            <a:r>
              <a:rPr kumimoji="0" lang="en-US" sz="18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w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, criterion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θ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,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η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, m 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ingdings"/>
                <a:ea typeface="Wingdings"/>
                <a:cs typeface="Wingdings"/>
                <a:sym typeface="Wingdings"/>
              </a:rPr>
              <a:t>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0</a:t>
            </a:r>
          </a:p>
          <a:p>
            <a:pPr marL="742950" marR="0" lvl="1" indent="-285750" algn="l" defTabSz="914400" rtl="0" eaLnBrk="1" fontAlgn="base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			do m 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ingdings"/>
                <a:ea typeface="Wingdings"/>
                <a:cs typeface="Wingdings"/>
                <a:sym typeface="Wingdings"/>
              </a:rPr>
              <a:t>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m + 1</a:t>
            </a:r>
          </a:p>
          <a:p>
            <a:pPr marL="742950" marR="0" lvl="1" indent="-285750" algn="l" defTabSz="914400" rtl="0" eaLnBrk="1" fontAlgn="base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			    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x</a:t>
            </a:r>
            <a:r>
              <a:rPr kumimoji="0" lang="en-US" sz="1800" i="0" strike="noStrike" kern="0" cap="none" spc="0" normalizeH="0" baseline="30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m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ingdings"/>
                <a:ea typeface="Wingdings"/>
                <a:cs typeface="Wingdings"/>
                <a:sym typeface="Wingdings"/>
              </a:rPr>
              <a:t>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randomly chosen pattern</a:t>
            </a:r>
          </a:p>
          <a:p>
            <a:pPr marL="742950" marR="0" lvl="1" indent="-285750" algn="l" defTabSz="914400" rtl="0" eaLnBrk="1" fontAlgn="base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			    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w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ji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ingdings"/>
                <a:ea typeface="Wingdings"/>
                <a:cs typeface="Wingdings"/>
                <a:sym typeface="Wingdings"/>
              </a:rPr>
              <a:t>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w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ji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+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ηδ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j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x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i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;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w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kj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ingdings"/>
                <a:ea typeface="Wingdings"/>
                <a:cs typeface="Wingdings"/>
                <a:sym typeface="Wingdings"/>
              </a:rPr>
              <a:t>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w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kj</a:t>
            </a: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 + 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k</a:t>
            </a:r>
            <a:r>
              <a:rPr kumimoji="0" lang="en-US" sz="1800" i="0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y</a:t>
            </a:r>
            <a:r>
              <a:rPr kumimoji="0" lang="en-US" sz="1800" i="0" strike="noStrike" kern="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j</a:t>
            </a:r>
            <a:endParaRPr kumimoji="0" lang="en-US" sz="1800" i="0" strike="noStrike" kern="0" cap="none" spc="0" normalizeH="0" baseline="-25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sym typeface="Symbol" pitchFamily="18" charset="2"/>
            </a:endParaRPr>
          </a:p>
          <a:p>
            <a:pPr marL="742950" marR="0" lvl="1" indent="-285750" algn="l" defTabSz="914400" rtl="0" eaLnBrk="1" fontAlgn="base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			until ||J(w)|| &lt; </a:t>
            </a:r>
          </a:p>
          <a:p>
            <a:pPr marL="344488" marR="0" lvl="1" indent="-179388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return w</a:t>
            </a:r>
          </a:p>
          <a:p>
            <a:pPr marL="0"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sym typeface="Symbol" pitchFamily="18" charset="2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414916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Stopping Criterion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38125" y="685800"/>
            <a:ext cx="8448675" cy="5969833"/>
          </a:xfrm>
          <a:prstGeom prst="rect">
            <a:avLst/>
          </a:prstGeom>
        </p:spPr>
        <p:txBody>
          <a:bodyPr lIns="0" tIns="0" rIns="0" bIns="0"/>
          <a:lstStyle/>
          <a:p>
            <a:pPr marL="344488" lvl="1" indent="-179388">
              <a:spcAft>
                <a:spcPts val="1800"/>
              </a:spcAft>
              <a:buFont typeface="Wingdings" pitchFamily="2" charset="2"/>
              <a:buChar char="§"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80455" y="674558"/>
            <a:ext cx="8613775" cy="2788170"/>
          </a:xfrm>
          <a:prstGeom prst="rect">
            <a:avLst/>
          </a:prstGeom>
        </p:spPr>
        <p:txBody>
          <a:bodyPr lIns="0" tIns="0" rIns="0" bIns="0"/>
          <a:lstStyle/>
          <a:p>
            <a:pPr marL="165100" lvl="2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One example of a stopping algorithm is to terminate the algorithm when the change in the criterion function </a:t>
            </a:r>
            <a:r>
              <a:rPr lang="en-US" sz="1800" dirty="0"/>
              <a:t>J(w)</a:t>
            </a:r>
            <a:r>
              <a:rPr lang="en-US" sz="1800" b="1" dirty="0"/>
              <a:t> is smaller than some preset value </a:t>
            </a:r>
            <a:r>
              <a:rPr lang="en-US" sz="1800" b="1" dirty="0" err="1">
                <a:sym typeface="Symbol" pitchFamily="18" charset="2"/>
              </a:rPr>
              <a:t>θ</a:t>
            </a:r>
            <a:r>
              <a:rPr lang="en-US" sz="1800" b="1" dirty="0">
                <a:sym typeface="Symbol" pitchFamily="18" charset="2"/>
              </a:rPr>
              <a:t>.</a:t>
            </a:r>
          </a:p>
          <a:p>
            <a:pPr marL="165100" lvl="2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There are other stopping criteria that lead to better performance than this one. Most gradient descent approaches can be applied.</a:t>
            </a:r>
          </a:p>
          <a:p>
            <a:pPr marL="165100" lvl="2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So far, we have considered the error on a single pattern, but we want to consider an error defined over the entirety of patterns in the training set.</a:t>
            </a:r>
          </a:p>
          <a:p>
            <a:pPr marL="165100" lvl="2" indent="-1651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b="1" dirty="0"/>
              <a:t>The total training error is the sum over the errors of</a:t>
            </a:r>
            <a:br>
              <a:rPr lang="en-US" sz="1800" b="1" dirty="0"/>
            </a:br>
            <a:r>
              <a:rPr lang="en-US" sz="1800" b="1" dirty="0"/>
              <a:t>n individual patterns:</a:t>
            </a:r>
          </a:p>
          <a:p>
            <a:pPr marL="165100" lvl="2" indent="-1651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b="1" dirty="0"/>
              <a:t>A weight update may reduce the error on the single pattern being presented but can increase the error on the full training set.</a:t>
            </a:r>
          </a:p>
          <a:p>
            <a:pPr marL="165100" lvl="2" indent="-1651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b="1" dirty="0"/>
              <a:t>However, given a large number of such individual updates, the total error decreases.</a:t>
            </a:r>
          </a:p>
          <a:p>
            <a:pPr marL="165100" lvl="2" indent="-165100">
              <a:lnSpc>
                <a:spcPct val="150000"/>
              </a:lnSpc>
              <a:buFont typeface="Arial" pitchFamily="34" charset="0"/>
              <a:buChar char="•"/>
            </a:pPr>
            <a:endParaRPr lang="en-US" sz="1800" b="1" dirty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2761080" y="3228403"/>
          <a:ext cx="106045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0" name="Equation" r:id="rId3" imgW="1066680" imgH="596880" progId="Equation.DSMT4">
                  <p:embed/>
                </p:oleObj>
              </mc:Choice>
              <mc:Fallback>
                <p:oleObj name="Equation" r:id="rId3" imgW="106668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1080" y="3228403"/>
                        <a:ext cx="106045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2350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Learning Curves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80455" y="674558"/>
            <a:ext cx="8613775" cy="3822491"/>
          </a:xfrm>
          <a:prstGeom prst="rect">
            <a:avLst/>
          </a:prstGeom>
        </p:spPr>
        <p:txBody>
          <a:bodyPr lIns="0" tIns="0" rIns="0" bIns="0"/>
          <a:lstStyle/>
          <a:p>
            <a:pPr marL="165100" lvl="1" indent="-165100">
              <a:buFont typeface="Arial" pitchFamily="34" charset="0"/>
              <a:buChar char="•"/>
            </a:pPr>
            <a:r>
              <a:rPr lang="en-US" sz="1800" b="1" dirty="0"/>
              <a:t>Before training starts, the error on the training set is high; through the learning process, the error becomes smaller.</a:t>
            </a:r>
            <a:br>
              <a:rPr lang="en-US" sz="1800" b="1" dirty="0"/>
            </a:br>
            <a:endParaRPr lang="en-US" sz="1800" b="1" dirty="0"/>
          </a:p>
          <a:p>
            <a:pPr marL="165100" lvl="1" indent="-165100">
              <a:buFont typeface="Arial" pitchFamily="34" charset="0"/>
              <a:buChar char="•"/>
            </a:pPr>
            <a:r>
              <a:rPr lang="en-US" sz="1800" b="1" dirty="0"/>
              <a:t>The error per pattern depends on the amount of training data and the expressive power (such as the number of weights) in the network.</a:t>
            </a:r>
            <a:br>
              <a:rPr lang="en-US" sz="1800" b="1" dirty="0"/>
            </a:br>
            <a:endParaRPr lang="en-US" sz="1800" b="1" dirty="0"/>
          </a:p>
          <a:p>
            <a:pPr marL="165100" lvl="1" indent="-165100">
              <a:buFont typeface="Arial" pitchFamily="34" charset="0"/>
              <a:buChar char="•"/>
            </a:pPr>
            <a:r>
              <a:rPr lang="en-US" sz="1800" b="1" dirty="0"/>
              <a:t>The average error on an independent test set is always higher than on the training set, and it can decrease as well as increase.</a:t>
            </a:r>
            <a:br>
              <a:rPr lang="en-US" sz="1800" b="1" dirty="0"/>
            </a:br>
            <a:endParaRPr lang="en-US" sz="1800" b="1" dirty="0"/>
          </a:p>
          <a:p>
            <a:pPr marL="165100" lvl="1" indent="-165100">
              <a:buFont typeface="Arial" pitchFamily="34" charset="0"/>
              <a:buChar char="•"/>
            </a:pPr>
            <a:r>
              <a:rPr lang="en-US" sz="1800" b="1" dirty="0"/>
              <a:t>A validation set is used in order to decide</a:t>
            </a:r>
            <a:br>
              <a:rPr lang="en-US" sz="1800" b="1" dirty="0"/>
            </a:br>
            <a:r>
              <a:rPr lang="en-US" sz="1800" b="1" dirty="0"/>
              <a:t>when to stop training; we do not want to</a:t>
            </a:r>
            <a:br>
              <a:rPr lang="en-US" sz="1800" b="1" dirty="0"/>
            </a:br>
            <a:r>
              <a:rPr lang="en-US" sz="1800" b="1" dirty="0" err="1"/>
              <a:t>overfit</a:t>
            </a:r>
            <a:r>
              <a:rPr lang="en-US" sz="1800" b="1" dirty="0"/>
              <a:t> the network and decrease the </a:t>
            </a:r>
            <a:br>
              <a:rPr lang="en-US" sz="1800" b="1" dirty="0"/>
            </a:br>
            <a:r>
              <a:rPr lang="en-US" sz="1800" b="1" dirty="0"/>
              <a:t>power of the classifier generalization.</a:t>
            </a:r>
            <a:endParaRPr lang="en-US" sz="1800" b="1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16180" r="17054" b="35203"/>
          <a:stretch>
            <a:fillRect/>
          </a:stretch>
        </p:blipFill>
        <p:spPr>
          <a:xfrm>
            <a:off x="5575769" y="2872668"/>
            <a:ext cx="3342806" cy="2480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18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Introduced the concept of a </a:t>
            </a:r>
            <a:r>
              <a:rPr lang="en-US" sz="1800" b="1" dirty="0" err="1">
                <a:solidFill>
                  <a:schemeClr val="bg1"/>
                </a:solidFill>
              </a:rPr>
              <a:t>feedforward</a:t>
            </a:r>
            <a:r>
              <a:rPr lang="en-US" sz="1800" b="1" dirty="0">
                <a:solidFill>
                  <a:schemeClr val="bg1"/>
                </a:solidFill>
              </a:rPr>
              <a:t> neural network.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Described the basic computational structure.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Described how to train this network using </a:t>
            </a:r>
            <a:r>
              <a:rPr lang="en-US" sz="1800" b="1" dirty="0" err="1">
                <a:solidFill>
                  <a:schemeClr val="bg1"/>
                </a:solidFill>
              </a:rPr>
              <a:t>backpropagation</a:t>
            </a:r>
            <a:r>
              <a:rPr lang="en-US" sz="1800" b="1" dirty="0">
                <a:solidFill>
                  <a:schemeClr val="bg1"/>
                </a:solidFill>
              </a:rPr>
              <a:t>.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Discussed stopping criterion.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Described the problems associated with learning, notably </a:t>
            </a:r>
            <a:r>
              <a:rPr lang="en-US" sz="1800" b="1" dirty="0" err="1">
                <a:solidFill>
                  <a:schemeClr val="bg1"/>
                </a:solidFill>
              </a:rPr>
              <a:t>overfitting</a:t>
            </a:r>
            <a:r>
              <a:rPr lang="en-US" sz="1800" b="1" dirty="0">
                <a:solidFill>
                  <a:schemeClr val="bg1"/>
                </a:solidFill>
              </a:rPr>
              <a:t>.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What we didn’t discuss:</a:t>
            </a:r>
          </a:p>
          <a:p>
            <a:pPr marL="344488" indent="-179388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Many, many forms of neural networks. Three important classes to consider:</a:t>
            </a:r>
          </a:p>
          <a:p>
            <a:pPr marL="630238" indent="-28575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1800" b="1" dirty="0">
                <a:solidFill>
                  <a:schemeClr val="bg1"/>
                </a:solidFill>
              </a:rPr>
              <a:t>Basis functions: </a:t>
            </a:r>
          </a:p>
          <a:p>
            <a:pPr marL="630238" indent="-28575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1800" b="1" dirty="0">
                <a:solidFill>
                  <a:schemeClr val="bg1"/>
                </a:solidFill>
              </a:rPr>
              <a:t>Boltzmann machines: a type of simulated annealing stochastic recurrent neural network.</a:t>
            </a:r>
          </a:p>
          <a:p>
            <a:pPr marL="630238" indent="-28575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1800" b="1" dirty="0">
                <a:solidFill>
                  <a:schemeClr val="bg1"/>
                </a:solidFill>
              </a:rPr>
              <a:t>Recurrent networks: used extensively in time series analysis.</a:t>
            </a:r>
          </a:p>
          <a:p>
            <a:pPr marL="344488" indent="-179388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Posterior estimation: in the limit of infinite data the outputs approximate a true a posteriori probability in the least squares sense.</a:t>
            </a:r>
          </a:p>
          <a:p>
            <a:pPr marL="344488" indent="-179388"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Alternative training strategies and learning rules.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5699" y="3249933"/>
          <a:ext cx="1524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44" name="Equation" r:id="rId3" imgW="1523880" imgH="609480" progId="Equation.DSMT4">
                  <p:embed/>
                </p:oleObj>
              </mc:Choice>
              <mc:Fallback>
                <p:oleObj name="Equation" r:id="rId3" imgW="15238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5699" y="3249933"/>
                        <a:ext cx="1524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843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Overview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7078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There are many problems for which linear discriminant functions are insufficient for minimum error.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Previous methods, such as Support Vector Machines require judicious choice of a kernel function (though data-driven methods to estimate kernels exist).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A “brute” approach might be to select a complete basis set such as all polynomials; such a classifier would require too many parameters to be determined from a limited number of training samples.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There is no automatic method for determining the nonlinearities when no information is provided to the classifier.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Multilayer Neural Networks attempt to learn the form of the nonlinearity from the training data.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These were loosely motivated by attempts to emulate behavior of the human brain, though the individual computation units (e.g., a node) and training procedures (e.g., </a:t>
            </a:r>
            <a:r>
              <a:rPr lang="en-US" sz="1800" b="1" dirty="0" err="1"/>
              <a:t>backpropagation</a:t>
            </a:r>
            <a:r>
              <a:rPr lang="en-US" sz="1800" b="1" dirty="0"/>
              <a:t>) are not intended to replicate properties of a human brain.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Learning algorithms are generally gradient-descent approaches to minimizing error.</a:t>
            </a:r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1800" b="1" dirty="0"/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1800" b="1" dirty="0"/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4940496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accent2"/>
                </a:solidFill>
              </a:rPr>
              <a:t>Feedforward</a:t>
            </a:r>
            <a:r>
              <a:rPr lang="en-US" b="1" dirty="0">
                <a:solidFill>
                  <a:schemeClr val="accent2"/>
                </a:solidFill>
              </a:rPr>
              <a:t> Networks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84599" y="589937"/>
            <a:ext cx="2618562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A three-layer neural network consists of an input layer, a hidden layer and an output layer interconnected by modifiable weights represented by links between layers.</a:t>
            </a:r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A bias term that is connected to all units.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735022" y="674558"/>
            <a:ext cx="6183553" cy="5092414"/>
          </a:xfrm>
          <a:prstGeom prst="rect">
            <a:avLst/>
          </a:prstGeom>
        </p:spPr>
      </p:pic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80454" y="3948315"/>
            <a:ext cx="4436515" cy="318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This simple network can solve the exclusive-OR problem.</a:t>
            </a:r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/>
              <a:t>The hidden and output units from the linear weighted sum of their inputs and perform a simple </a:t>
            </a:r>
            <a:r>
              <a:rPr lang="en-US" sz="1800" b="1" dirty="0" err="1"/>
              <a:t>thresholding</a:t>
            </a:r>
            <a:r>
              <a:rPr lang="en-US" sz="1800" b="1" dirty="0"/>
              <a:t> (+1 if the inputs are greater than zero, -1 otherwise).</a:t>
            </a:r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1800" b="1" dirty="0"/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5383467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Definitions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A single “bias unit” is connected to each unit other than the input units.</a:t>
            </a:r>
          </a:p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Net activation:</a:t>
            </a:r>
          </a:p>
          <a:p>
            <a:pPr marL="165100" indent="-165100">
              <a:lnSpc>
                <a:spcPct val="90000"/>
              </a:lnSpc>
              <a:spcAft>
                <a:spcPts val="1800"/>
              </a:spcAft>
            </a:pPr>
            <a:r>
              <a:rPr lang="en-US" sz="1800" b="1" dirty="0"/>
              <a:t>	where the subscript </a:t>
            </a:r>
            <a:r>
              <a:rPr lang="en-US" sz="1800" dirty="0" err="1"/>
              <a:t>i</a:t>
            </a:r>
            <a:r>
              <a:rPr lang="en-US" sz="1800" b="1" dirty="0"/>
              <a:t> indexes units in the input layer,</a:t>
            </a:r>
            <a:r>
              <a:rPr lang="en-US" sz="1800" dirty="0"/>
              <a:t> </a:t>
            </a:r>
            <a:r>
              <a:rPr lang="en-US" sz="1800" i="1" dirty="0"/>
              <a:t>j</a:t>
            </a:r>
            <a:r>
              <a:rPr lang="en-US" sz="1800" dirty="0"/>
              <a:t> </a:t>
            </a:r>
            <a:r>
              <a:rPr lang="en-US" sz="1800" b="1" dirty="0"/>
              <a:t>in the hidden; </a:t>
            </a:r>
            <a:r>
              <a:rPr lang="en-US" sz="1800" i="1" dirty="0" err="1"/>
              <a:t>w</a:t>
            </a:r>
            <a:r>
              <a:rPr lang="en-US" sz="1800" i="1" baseline="-25000" dirty="0" err="1"/>
              <a:t>ji</a:t>
            </a:r>
            <a:r>
              <a:rPr lang="en-US" sz="1800" b="1" baseline="-25000" dirty="0"/>
              <a:t> </a:t>
            </a:r>
            <a:r>
              <a:rPr lang="en-US" sz="1800" b="1" dirty="0"/>
              <a:t>denotes the input-to-hidden layer weights at the hidden unit </a:t>
            </a:r>
            <a:r>
              <a:rPr lang="en-US" sz="1800" i="1" dirty="0"/>
              <a:t>j</a:t>
            </a:r>
            <a:r>
              <a:rPr lang="en-US" sz="1800" b="1" dirty="0"/>
              <a:t>.</a:t>
            </a:r>
          </a:p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Each hidden unit emits an output that is a nonlinear function of </a:t>
            </a:r>
            <a:br>
              <a:rPr lang="en-US" sz="1800" b="1" dirty="0"/>
            </a:br>
            <a:r>
              <a:rPr lang="en-US" sz="1800" b="1" dirty="0"/>
              <a:t>its activation: </a:t>
            </a:r>
            <a:r>
              <a:rPr lang="en-US" sz="1800" i="1" dirty="0" err="1"/>
              <a:t>y</a:t>
            </a:r>
            <a:r>
              <a:rPr lang="en-US" sz="1800" i="1" baseline="-25000" dirty="0" err="1"/>
              <a:t>j</a:t>
            </a:r>
            <a:r>
              <a:rPr lang="en-US" sz="1800" i="1" baseline="-25000" dirty="0"/>
              <a:t> </a:t>
            </a:r>
            <a:r>
              <a:rPr lang="en-US" sz="1800" i="1" dirty="0"/>
              <a:t>= f(</a:t>
            </a:r>
            <a:r>
              <a:rPr lang="en-US" sz="1800" i="1" dirty="0" err="1"/>
              <a:t>net</a:t>
            </a:r>
            <a:r>
              <a:rPr lang="en-US" sz="1800" i="1" baseline="-25000" dirty="0" err="1"/>
              <a:t>j</a:t>
            </a:r>
            <a:r>
              <a:rPr lang="en-US" sz="1800" i="1" dirty="0"/>
              <a:t>)</a:t>
            </a:r>
          </a:p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Even though the individual computational units are simple (e.g., a simple threshold), a collection of large numbers of simple nonlinear units can result in a powerful learning machine (similar to the human brain).</a:t>
            </a:r>
          </a:p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Each output unit similarly computes its net activation based on the hidden unit signals as:</a:t>
            </a:r>
          </a:p>
          <a:p>
            <a:pPr marL="165100" indent="-165100">
              <a:lnSpc>
                <a:spcPct val="90000"/>
              </a:lnSpc>
              <a:spcBef>
                <a:spcPts val="4200"/>
              </a:spcBef>
              <a:spcAft>
                <a:spcPts val="1800"/>
              </a:spcAft>
            </a:pPr>
            <a:r>
              <a:rPr lang="en-US" sz="1800" b="1" dirty="0"/>
              <a:t>	where the subscript </a:t>
            </a:r>
            <a:r>
              <a:rPr lang="en-US" sz="1800" dirty="0"/>
              <a:t>k</a:t>
            </a:r>
            <a:r>
              <a:rPr lang="en-US" sz="1800" b="1" dirty="0"/>
              <a:t> indexes units in the output layer and</a:t>
            </a:r>
            <a:r>
              <a:rPr lang="en-US" sz="1800" b="1" i="1" dirty="0"/>
              <a:t> </a:t>
            </a:r>
            <a:r>
              <a:rPr lang="en-US" sz="1800" i="1" dirty="0" err="1"/>
              <a:t>n</a:t>
            </a:r>
            <a:r>
              <a:rPr lang="en-US" sz="1800" i="1" baseline="-25000" dirty="0" err="1"/>
              <a:t>H</a:t>
            </a:r>
            <a:r>
              <a:rPr lang="en-US" sz="1800" b="1" i="1" dirty="0"/>
              <a:t> </a:t>
            </a:r>
            <a:r>
              <a:rPr lang="en-US" sz="1800" b="1" dirty="0"/>
              <a:t>denotes the number of hidden units.</a:t>
            </a:r>
          </a:p>
          <a:p>
            <a:pPr marL="165100" indent="-1651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i="1" dirty="0" err="1"/>
              <a:t>z</a:t>
            </a:r>
            <a:r>
              <a:rPr lang="en-US" sz="1800" i="1" baseline="-25000" dirty="0" err="1"/>
              <a:t>k</a:t>
            </a:r>
            <a:r>
              <a:rPr lang="en-US" sz="1800" b="1" i="1" baseline="-25000" dirty="0"/>
              <a:t> </a:t>
            </a:r>
            <a:r>
              <a:rPr lang="en-US" sz="1800" b="1" dirty="0"/>
              <a:t> will represent the output for systems with more than one output node. An output unit computes </a:t>
            </a:r>
            <a:r>
              <a:rPr lang="en-US" sz="1800" i="1" dirty="0" err="1"/>
              <a:t>z</a:t>
            </a:r>
            <a:r>
              <a:rPr lang="en-US" sz="1800" i="1" baseline="-25000" dirty="0" err="1"/>
              <a:t>k</a:t>
            </a:r>
            <a:r>
              <a:rPr lang="en-US" sz="1800" i="1" dirty="0"/>
              <a:t> = f(</a:t>
            </a:r>
            <a:r>
              <a:rPr lang="en-US" sz="1800" i="1" dirty="0" err="1"/>
              <a:t>net</a:t>
            </a:r>
            <a:r>
              <a:rPr lang="en-US" sz="1800" i="1" baseline="-25000" dirty="0" err="1"/>
              <a:t>k</a:t>
            </a:r>
            <a:r>
              <a:rPr lang="en-US" sz="1800" i="1" dirty="0"/>
              <a:t>).</a:t>
            </a:r>
            <a:endParaRPr lang="en-US" sz="1800" b="1" i="1" dirty="0"/>
          </a:p>
        </p:txBody>
      </p:sp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2013237" y="905656"/>
          <a:ext cx="3352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35" name="Equation" r:id="rId3" imgW="3352680" imgH="571320" progId="Equation.3">
                  <p:embed/>
                </p:oleObj>
              </mc:Choice>
              <mc:Fallback>
                <p:oleObj name="Equation" r:id="rId3" imgW="33526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3237" y="905656"/>
                        <a:ext cx="33528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450850" y="4483153"/>
          <a:ext cx="3556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36" name="Equation" r:id="rId5" imgW="3555720" imgH="609480" progId="Equation.DSMT4">
                  <p:embed/>
                </p:oleObj>
              </mc:Choice>
              <mc:Fallback>
                <p:oleObj name="Equation" r:id="rId5" imgW="35557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4483153"/>
                        <a:ext cx="3556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144683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Computations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2158584" y="989351"/>
            <a:ext cx="1573967" cy="26982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143593" y="1259174"/>
            <a:ext cx="1648918" cy="28481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2161084" y="2176061"/>
            <a:ext cx="1573967" cy="26982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146093" y="2445884"/>
            <a:ext cx="1648918" cy="28481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6205928" y="963562"/>
            <a:ext cx="2698230" cy="3923182"/>
            <a:chOff x="6205928" y="2297672"/>
            <a:chExt cx="2698230" cy="3923182"/>
          </a:xfrm>
        </p:grpSpPr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2"/>
            <a:srcRect l="28495" t="22960" r="30051"/>
            <a:stretch>
              <a:fillRect/>
            </a:stretch>
          </p:blipFill>
          <p:spPr>
            <a:xfrm>
              <a:off x="6340840" y="2297672"/>
              <a:ext cx="2563318" cy="3923182"/>
            </a:xfrm>
            <a:prstGeom prst="rect">
              <a:avLst/>
            </a:prstGeom>
          </p:spPr>
        </p:pic>
        <p:sp>
          <p:nvSpPr>
            <p:cNvPr id="47" name="Rectangle 46"/>
            <p:cNvSpPr/>
            <p:nvPr/>
          </p:nvSpPr>
          <p:spPr>
            <a:xfrm>
              <a:off x="6205928" y="2698230"/>
              <a:ext cx="389744" cy="55463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lvl="1" indent="-165100">
              <a:buFont typeface="Arial" pitchFamily="34" charset="0"/>
              <a:buChar char="•"/>
            </a:pPr>
            <a:r>
              <a:rPr lang="en-US" sz="1800" b="1" dirty="0"/>
              <a:t>The hidden unit </a:t>
            </a:r>
            <a:r>
              <a:rPr lang="en-US" sz="1800" dirty="0"/>
              <a:t>y</a:t>
            </a:r>
            <a:r>
              <a:rPr lang="en-US" sz="1800" baseline="-25000" dirty="0"/>
              <a:t>1</a:t>
            </a:r>
            <a:r>
              <a:rPr lang="en-US" sz="1800" b="1" i="1" baseline="-25000" dirty="0"/>
              <a:t> </a:t>
            </a:r>
            <a:r>
              <a:rPr lang="en-US" sz="1800" b="1" dirty="0"/>
              <a:t>computes the boundary:</a:t>
            </a:r>
          </a:p>
          <a:p>
            <a:pPr marL="165100" lvl="2" indent="-165100" algn="ctr">
              <a:buFont typeface="Arial" pitchFamily="34" charset="0"/>
              <a:buChar char="•"/>
            </a:pPr>
            <a:r>
              <a:rPr lang="en-US" sz="1800" dirty="0"/>
              <a:t>   </a:t>
            </a:r>
            <a:r>
              <a:rPr lang="en-US" sz="1800" i="1" dirty="0">
                <a:sym typeface="Symbol" pitchFamily="18" charset="2"/>
              </a:rPr>
              <a:t>≥</a:t>
            </a:r>
            <a:r>
              <a:rPr lang="en-US" sz="1800" i="1" dirty="0"/>
              <a:t> 0 </a:t>
            </a:r>
            <a:r>
              <a:rPr lang="en-US" sz="1800" i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i="1" dirty="0">
                <a:sym typeface="Symbol" pitchFamily="18" charset="2"/>
              </a:rPr>
              <a:t> y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i="1" dirty="0">
                <a:sym typeface="Symbol" pitchFamily="18" charset="2"/>
              </a:rPr>
              <a:t> = +1</a:t>
            </a:r>
            <a:endParaRPr lang="en-US" sz="1800" i="1" dirty="0"/>
          </a:p>
          <a:p>
            <a:pPr marL="165100" lvl="2" indent="-165100"/>
            <a:r>
              <a:rPr lang="en-US" sz="1800" b="1" i="1" dirty="0"/>
              <a:t>	</a:t>
            </a:r>
            <a:r>
              <a:rPr lang="en-US" sz="1800" i="1" dirty="0"/>
              <a:t>x</a:t>
            </a:r>
            <a:r>
              <a:rPr lang="en-US" sz="1800" i="1" baseline="-25000" dirty="0"/>
              <a:t>1</a:t>
            </a:r>
            <a:r>
              <a:rPr lang="en-US" sz="1800" i="1" dirty="0"/>
              <a:t> + x</a:t>
            </a:r>
            <a:r>
              <a:rPr lang="en-US" sz="1800" i="1" baseline="-25000" dirty="0"/>
              <a:t>2 </a:t>
            </a:r>
            <a:r>
              <a:rPr lang="en-US" sz="1800" i="1" dirty="0"/>
              <a:t>+ 0.5 = 0</a:t>
            </a:r>
          </a:p>
          <a:p>
            <a:pPr marL="165100" lvl="2" indent="-165100" algn="ctr">
              <a:buFont typeface="Arial" pitchFamily="34" charset="0"/>
              <a:buChar char="•"/>
            </a:pPr>
            <a:r>
              <a:rPr lang="en-US" sz="1800" i="1" dirty="0"/>
              <a:t>  &lt; 0 </a:t>
            </a:r>
            <a:r>
              <a:rPr lang="en-US" sz="1800" i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i="1" dirty="0">
                <a:sym typeface="Symbol" pitchFamily="18" charset="2"/>
              </a:rPr>
              <a:t> y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i="1" dirty="0">
                <a:sym typeface="Symbol" pitchFamily="18" charset="2"/>
              </a:rPr>
              <a:t> = -1</a:t>
            </a:r>
          </a:p>
          <a:p>
            <a:pPr marL="165100" lvl="1" indent="-1651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b="1" dirty="0"/>
              <a:t>The hidden unit y</a:t>
            </a:r>
            <a:r>
              <a:rPr lang="en-US" sz="1800" b="1" baseline="-25000" dirty="0"/>
              <a:t>2 </a:t>
            </a:r>
            <a:r>
              <a:rPr lang="en-US" sz="1800" b="1" dirty="0"/>
              <a:t>computes the boundary:</a:t>
            </a:r>
          </a:p>
          <a:p>
            <a:pPr marL="165100" lvl="2" indent="-165100" algn="ctr">
              <a:buFont typeface="Arial" pitchFamily="34" charset="0"/>
              <a:buChar char="•"/>
            </a:pPr>
            <a:r>
              <a:rPr lang="en-US" sz="1800" dirty="0"/>
              <a:t>   </a:t>
            </a:r>
            <a:r>
              <a:rPr lang="en-US" sz="1800" i="1" dirty="0">
                <a:sym typeface="Symbol" pitchFamily="18" charset="2"/>
              </a:rPr>
              <a:t>≥</a:t>
            </a:r>
            <a:r>
              <a:rPr lang="en-US" sz="1800" i="1" dirty="0"/>
              <a:t> 0 </a:t>
            </a:r>
            <a:r>
              <a:rPr lang="en-US" sz="1800" i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i="1" dirty="0">
                <a:sym typeface="Symbol" pitchFamily="18" charset="2"/>
              </a:rPr>
              <a:t> y</a:t>
            </a:r>
            <a:r>
              <a:rPr lang="en-US" sz="1800" i="1" baseline="-25000" dirty="0">
                <a:sym typeface="Symbol" pitchFamily="18" charset="2"/>
              </a:rPr>
              <a:t>2</a:t>
            </a:r>
            <a:r>
              <a:rPr lang="en-US" sz="1800" i="1" dirty="0">
                <a:sym typeface="Symbol" pitchFamily="18" charset="2"/>
              </a:rPr>
              <a:t> = +1</a:t>
            </a:r>
            <a:endParaRPr lang="en-US" sz="1800" i="1" dirty="0"/>
          </a:p>
          <a:p>
            <a:pPr marL="165100" lvl="2" indent="-165100">
              <a:buFont typeface="Arial" pitchFamily="34" charset="0"/>
              <a:buChar char="•"/>
            </a:pPr>
            <a:r>
              <a:rPr lang="en-US" sz="1800" i="1" dirty="0"/>
              <a:t>x</a:t>
            </a:r>
            <a:r>
              <a:rPr lang="en-US" sz="1800" i="1" baseline="-25000" dirty="0"/>
              <a:t>1</a:t>
            </a:r>
            <a:r>
              <a:rPr lang="en-US" sz="1800" i="1" dirty="0"/>
              <a:t> + x</a:t>
            </a:r>
            <a:r>
              <a:rPr lang="en-US" sz="1800" i="1" baseline="-25000" dirty="0"/>
              <a:t>2 </a:t>
            </a:r>
            <a:r>
              <a:rPr lang="en-US" sz="1800" i="1" dirty="0"/>
              <a:t>-1.5 = 0</a:t>
            </a:r>
          </a:p>
          <a:p>
            <a:pPr marL="165100" lvl="2" indent="-165100" algn="ctr">
              <a:buFont typeface="Arial" pitchFamily="34" charset="0"/>
              <a:buChar char="•"/>
            </a:pPr>
            <a:r>
              <a:rPr lang="en-US" sz="1800" i="1" dirty="0"/>
              <a:t>  &lt; 0 </a:t>
            </a:r>
            <a:r>
              <a:rPr lang="en-US" sz="1800" i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i="1" dirty="0">
                <a:sym typeface="Symbol" pitchFamily="18" charset="2"/>
              </a:rPr>
              <a:t> y</a:t>
            </a:r>
            <a:r>
              <a:rPr lang="en-US" sz="1800" i="1" baseline="-25000" dirty="0">
                <a:sym typeface="Symbol" pitchFamily="18" charset="2"/>
              </a:rPr>
              <a:t>2</a:t>
            </a:r>
            <a:r>
              <a:rPr lang="en-US" sz="1800" i="1" dirty="0">
                <a:sym typeface="Symbol" pitchFamily="18" charset="2"/>
              </a:rPr>
              <a:t> = -1</a:t>
            </a:r>
          </a:p>
          <a:p>
            <a:pPr marL="165100" lvl="1" indent="-1651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b="1" dirty="0">
                <a:sym typeface="Symbol" pitchFamily="18" charset="2"/>
              </a:rPr>
              <a:t>The final output unit emits </a:t>
            </a:r>
            <a:r>
              <a:rPr lang="en-US" sz="1800" i="1" dirty="0">
                <a:sym typeface="Symbol" pitchFamily="18" charset="2"/>
              </a:rPr>
              <a:t>z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i="1" dirty="0">
                <a:sym typeface="Symbol" pitchFamily="18" charset="2"/>
              </a:rPr>
              <a:t> = +1 </a:t>
            </a:r>
            <a:r>
              <a:rPr lang="en-US" sz="1800" i="1" dirty="0" err="1">
                <a:sym typeface="Symbol" pitchFamily="18" charset="2"/>
              </a:rPr>
              <a:t>iff</a:t>
            </a:r>
            <a:r>
              <a:rPr lang="en-US" sz="1800" i="1" dirty="0">
                <a:sym typeface="Symbol" pitchFamily="18" charset="2"/>
              </a:rPr>
              <a:t> y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i="1" dirty="0">
                <a:sym typeface="Symbol" pitchFamily="18" charset="2"/>
              </a:rPr>
              <a:t> = +1 </a:t>
            </a:r>
            <a:r>
              <a:rPr lang="en-US" sz="1800" b="1" i="1" dirty="0">
                <a:sym typeface="Symbol" pitchFamily="18" charset="2"/>
              </a:rPr>
              <a:t>and </a:t>
            </a:r>
            <a:r>
              <a:rPr lang="en-US" sz="1800" i="1" dirty="0">
                <a:sym typeface="Symbol" pitchFamily="18" charset="2"/>
              </a:rPr>
              <a:t>y</a:t>
            </a:r>
            <a:r>
              <a:rPr lang="en-US" sz="1800" i="1" baseline="-25000" dirty="0">
                <a:sym typeface="Symbol" pitchFamily="18" charset="2"/>
              </a:rPr>
              <a:t>2</a:t>
            </a:r>
            <a:r>
              <a:rPr lang="en-US" sz="1800" i="1" dirty="0">
                <a:sym typeface="Symbol" pitchFamily="18" charset="2"/>
              </a:rPr>
              <a:t> = +1</a:t>
            </a:r>
          </a:p>
          <a:p>
            <a:pPr marL="165100" lvl="1" indent="-165100">
              <a:spcBef>
                <a:spcPts val="600"/>
              </a:spcBef>
              <a:tabLst>
                <a:tab pos="225425" algn="l"/>
                <a:tab pos="465138" algn="l"/>
              </a:tabLst>
            </a:pPr>
            <a:r>
              <a:rPr lang="en-US" sz="1800" b="1" i="1" dirty="0">
                <a:sym typeface="Symbol" pitchFamily="18" charset="2"/>
              </a:rPr>
              <a:t>		</a:t>
            </a:r>
            <a:r>
              <a:rPr lang="en-US" sz="1800" i="1" dirty="0" err="1">
                <a:sym typeface="Symbol" pitchFamily="18" charset="2"/>
              </a:rPr>
              <a:t>z</a:t>
            </a:r>
            <a:r>
              <a:rPr lang="en-US" sz="1800" i="1" baseline="-25000" dirty="0" err="1">
                <a:sym typeface="Symbol" pitchFamily="18" charset="2"/>
              </a:rPr>
              <a:t>k</a:t>
            </a:r>
            <a:r>
              <a:rPr lang="en-US" sz="1800" i="1" dirty="0">
                <a:sym typeface="Symbol" pitchFamily="18" charset="2"/>
              </a:rPr>
              <a:t> = y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baseline="-25000" dirty="0">
                <a:sym typeface="Symbol" pitchFamily="18" charset="2"/>
              </a:rPr>
              <a:t> </a:t>
            </a:r>
            <a:r>
              <a:rPr lang="en-US" sz="1800" b="1" dirty="0">
                <a:sym typeface="Symbol" pitchFamily="18" charset="2"/>
              </a:rPr>
              <a:t>and not </a:t>
            </a:r>
            <a:r>
              <a:rPr lang="en-US" sz="1800" i="1" dirty="0">
                <a:sym typeface="Symbol" pitchFamily="18" charset="2"/>
              </a:rPr>
              <a:t>y</a:t>
            </a:r>
            <a:r>
              <a:rPr lang="en-US" sz="1800" i="1" baseline="-25000" dirty="0">
                <a:sym typeface="Symbol" pitchFamily="18" charset="2"/>
              </a:rPr>
              <a:t>2</a:t>
            </a:r>
            <a:r>
              <a:rPr lang="en-US" sz="1800" i="1" dirty="0">
                <a:sym typeface="Symbol" pitchFamily="18" charset="2"/>
              </a:rPr>
              <a:t> </a:t>
            </a:r>
          </a:p>
          <a:p>
            <a:pPr marL="165100" lvl="1" indent="-165100">
              <a:spcBef>
                <a:spcPts val="600"/>
              </a:spcBef>
              <a:tabLst>
                <a:tab pos="225425" algn="l"/>
                <a:tab pos="465138" algn="l"/>
              </a:tabLst>
            </a:pPr>
            <a:r>
              <a:rPr lang="en-US" sz="1800" i="1" dirty="0">
                <a:sym typeface="Symbol" pitchFamily="18" charset="2"/>
              </a:rPr>
              <a:t>			= (x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i="1" dirty="0">
                <a:sym typeface="Symbol" pitchFamily="18" charset="2"/>
              </a:rPr>
              <a:t> or x</a:t>
            </a:r>
            <a:r>
              <a:rPr lang="en-US" sz="1800" i="1" baseline="-25000" dirty="0">
                <a:sym typeface="Symbol" pitchFamily="18" charset="2"/>
              </a:rPr>
              <a:t>2</a:t>
            </a:r>
            <a:r>
              <a:rPr lang="en-US" sz="1800" i="1" dirty="0">
                <a:sym typeface="Symbol" pitchFamily="18" charset="2"/>
              </a:rPr>
              <a:t>)</a:t>
            </a:r>
            <a:r>
              <a:rPr lang="en-US" sz="1800" b="1" dirty="0">
                <a:sym typeface="Symbol" pitchFamily="18" charset="2"/>
              </a:rPr>
              <a:t> and not </a:t>
            </a:r>
            <a:r>
              <a:rPr lang="en-US" sz="1800" i="1" dirty="0">
                <a:sym typeface="Symbol" pitchFamily="18" charset="2"/>
              </a:rPr>
              <a:t>(x</a:t>
            </a:r>
            <a:r>
              <a:rPr lang="en-US" sz="1800" i="1" baseline="-25000" dirty="0">
                <a:sym typeface="Symbol" pitchFamily="18" charset="2"/>
              </a:rPr>
              <a:t>1</a:t>
            </a:r>
            <a:r>
              <a:rPr lang="en-US" sz="1800" i="1" dirty="0">
                <a:sym typeface="Symbol" pitchFamily="18" charset="2"/>
              </a:rPr>
              <a:t> and x</a:t>
            </a:r>
            <a:r>
              <a:rPr lang="en-US" sz="1800" i="1" baseline="-25000" dirty="0">
                <a:sym typeface="Symbol" pitchFamily="18" charset="2"/>
              </a:rPr>
              <a:t>2</a:t>
            </a:r>
            <a:r>
              <a:rPr lang="en-US" sz="1800" i="1" dirty="0">
                <a:sym typeface="Symbol" pitchFamily="18" charset="2"/>
              </a:rPr>
              <a:t>) </a:t>
            </a:r>
          </a:p>
          <a:p>
            <a:pPr marL="165100" lvl="1" indent="-165100">
              <a:spcBef>
                <a:spcPts val="600"/>
              </a:spcBef>
              <a:tabLst>
                <a:tab pos="225425" algn="l"/>
                <a:tab pos="465138" algn="l"/>
              </a:tabLst>
            </a:pPr>
            <a:r>
              <a:rPr lang="en-US" sz="1800" i="1" dirty="0">
                <a:sym typeface="Symbol" pitchFamily="18" charset="2"/>
              </a:rPr>
              <a:t>			= x</a:t>
            </a:r>
            <a:r>
              <a:rPr lang="en-US" sz="1800" i="1" baseline="-25000" dirty="0">
                <a:sym typeface="Symbol" pitchFamily="18" charset="2"/>
              </a:rPr>
              <a:t>1 </a:t>
            </a:r>
            <a:r>
              <a:rPr lang="en-US" sz="1800" i="1" dirty="0">
                <a:solidFill>
                  <a:schemeClr val="bg1"/>
                </a:solidFill>
                <a:sym typeface="Symbol" pitchFamily="18" charset="2"/>
              </a:rPr>
              <a:t>XOR</a:t>
            </a:r>
            <a:r>
              <a:rPr lang="en-US" sz="1800" i="1" dirty="0">
                <a:sym typeface="Symbol" pitchFamily="18" charset="2"/>
              </a:rPr>
              <a:t> x</a:t>
            </a:r>
            <a:r>
              <a:rPr lang="en-US" sz="1800" i="1" baseline="-25000" dirty="0">
                <a:sym typeface="Symbol" pitchFamily="18" charset="2"/>
              </a:rPr>
              <a:t>2</a:t>
            </a:r>
            <a:endParaRPr lang="en-US" sz="1800" b="1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225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General </a:t>
            </a:r>
            <a:r>
              <a:rPr lang="en-US" b="1" dirty="0" err="1">
                <a:solidFill>
                  <a:schemeClr val="accent2"/>
                </a:solidFill>
              </a:rPr>
              <a:t>Feedforward</a:t>
            </a:r>
            <a:r>
              <a:rPr lang="en-US" b="1" dirty="0">
                <a:solidFill>
                  <a:schemeClr val="accent2"/>
                </a:solidFill>
              </a:rPr>
              <a:t> Operation</a:t>
            </a:r>
          </a:p>
        </p:txBody>
      </p:sp>
      <p:sp>
        <p:nvSpPr>
          <p:cNvPr id="94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buFont typeface="Arial" pitchFamily="34" charset="0"/>
              <a:buChar char="•"/>
            </a:pPr>
            <a:r>
              <a:rPr lang="en-US" sz="1800" b="1" dirty="0"/>
              <a:t>For </a:t>
            </a:r>
            <a:r>
              <a:rPr lang="en-US" sz="1800" dirty="0"/>
              <a:t>c</a:t>
            </a:r>
            <a:r>
              <a:rPr lang="en-US" sz="1800" b="1" dirty="0"/>
              <a:t> output units:</a:t>
            </a:r>
          </a:p>
          <a:p>
            <a:pPr marL="165100" indent="-165100">
              <a:spcBef>
                <a:spcPts val="7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Hidden units enable us to express more complicated nonlinear functions and thus extend the classification.</a:t>
            </a:r>
          </a:p>
          <a:p>
            <a:pPr marL="16510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The activation function does not have to be a sign function, it is often required to be continuous and differentiable.</a:t>
            </a:r>
          </a:p>
          <a:p>
            <a:pPr marL="16510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We can allow the activation in the output layer to be different from the activation function in the hidden layer or have different activation for each individual unit.</a:t>
            </a:r>
          </a:p>
          <a:p>
            <a:pPr marL="16510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We assume for now that all activation functions to be identical.</a:t>
            </a:r>
          </a:p>
          <a:p>
            <a:pPr marL="165100" indent="-165100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Can every decision be implemented by a three-layer network?</a:t>
            </a:r>
          </a:p>
          <a:p>
            <a:pPr marL="165100" indent="-165100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Yes (due to A. </a:t>
            </a:r>
            <a:r>
              <a:rPr lang="en-US" sz="1800" b="1" dirty="0" err="1">
                <a:solidFill>
                  <a:schemeClr val="bg1"/>
                </a:solidFill>
              </a:rPr>
              <a:t>Kolmogorov</a:t>
            </a:r>
            <a:r>
              <a:rPr lang="en-US" sz="1800" b="1" dirty="0">
                <a:solidFill>
                  <a:schemeClr val="bg1"/>
                </a:solidFill>
              </a:rPr>
              <a:t>): “Any continuous function from input to output can be implemented in a three-layer net, given sufficient number of hidden units </a:t>
            </a:r>
            <a:r>
              <a:rPr lang="en-US" sz="1800" i="1" dirty="0" err="1">
                <a:solidFill>
                  <a:schemeClr val="bg1"/>
                </a:solidFill>
              </a:rPr>
              <a:t>n</a:t>
            </a:r>
            <a:r>
              <a:rPr lang="en-US" sz="1800" i="1" baseline="-25000" dirty="0" err="1">
                <a:solidFill>
                  <a:schemeClr val="bg1"/>
                </a:solidFill>
              </a:rPr>
              <a:t>H</a:t>
            </a:r>
            <a:r>
              <a:rPr lang="en-US" sz="1800" b="1" i="1" dirty="0">
                <a:solidFill>
                  <a:schemeClr val="bg1"/>
                </a:solidFill>
              </a:rPr>
              <a:t>,</a:t>
            </a:r>
            <a:r>
              <a:rPr lang="en-US" sz="1800" b="1" dirty="0">
                <a:solidFill>
                  <a:schemeClr val="bg1"/>
                </a:solidFill>
              </a:rPr>
              <a:t> proper nonlinearities, and weights.”</a:t>
            </a:r>
          </a:p>
          <a:p>
            <a:pPr marL="165100" indent="-165100">
              <a:lnSpc>
                <a:spcPct val="90000"/>
              </a:lnSpc>
              <a:spcBef>
                <a:spcPts val="720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bg1"/>
                </a:solidFill>
              </a:rPr>
              <a:t>	for properly chosen functions </a:t>
            </a:r>
            <a:r>
              <a:rPr lang="en-US" sz="1800" b="1" i="1" dirty="0" err="1">
                <a:solidFill>
                  <a:schemeClr val="bg1"/>
                </a:solidFill>
                <a:sym typeface="Symbol" pitchFamily="18" charset="2"/>
              </a:rPr>
              <a:t>δ</a:t>
            </a:r>
            <a:r>
              <a:rPr lang="en-US" sz="1800" b="1" i="1" baseline="-25000" dirty="0" err="1">
                <a:solidFill>
                  <a:schemeClr val="bg1"/>
                </a:solidFill>
                <a:sym typeface="Symbol" pitchFamily="18" charset="2"/>
              </a:rPr>
              <a:t>j</a:t>
            </a:r>
            <a:r>
              <a:rPr lang="en-US" sz="1800" b="1" baseline="-25000" dirty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800" b="1" dirty="0">
                <a:solidFill>
                  <a:schemeClr val="bg1"/>
                </a:solidFill>
                <a:sym typeface="Symbol" pitchFamily="18" charset="2"/>
              </a:rPr>
              <a:t>and </a:t>
            </a:r>
            <a:r>
              <a:rPr lang="en-US" sz="1800" b="1" i="1" dirty="0">
                <a:solidFill>
                  <a:schemeClr val="bg1"/>
                </a:solidFill>
                <a:sym typeface="Symbol" pitchFamily="18" charset="2"/>
              </a:rPr>
              <a:t>β</a:t>
            </a:r>
            <a:r>
              <a:rPr lang="en-US" sz="1800" b="1" i="1" baseline="-25000" dirty="0" err="1">
                <a:solidFill>
                  <a:schemeClr val="bg1"/>
                </a:solidFill>
                <a:sym typeface="Symbol" pitchFamily="18" charset="2"/>
              </a:rPr>
              <a:t>ij</a:t>
            </a:r>
            <a:endParaRPr lang="en-US" sz="1800" b="1" i="1" baseline="-25000" dirty="0">
              <a:solidFill>
                <a:schemeClr val="bg1"/>
              </a:solidFill>
            </a:endParaRPr>
          </a:p>
          <a:p>
            <a:pPr marL="165100" indent="-165100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endParaRPr lang="en-US" sz="1800" b="1" dirty="0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450850" y="971631"/>
          <a:ext cx="5868988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59" name="Equation" r:id="rId4" imgW="5854680" imgH="647640" progId="Equation.3">
                  <p:embed/>
                </p:oleObj>
              </mc:Choice>
              <mc:Fallback>
                <p:oleObj name="Equation" r:id="rId4" imgW="585468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971631"/>
                        <a:ext cx="5868988" cy="649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450850" y="5566790"/>
          <a:ext cx="445452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60" name="Equation" r:id="rId6" imgW="4419360" imgH="596880" progId="Equation.DSMT4">
                  <p:embed/>
                </p:oleObj>
              </mc:Choice>
              <mc:Fallback>
                <p:oleObj name="Equation" r:id="rId6" imgW="441936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5566790"/>
                        <a:ext cx="4454525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6491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General </a:t>
            </a:r>
            <a:r>
              <a:rPr lang="en-US" b="1" dirty="0" err="1">
                <a:solidFill>
                  <a:schemeClr val="accent2"/>
                </a:solidFill>
              </a:rPr>
              <a:t>Feedforward</a:t>
            </a:r>
            <a:r>
              <a:rPr lang="en-US" b="1" dirty="0">
                <a:solidFill>
                  <a:schemeClr val="accent2"/>
                </a:solidFill>
              </a:rPr>
              <a:t> Operation (Cont.)</a:t>
            </a:r>
          </a:p>
        </p:txBody>
      </p:sp>
      <p:sp>
        <p:nvSpPr>
          <p:cNvPr id="94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/>
              <a:t>Each of the </a:t>
            </a:r>
            <a:r>
              <a:rPr lang="en-US" sz="1800" dirty="0"/>
              <a:t>2n+1</a:t>
            </a:r>
            <a:r>
              <a:rPr lang="en-US" sz="1800" b="1" dirty="0"/>
              <a:t> hidden units </a:t>
            </a:r>
            <a:r>
              <a:rPr lang="en-US" sz="1800" dirty="0" err="1">
                <a:sym typeface="Symbol" pitchFamily="18" charset="2"/>
              </a:rPr>
              <a:t>δ</a:t>
            </a:r>
            <a:r>
              <a:rPr lang="en-US" sz="1800" baseline="-25000" dirty="0" err="1">
                <a:sym typeface="Symbol" pitchFamily="18" charset="2"/>
              </a:rPr>
              <a:t>j</a:t>
            </a:r>
            <a:r>
              <a:rPr lang="en-US" sz="1800" baseline="-25000" dirty="0">
                <a:sym typeface="Symbol" pitchFamily="18" charset="2"/>
              </a:rPr>
              <a:t> </a:t>
            </a:r>
            <a:r>
              <a:rPr lang="en-US" sz="1800" b="1" dirty="0">
                <a:sym typeface="Symbol" pitchFamily="18" charset="2"/>
              </a:rPr>
              <a:t>takes as input a sum of </a:t>
            </a:r>
            <a:r>
              <a:rPr lang="en-US" sz="1800" dirty="0">
                <a:sym typeface="Symbol" pitchFamily="18" charset="2"/>
              </a:rPr>
              <a:t>d</a:t>
            </a:r>
            <a:r>
              <a:rPr lang="en-US" sz="1800" b="1" dirty="0">
                <a:sym typeface="Symbol" pitchFamily="18" charset="2"/>
              </a:rPr>
              <a:t> nonlinear functions, one for each input feature </a:t>
            </a:r>
            <a:r>
              <a:rPr lang="en-US" sz="1800" dirty="0">
                <a:sym typeface="Symbol" pitchFamily="18" charset="2"/>
              </a:rPr>
              <a:t>x</a:t>
            </a:r>
            <a:r>
              <a:rPr lang="en-US" sz="1800" baseline="-25000" dirty="0">
                <a:sym typeface="Symbol" pitchFamily="18" charset="2"/>
              </a:rPr>
              <a:t>i</a:t>
            </a:r>
            <a:r>
              <a:rPr lang="en-US" sz="1800" dirty="0">
                <a:sym typeface="Symbol" pitchFamily="18" charset="2"/>
              </a:rPr>
              <a:t> .</a:t>
            </a:r>
          </a:p>
          <a:p>
            <a:pPr marL="165100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>
                <a:sym typeface="Symbol" pitchFamily="18" charset="2"/>
              </a:rPr>
              <a:t>Each hidden unit emits a nonlinear function </a:t>
            </a:r>
            <a:r>
              <a:rPr lang="en-US" sz="1800" i="1" dirty="0" err="1">
                <a:sym typeface="Symbol" pitchFamily="18" charset="2"/>
              </a:rPr>
              <a:t>δ</a:t>
            </a:r>
            <a:r>
              <a:rPr lang="en-US" sz="1800" i="1" baseline="-25000" dirty="0" err="1">
                <a:sym typeface="Symbol" pitchFamily="18" charset="2"/>
              </a:rPr>
              <a:t>j</a:t>
            </a:r>
            <a:r>
              <a:rPr lang="en-US" sz="1800" b="1" baseline="-25000" dirty="0">
                <a:sym typeface="Symbol" pitchFamily="18" charset="2"/>
              </a:rPr>
              <a:t> </a:t>
            </a:r>
            <a:r>
              <a:rPr lang="en-US" sz="1800" b="1" dirty="0">
                <a:sym typeface="Symbol" pitchFamily="18" charset="2"/>
              </a:rPr>
              <a:t>of its total input.</a:t>
            </a:r>
          </a:p>
          <a:p>
            <a:pPr marL="165100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>
                <a:sym typeface="Symbol" pitchFamily="18" charset="2"/>
              </a:rPr>
              <a:t>The output unit emits the sum of the contributions of the hidden units.</a:t>
            </a:r>
          </a:p>
          <a:p>
            <a:pPr marL="165100" indent="-165100">
              <a:buFont typeface="Arial" pitchFamily="34" charset="0"/>
              <a:buChar char="•"/>
            </a:pPr>
            <a:r>
              <a:rPr lang="en-US" sz="1800" b="1" dirty="0">
                <a:sym typeface="Symbol" pitchFamily="18" charset="2"/>
              </a:rPr>
              <a:t>Unfortunately: </a:t>
            </a:r>
            <a:r>
              <a:rPr lang="en-US" sz="1800" b="1" dirty="0" err="1">
                <a:sym typeface="Symbol" pitchFamily="18" charset="2"/>
              </a:rPr>
              <a:t>Kolmogorov’s</a:t>
            </a:r>
            <a:r>
              <a:rPr lang="en-US" sz="1800" b="1" dirty="0">
                <a:sym typeface="Symbol" pitchFamily="18" charset="2"/>
              </a:rPr>
              <a:t> theorem tells us very little about how to find the nonlinear functions based on data; this is the central problem in network-based pattern recognition.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b="24049"/>
          <a:stretch>
            <a:fillRect/>
          </a:stretch>
        </p:blipFill>
        <p:spPr>
          <a:xfrm>
            <a:off x="1527638" y="3290980"/>
            <a:ext cx="6091900" cy="316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26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accent2"/>
                </a:solidFill>
              </a:rPr>
              <a:t>Backpropagation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209423" y="652985"/>
            <a:ext cx="8728329" cy="5793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/>
              <a:t>Any function from input to output can be implemented as a three-layer neural network.</a:t>
            </a:r>
          </a:p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/>
              <a:t>These results are of greater theoretical interest than practical, since the construction of such a network requires the nonlinear functions and the weight values which are unknown!</a:t>
            </a:r>
          </a:p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/>
              <a:t>Our goal now is to set the interconnection weights based on the training patterns and the desired outputs.</a:t>
            </a:r>
          </a:p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/>
              <a:t>In a three-layer network, it is a straightforward matter to understand how the output, and thus the error, depend on the hidden-to-output layer weights.</a:t>
            </a:r>
          </a:p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/>
              <a:t>The power of </a:t>
            </a:r>
            <a:r>
              <a:rPr lang="en-US" sz="1800" b="1" dirty="0" err="1"/>
              <a:t>backpropagation</a:t>
            </a:r>
            <a:r>
              <a:rPr lang="en-US" sz="1800" b="1" dirty="0"/>
              <a:t> is that it enables us to compute an effective error for each hidden unit, and thus derive a learning rule for the input-to-hidden weights, this is known as “t</a:t>
            </a:r>
            <a:r>
              <a:rPr lang="en-US" sz="1800" b="1" dirty="0">
                <a:solidFill>
                  <a:schemeClr val="bg1"/>
                </a:solidFill>
              </a:rPr>
              <a:t>he credit assignment problem.”</a:t>
            </a:r>
          </a:p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/>
              <a:t>Networks have two modes of operation:</a:t>
            </a:r>
          </a:p>
          <a:p>
            <a:pPr marL="344488" indent="-179388">
              <a:spcAft>
                <a:spcPts val="900"/>
              </a:spcAft>
              <a:buFont typeface="Wingdings" pitchFamily="2" charset="2"/>
              <a:buChar char="§"/>
            </a:pPr>
            <a:r>
              <a:rPr lang="en-US" sz="1800" b="1" dirty="0" err="1">
                <a:solidFill>
                  <a:schemeClr val="bg1"/>
                </a:solidFill>
              </a:rPr>
              <a:t>Feedforward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b="1" dirty="0"/>
              <a:t>consists of presenting a pattern to the input units and passing (or feeding) the signals through the network in order to get outputs units.</a:t>
            </a:r>
          </a:p>
          <a:p>
            <a:pPr marL="344488" indent="-179388">
              <a:spcAft>
                <a:spcPts val="9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chemeClr val="bg1"/>
                </a:solidFill>
              </a:rPr>
              <a:t>Learning: S</a:t>
            </a:r>
            <a:r>
              <a:rPr lang="en-US" sz="1800" b="1" dirty="0"/>
              <a:t>upervised learning consists of presenting an input pattern and modifying the network parameters (weights) to reduce distances between the computed output and the desired output.</a:t>
            </a:r>
          </a:p>
        </p:txBody>
      </p:sp>
    </p:spTree>
    <p:extLst>
      <p:ext uri="{BB962C8B-B14F-4D97-AF65-F5344CB8AC3E}">
        <p14:creationId xmlns:p14="http://schemas.microsoft.com/office/powerpoint/2010/main" val="3240285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accent2"/>
                </a:solidFill>
              </a:rPr>
              <a:t>Backpropagation</a:t>
            </a:r>
            <a:r>
              <a:rPr lang="en-US" b="1" dirty="0">
                <a:solidFill>
                  <a:schemeClr val="accent2"/>
                </a:solidFill>
              </a:rPr>
              <a:t> (Cont.)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b="35689"/>
          <a:stretch>
            <a:fillRect/>
          </a:stretch>
        </p:blipFill>
        <p:spPr>
          <a:xfrm>
            <a:off x="179811" y="757471"/>
            <a:ext cx="8768397" cy="514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39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theme/theme1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7242</TotalTime>
  <Words>1965</Words>
  <Application>Microsoft Macintosh PowerPoint</Application>
  <PresentationFormat>Letter Paper (8.5x11 in)</PresentationFormat>
  <Paragraphs>137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Times New Roman</vt:lpstr>
      <vt:lpstr>Wingdings</vt:lpstr>
      <vt:lpstr>1_isip_default</vt:lpstr>
      <vt:lpstr>1_lecture_title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414</cp:revision>
  <dcterms:created xsi:type="dcterms:W3CDTF">2002-09-12T17:13:32Z</dcterms:created>
  <dcterms:modified xsi:type="dcterms:W3CDTF">2019-11-04T12:44:06Z</dcterms:modified>
</cp:coreProperties>
</file>