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9"/>
  </p:notesMasterIdLst>
  <p:handoutMasterIdLst>
    <p:handoutMasterId r:id="rId20"/>
  </p:handoutMasterIdLst>
  <p:sldIdLst>
    <p:sldId id="356" r:id="rId3"/>
    <p:sldId id="546" r:id="rId4"/>
    <p:sldId id="547" r:id="rId5"/>
    <p:sldId id="548" r:id="rId6"/>
    <p:sldId id="549" r:id="rId7"/>
    <p:sldId id="550" r:id="rId8"/>
    <p:sldId id="551" r:id="rId9"/>
    <p:sldId id="552" r:id="rId10"/>
    <p:sldId id="553" r:id="rId11"/>
    <p:sldId id="554" r:id="rId12"/>
    <p:sldId id="555" r:id="rId13"/>
    <p:sldId id="556" r:id="rId14"/>
    <p:sldId id="557" r:id="rId15"/>
    <p:sldId id="558" r:id="rId16"/>
    <p:sldId id="559" r:id="rId17"/>
    <p:sldId id="560" r:id="rId1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1" autoAdjust="0"/>
    <p:restoredTop sz="95102" autoAdjust="0"/>
  </p:normalViewPr>
  <p:slideViewPr>
    <p:cSldViewPr snapToGrid="0">
      <p:cViewPr varScale="1">
        <p:scale>
          <a:sx n="117" d="100"/>
          <a:sy n="117" d="100"/>
        </p:scale>
        <p:origin x="2368"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urveysystem.com/signif.htm" TargetMode="External"/><Relationship Id="rId7" Type="http://schemas.openxmlformats.org/officeDocument/2006/relationships/hyperlink" Target="http://www.ece.msstate.edu/research/isip/publications/courses/ece_8463/lectures/current/lecture_43/lecture_43_03_00.pdf" TargetMode="External"/><Relationship Id="rId2" Type="http://schemas.openxmlformats.org/officeDocument/2006/relationships/hyperlink" Target="http://en.wikipedia.org/wiki/Statistical_significance" TargetMode="External"/><Relationship Id="rId1" Type="http://schemas.openxmlformats.org/officeDocument/2006/relationships/slideLayout" Target="../slideLayouts/slideLayout12.xml"/><Relationship Id="rId6" Type="http://schemas.openxmlformats.org/officeDocument/2006/relationships/hyperlink" Target="http://ieeexplore.ieee.org/xpls/abs_all.jsp?tp=&amp;arnumber=115546&amp;isnumber=3385"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10" Type="http://schemas.openxmlformats.org/officeDocument/2006/relationships/image" Target="../media/image4.png"/><Relationship Id="rId4" Type="http://schemas.openxmlformats.org/officeDocument/2006/relationships/hyperlink" Target="http://www.stat.yale.edu/Courses/1997-98/101/confint.htm"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5.png"/><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Statistical Significance</a:t>
            </a:r>
            <a:br>
              <a:rPr lang="en-US" sz="1800" b="1" dirty="0">
                <a:solidFill>
                  <a:schemeClr val="tx2"/>
                </a:solidFill>
                <a:latin typeface="+mn-lt"/>
              </a:rPr>
            </a:br>
            <a:r>
              <a:rPr lang="en-US" sz="1800" b="1" dirty="0">
                <a:solidFill>
                  <a:schemeClr val="tx2"/>
                </a:solidFill>
                <a:latin typeface="+mn-lt"/>
              </a:rPr>
              <a:t>Hypothesis Testing</a:t>
            </a:r>
            <a:br>
              <a:rPr lang="en-US" sz="1800" b="1" dirty="0">
                <a:solidFill>
                  <a:schemeClr val="tx2"/>
                </a:solidFill>
                <a:latin typeface="+mn-lt"/>
              </a:rPr>
            </a:br>
            <a:r>
              <a:rPr lang="en-US" sz="1800" b="1" dirty="0">
                <a:solidFill>
                  <a:schemeClr val="tx2"/>
                </a:solidFill>
                <a:latin typeface="+mn-lt"/>
              </a:rPr>
              <a:t>Confidence Intervals</a:t>
            </a:r>
            <a:br>
              <a:rPr lang="en-US" sz="1800" b="1" dirty="0">
                <a:solidFill>
                  <a:schemeClr val="tx2"/>
                </a:solidFill>
                <a:latin typeface="+mn-lt"/>
              </a:rPr>
            </a:br>
            <a:r>
              <a:rPr lang="en-US" sz="1800" b="1" dirty="0">
                <a:solidFill>
                  <a:schemeClr val="tx2"/>
                </a:solidFill>
                <a:latin typeface="+mn-lt"/>
              </a:rPr>
              <a:t>Applications</a:t>
            </a:r>
            <a:br>
              <a:rPr lang="en-US" sz="1800" b="1" dirty="0">
                <a:solidFill>
                  <a:schemeClr val="tx2"/>
                </a:solidFill>
                <a:latin typeface="+mn-lt"/>
              </a:rPr>
            </a:br>
            <a:r>
              <a:rPr lang="en-US" sz="1800" b="1" dirty="0">
                <a:solidFill>
                  <a:schemeClr val="tx2"/>
                </a:solidFill>
                <a:latin typeface="+mn-lt"/>
              </a:rPr>
              <a:t>Confidence Measures</a:t>
            </a:r>
            <a:br>
              <a:rPr lang="en-US" sz="1800" b="1" dirty="0">
                <a:solidFill>
                  <a:schemeClr val="tx2"/>
                </a:solidFill>
                <a:latin typeface="+mn-lt"/>
              </a:rPr>
            </a:br>
            <a:r>
              <a:rPr lang="en-US" sz="1800" b="1" dirty="0">
                <a:solidFill>
                  <a:schemeClr val="tx2"/>
                </a:solidFill>
                <a:latin typeface="+mn-lt"/>
              </a:rPr>
              <a:t>Word Posteriors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Wiki: Statistical Significance</a:t>
            </a:r>
            <a:br>
              <a:rPr lang="en-US" sz="1800" b="1" dirty="0">
                <a:solidFill>
                  <a:srgbClr val="004000"/>
                </a:solidFill>
              </a:rPr>
            </a:br>
            <a:r>
              <a:rPr lang="en-US" sz="1800" b="1" dirty="0">
                <a:solidFill>
                  <a:srgbClr val="004000"/>
                </a:solidFill>
                <a:hlinkClick r:id="rId3"/>
              </a:rPr>
              <a:t>C.R.S.: Statistical Significance</a:t>
            </a:r>
            <a:br>
              <a:rPr lang="en-US" sz="1800" b="1" dirty="0">
                <a:solidFill>
                  <a:srgbClr val="004000"/>
                </a:solidFill>
              </a:rPr>
            </a:br>
            <a:r>
              <a:rPr lang="en-US" sz="1800" b="1" dirty="0">
                <a:solidFill>
                  <a:srgbClr val="004000"/>
                </a:solidFill>
                <a:hlinkClick r:id="rId4"/>
              </a:rPr>
              <a:t>Yale: Confidence Intervals</a:t>
            </a:r>
            <a:br>
              <a:rPr lang="en-US" sz="1800" b="1" dirty="0">
                <a:solidFill>
                  <a:srgbClr val="004000"/>
                </a:solidFill>
              </a:rPr>
            </a:br>
            <a:r>
              <a:rPr lang="en-US" sz="1800" b="1" dirty="0">
                <a:solidFill>
                  <a:srgbClr val="004000"/>
                </a:solidFill>
                <a:hlinkClick r:id="rId5"/>
              </a:rPr>
              <a:t>F.W.: Word Posteriors</a:t>
            </a:r>
            <a:br>
              <a:rPr lang="en-US" sz="1800" b="1" dirty="0">
                <a:solidFill>
                  <a:srgbClr val="004000"/>
                </a:solidFill>
              </a:rPr>
            </a:br>
            <a:r>
              <a:rPr lang="en-US" sz="1800" b="1" dirty="0">
                <a:solidFill>
                  <a:srgbClr val="004000"/>
                </a:solidFill>
                <a:hlinkClick r:id="rId6"/>
              </a:rPr>
              <a:t>NIST: Z-Statistics</a:t>
            </a:r>
            <a:br>
              <a:rPr lang="en-US" sz="1800" b="1" dirty="0">
                <a:solidFill>
                  <a:srgbClr val="004000"/>
                </a:solidFill>
              </a:rPr>
            </a:br>
            <a:r>
              <a:rPr lang="en-US" sz="1800" b="1" dirty="0">
                <a:solidFill>
                  <a:srgbClr val="004000"/>
                </a:solidFill>
                <a:hlinkClick r:id="rId7"/>
              </a:rPr>
              <a:t>ISIP: Experimental Design</a:t>
            </a:r>
            <a:endParaRPr lang="en-US" sz="1800" b="1" dirty="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33: </a:t>
            </a:r>
            <a:r>
              <a:rPr lang="en-US" b="1" dirty="0">
                <a:solidFill>
                  <a:schemeClr val="accent2"/>
                </a:solidFill>
              </a:rPr>
              <a:t>STATISTICAL SIGNIFICANCE </a:t>
            </a:r>
            <a:br>
              <a:rPr lang="en-US" b="1" dirty="0">
                <a:solidFill>
                  <a:schemeClr val="accent2"/>
                </a:solidFill>
              </a:rPr>
            </a:br>
            <a:r>
              <a:rPr lang="en-US" b="1" dirty="0">
                <a:solidFill>
                  <a:schemeClr val="accent2"/>
                </a:solidFill>
              </a:rPr>
              <a:t>AND CONFIDENCE</a:t>
            </a: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 </a:t>
            </a:r>
            <a:r>
              <a:rPr lang="en-US" sz="1800" i="1" dirty="0"/>
              <a:t>z</a:t>
            </a:r>
            <a:r>
              <a:rPr lang="en-US" sz="1800" b="1" dirty="0"/>
              <a:t>-statistic is given by:</a:t>
            </a:r>
          </a:p>
          <a:p>
            <a:pPr marL="165100" indent="-165100">
              <a:spcBef>
                <a:spcPts val="6000"/>
              </a:spcBef>
              <a:spcAft>
                <a:spcPts val="600"/>
              </a:spcAft>
              <a:buFont typeface="Arial" pitchFamily="34" charset="0"/>
              <a:buChar char="•"/>
            </a:pPr>
            <a:r>
              <a:rPr lang="en-US" sz="1800" b="1" dirty="0"/>
              <a:t>This test statistic’s distribution </a:t>
            </a:r>
            <a:br>
              <a:rPr lang="en-US" sz="1800" b="1" dirty="0"/>
            </a:br>
            <a:r>
              <a:rPr lang="en-US" sz="1800" b="1" dirty="0"/>
              <a:t>can be approximated as a standard </a:t>
            </a:r>
            <a:br>
              <a:rPr lang="en-US" sz="1800" b="1" dirty="0"/>
            </a:br>
            <a:r>
              <a:rPr lang="en-US" sz="1800" b="1" dirty="0"/>
              <a:t>normal distribution:</a:t>
            </a:r>
          </a:p>
          <a:p>
            <a:pPr marL="165100" indent="-165100">
              <a:spcBef>
                <a:spcPts val="0"/>
              </a:spcBef>
              <a:spcAft>
                <a:spcPts val="600"/>
              </a:spcAft>
              <a:buFont typeface="Arial" pitchFamily="34" charset="0"/>
              <a:buChar char="•"/>
            </a:pPr>
            <a:r>
              <a:rPr lang="en-US" sz="1800" b="1" dirty="0"/>
              <a:t>A single right tailed test can be used to reject the null hypothesis,</a:t>
            </a:r>
            <a:r>
              <a:rPr lang="en-US" sz="1800" i="1" dirty="0"/>
              <a:t> H</a:t>
            </a:r>
            <a:r>
              <a:rPr lang="en-US" sz="1800" baseline="-25000" dirty="0"/>
              <a:t>0</a:t>
            </a:r>
            <a:r>
              <a:rPr lang="en-US" sz="1800" b="1" dirty="0"/>
              <a:t>, when </a:t>
            </a:r>
            <a:r>
              <a:rPr lang="en-US" sz="1800" i="1" dirty="0"/>
              <a:t>Z</a:t>
            </a:r>
            <a:r>
              <a:rPr lang="en-US" sz="1800" dirty="0"/>
              <a:t> = </a:t>
            </a:r>
            <a:r>
              <a:rPr lang="en-US" sz="1800" i="1" dirty="0" err="1"/>
              <a:t>z</a:t>
            </a:r>
            <a:r>
              <a:rPr lang="en-US" sz="1800" i="1" baseline="-25000" dirty="0" err="1"/>
              <a:t>p</a:t>
            </a:r>
            <a:r>
              <a:rPr lang="en-US" sz="1800" b="1" dirty="0"/>
              <a:t> at a significance level of </a:t>
            </a:r>
            <a:r>
              <a:rPr lang="en-US" sz="1800" i="1" dirty="0"/>
              <a:t>p</a:t>
            </a:r>
            <a:r>
              <a:rPr lang="en-US" sz="1800" b="1" dirty="0"/>
              <a:t>. </a:t>
            </a:r>
          </a:p>
          <a:p>
            <a:pPr marL="165100" indent="-165100">
              <a:spcBef>
                <a:spcPts val="0"/>
              </a:spcBef>
              <a:spcAft>
                <a:spcPts val="600"/>
              </a:spcAft>
              <a:buFont typeface="Arial" pitchFamily="34" charset="0"/>
              <a:buChar char="•"/>
            </a:pPr>
            <a:r>
              <a:rPr lang="en-US" sz="1800" b="1" dirty="0"/>
              <a:t>The rejection region or the probability of falsely rejecting the true null hypothesis (Type I error) lies in the region from </a:t>
            </a:r>
            <a:r>
              <a:rPr lang="en-US" sz="1800" i="1" dirty="0" err="1"/>
              <a:t>z</a:t>
            </a:r>
            <a:r>
              <a:rPr lang="en-US" sz="1800" i="1" baseline="-25000" dirty="0" err="1"/>
              <a:t>p</a:t>
            </a:r>
            <a:r>
              <a:rPr lang="en-US" sz="1800" i="1" baseline="-25000" dirty="0"/>
              <a:t> </a:t>
            </a:r>
            <a:r>
              <a:rPr lang="en-US" sz="1800" b="1" dirty="0"/>
              <a:t>to infinity. (This region as shown as yellow region above).</a:t>
            </a:r>
          </a:p>
          <a:p>
            <a:pPr marL="165100" indent="-165100">
              <a:spcBef>
                <a:spcPts val="0"/>
              </a:spcBef>
              <a:spcAft>
                <a:spcPts val="600"/>
              </a:spcAft>
              <a:buFont typeface="Arial" pitchFamily="34" charset="0"/>
              <a:buChar char="•"/>
            </a:pPr>
            <a:r>
              <a:rPr lang="en-US" sz="1800" b="1" dirty="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a:t>A</a:t>
            </a:r>
            <a:r>
              <a:rPr lang="en-US" sz="1800" b="1" i="1" dirty="0"/>
              <a:t> </a:t>
            </a:r>
            <a:r>
              <a:rPr lang="en-US" sz="1800" b="1" dirty="0">
                <a:solidFill>
                  <a:schemeClr val="accent1"/>
                </a:solidFill>
              </a:rPr>
              <a:t>significance for proportions </a:t>
            </a:r>
            <a:r>
              <a:rPr lang="en-US" sz="1800" b="1" dirty="0"/>
              <a:t>test is suitable since probability of error is defined as a proportion. This leads to the same form as the </a:t>
            </a:r>
            <a:r>
              <a:rPr lang="en-US" sz="1800" i="1" dirty="0"/>
              <a:t>z</a:t>
            </a:r>
            <a:r>
              <a:rPr lang="en-US" sz="1800" b="1" dirty="0"/>
              <a:t>-statistic.</a:t>
            </a:r>
          </a:p>
          <a:p>
            <a:pPr marL="165100" indent="-165100">
              <a:spcBef>
                <a:spcPts val="0"/>
              </a:spcBef>
              <a:spcAft>
                <a:spcPts val="600"/>
              </a:spcAft>
              <a:buFont typeface="Arial" pitchFamily="34" charset="0"/>
              <a:buChar char="•"/>
            </a:pPr>
            <a:r>
              <a:rPr lang="en-US" sz="1800" b="1" dirty="0"/>
              <a:t>As before, an assumption is made that the two experiments each consisting of </a:t>
            </a:r>
            <a:r>
              <a:rPr lang="en-US" sz="1800" i="1" dirty="0"/>
              <a:t>N</a:t>
            </a:r>
            <a:r>
              <a:rPr lang="en-US" sz="1800" b="1" dirty="0"/>
              <a:t> independent trials are run. </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65"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a:t>If, in our experiment, the first experiment resulted in </a:t>
            </a:r>
            <a:r>
              <a:rPr lang="en-US" sz="1800" i="1" dirty="0"/>
              <a:t>y</a:t>
            </a:r>
            <a:r>
              <a:rPr lang="en-US" sz="1800" baseline="-25000" dirty="0"/>
              <a:t>1</a:t>
            </a:r>
            <a:r>
              <a:rPr lang="en-US" sz="1800" b="1" dirty="0"/>
              <a:t> trials in error while the second experiment resulted in </a:t>
            </a:r>
            <a:r>
              <a:rPr lang="en-US" sz="1800" i="1" dirty="0"/>
              <a:t>y</a:t>
            </a:r>
            <a:r>
              <a:rPr lang="en-US" sz="1800" baseline="-25000" dirty="0"/>
              <a:t>2</a:t>
            </a:r>
            <a:r>
              <a:rPr lang="en-US" sz="1800" b="1" dirty="0"/>
              <a:t> trials in error, we can estimate the error rates, </a:t>
            </a:r>
            <a:r>
              <a:rPr lang="en-US" sz="1800" i="1" dirty="0"/>
              <a:t>p</a:t>
            </a:r>
            <a:r>
              <a:rPr lang="en-US" sz="1800" baseline="-25000" dirty="0"/>
              <a:t>1</a:t>
            </a:r>
            <a:r>
              <a:rPr lang="en-US" sz="1800" b="1" dirty="0"/>
              <a:t> and </a:t>
            </a:r>
            <a:r>
              <a:rPr lang="en-US" sz="1800" i="1" dirty="0"/>
              <a:t>p</a:t>
            </a:r>
            <a:r>
              <a:rPr lang="en-US" sz="1800" baseline="-25000" dirty="0"/>
              <a:t>2</a:t>
            </a:r>
            <a:r>
              <a:rPr lang="en-US" sz="1800" b="1" dirty="0"/>
              <a:t>, from a sample of size </a:t>
            </a:r>
            <a:r>
              <a:rPr lang="en-US" sz="1800" i="1" dirty="0"/>
              <a:t>N</a:t>
            </a:r>
            <a:r>
              <a:rPr lang="en-US" sz="1800" b="1" dirty="0"/>
              <a:t> in the sample population:</a:t>
            </a:r>
          </a:p>
          <a:p>
            <a:pPr marL="165100" indent="-165100">
              <a:spcBef>
                <a:spcPts val="3600"/>
              </a:spcBef>
              <a:spcAft>
                <a:spcPts val="600"/>
              </a:spcAft>
              <a:buFont typeface="Arial" pitchFamily="34" charset="0"/>
              <a:buChar char="•"/>
            </a:pPr>
            <a:r>
              <a:rPr lang="en-US" sz="1800" b="1" dirty="0"/>
              <a:t>Our goal is to determine if </a:t>
            </a:r>
            <a:r>
              <a:rPr lang="en-US" sz="1800" i="1" dirty="0"/>
              <a:t>p</a:t>
            </a:r>
            <a:r>
              <a:rPr lang="en-US" sz="1800" baseline="-25000" dirty="0"/>
              <a:t>2</a:t>
            </a:r>
            <a:r>
              <a:rPr lang="en-US" sz="1800" b="1" dirty="0"/>
              <a:t> is significantly better than </a:t>
            </a:r>
            <a:r>
              <a:rPr lang="en-US" sz="1800" i="1" dirty="0"/>
              <a:t>p</a:t>
            </a:r>
            <a:r>
              <a:rPr lang="en-US" sz="1800" baseline="-25000" dirty="0"/>
              <a:t>1</a:t>
            </a:r>
            <a:r>
              <a:rPr lang="en-US" sz="1800" b="1" dirty="0"/>
              <a:t>, given </a:t>
            </a:r>
            <a:r>
              <a:rPr lang="en-US" sz="1800" i="1" dirty="0"/>
              <a:t>N</a:t>
            </a:r>
            <a:r>
              <a:rPr lang="en-US" sz="1800" b="1" dirty="0"/>
              <a:t> trials for each experiment.</a:t>
            </a:r>
          </a:p>
          <a:p>
            <a:pPr marL="165100" indent="-165100">
              <a:spcBef>
                <a:spcPts val="0"/>
              </a:spcBef>
              <a:spcAft>
                <a:spcPts val="600"/>
              </a:spcAft>
              <a:buFont typeface="Arial" pitchFamily="34" charset="0"/>
              <a:buChar char="•"/>
            </a:pPr>
            <a:r>
              <a:rPr lang="en-US" sz="1800" b="1" dirty="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a:t>Null Hypothesis:	</a:t>
            </a:r>
            <a:r>
              <a:rPr lang="en-US" sz="1800" i="1" dirty="0"/>
              <a:t> H</a:t>
            </a:r>
            <a:r>
              <a:rPr lang="en-US" sz="1800" baseline="-25000" dirty="0"/>
              <a:t>0</a:t>
            </a:r>
            <a:r>
              <a:rPr lang="en-US" sz="1800" b="1" dirty="0"/>
              <a:t>: </a:t>
            </a:r>
            <a:r>
              <a:rPr lang="en-US" sz="1800" i="1" dirty="0"/>
              <a:t>p</a:t>
            </a:r>
            <a:r>
              <a:rPr lang="en-US" sz="1800" b="1" baseline="-25000" dirty="0"/>
              <a:t>1</a:t>
            </a:r>
            <a:r>
              <a:rPr lang="en-US" sz="1800" dirty="0"/>
              <a:t> = </a:t>
            </a:r>
            <a:r>
              <a:rPr lang="en-US" sz="1800" i="1" dirty="0"/>
              <a:t>p</a:t>
            </a:r>
            <a:r>
              <a:rPr lang="en-US" sz="1800" baseline="-25000" dirty="0"/>
              <a:t>2</a:t>
            </a:r>
            <a:r>
              <a:rPr lang="en-US" sz="1800" b="1" dirty="0"/>
              <a:t> or </a:t>
            </a:r>
            <a:r>
              <a:rPr lang="en-US" sz="1800" i="1" dirty="0"/>
              <a:t>p</a:t>
            </a:r>
            <a:r>
              <a:rPr lang="en-US" sz="1800" b="1" baseline="-25000" dirty="0"/>
              <a:t>1</a:t>
            </a:r>
            <a:r>
              <a:rPr lang="en-US" sz="1800" dirty="0"/>
              <a:t> - </a:t>
            </a:r>
            <a:r>
              <a:rPr lang="en-US" sz="1800" i="1" dirty="0"/>
              <a:t>p</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 H</a:t>
            </a:r>
            <a:r>
              <a:rPr lang="en-US" sz="1800" baseline="-25000" dirty="0"/>
              <a:t>1</a:t>
            </a:r>
            <a:r>
              <a:rPr lang="en-US" sz="1800" dirty="0"/>
              <a:t>:</a:t>
            </a:r>
            <a:r>
              <a:rPr lang="en-US" sz="1800" b="1" dirty="0"/>
              <a:t> </a:t>
            </a:r>
            <a:r>
              <a:rPr lang="en-US" sz="1800" i="1" dirty="0"/>
              <a:t>p</a:t>
            </a:r>
            <a:r>
              <a:rPr lang="en-US" sz="1800" b="1" baseline="-25000" dirty="0"/>
              <a:t>1</a:t>
            </a:r>
            <a:r>
              <a:rPr lang="en-US" sz="1800" dirty="0"/>
              <a:t> </a:t>
            </a:r>
            <a:r>
              <a:rPr lang="en-US" sz="1800" dirty="0">
                <a:sym typeface="Symbol"/>
              </a:rPr>
              <a:t>≠</a:t>
            </a:r>
            <a:r>
              <a:rPr lang="en-US" sz="1800" dirty="0"/>
              <a:t> </a:t>
            </a:r>
            <a:r>
              <a:rPr lang="en-US" sz="1800" i="1" dirty="0"/>
              <a:t>p</a:t>
            </a:r>
            <a:r>
              <a:rPr lang="en-US" sz="1800" baseline="-25000" dirty="0"/>
              <a:t>2</a:t>
            </a:r>
            <a:r>
              <a:rPr lang="en-US" sz="1800" b="1" dirty="0"/>
              <a:t> or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&gt; 0</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89"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262979"/>
          </a:xfrm>
          <a:prstGeom prst="rect">
            <a:avLst/>
          </a:prstGeom>
        </p:spPr>
        <p:txBody>
          <a:bodyPr wrap="square" lIns="0" tIns="0" rIns="0" bIns="0" rtlCol="0">
            <a:spAutoFit/>
          </a:bodyPr>
          <a:lstStyle/>
          <a:p>
            <a:pPr marL="165100" indent="-165100">
              <a:buFont typeface="Arial" pitchFamily="34" charset="0"/>
              <a:buChar char="•"/>
            </a:pPr>
            <a:r>
              <a:rPr lang="en-US" sz="1800" b="1" dirty="0"/>
              <a:t>To prove that the second experiment </a:t>
            </a:r>
            <a:r>
              <a:rPr lang="en-US" sz="1800" i="1" dirty="0"/>
              <a:t>p</a:t>
            </a:r>
            <a:r>
              <a:rPr lang="en-US" sz="1800" baseline="-25000" dirty="0"/>
              <a:t>2</a:t>
            </a:r>
            <a:r>
              <a:rPr lang="en-US" sz="1800" b="1" dirty="0"/>
              <a:t> is significantly better than the first experiment, we need to reject H0 at a given significance level. The normalized </a:t>
            </a:r>
            <a:r>
              <a:rPr lang="en-US" sz="1800" i="1" dirty="0"/>
              <a:t>z</a:t>
            </a:r>
            <a:r>
              <a:rPr lang="en-US" sz="1800" b="1" dirty="0"/>
              <a:t>-statistic for this test is given as:</a:t>
            </a:r>
          </a:p>
          <a:p>
            <a:pPr marL="165100" indent="-165100">
              <a:spcBef>
                <a:spcPts val="8400"/>
              </a:spcBef>
              <a:spcAft>
                <a:spcPts val="600"/>
              </a:spcAft>
              <a:buFont typeface="Arial" pitchFamily="34" charset="0"/>
              <a:buChar char="•"/>
            </a:pPr>
            <a:r>
              <a:rPr lang="en-US" sz="1800" b="1" dirty="0"/>
              <a:t>The assumption for this test is that according to the Central Limit Theorem, the distribution of this </a:t>
            </a:r>
            <a:r>
              <a:rPr lang="en-US" sz="1800" i="1" dirty="0"/>
              <a:t>z</a:t>
            </a:r>
            <a:r>
              <a:rPr lang="en-US" sz="1800" b="1" dirty="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a:t>Note that the variance of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a:t>
            </a:r>
            <a:r>
              <a:rPr lang="en-US" sz="1800" b="1" dirty="0"/>
              <a:t>is estimated in the denominator of the equation above.</a:t>
            </a:r>
          </a:p>
          <a:p>
            <a:pPr marL="165100" indent="-165100">
              <a:spcAft>
                <a:spcPts val="600"/>
              </a:spcAft>
              <a:buFont typeface="Arial" pitchFamily="34" charset="0"/>
              <a:buChar char="•"/>
            </a:pPr>
            <a:r>
              <a:rPr lang="en-US" sz="1800" b="1" dirty="0"/>
              <a:t>As an example, consider </a:t>
            </a:r>
            <a:r>
              <a:rPr lang="en-US" sz="1800" i="1" dirty="0"/>
              <a:t>p</a:t>
            </a:r>
            <a:r>
              <a:rPr lang="en-US" sz="1800" b="1" baseline="-25000" dirty="0"/>
              <a:t>1 </a:t>
            </a:r>
            <a:r>
              <a:rPr lang="en-US" sz="1800" dirty="0"/>
              <a:t>= 15.4% </a:t>
            </a:r>
            <a:r>
              <a:rPr lang="en-US" sz="1800" b="1" dirty="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a:t>With </a:t>
            </a:r>
            <a:r>
              <a:rPr lang="en-US" sz="1800" i="1" dirty="0"/>
              <a:t>N</a:t>
            </a:r>
            <a:r>
              <a:rPr lang="en-US" sz="1800" dirty="0"/>
              <a:t>=166</a:t>
            </a:r>
            <a:r>
              <a:rPr lang="en-US" sz="1800" b="1" dirty="0"/>
              <a:t>, </a:t>
            </a:r>
            <a:r>
              <a:rPr lang="en-US" sz="1800" i="1" dirty="0"/>
              <a:t>p</a:t>
            </a:r>
            <a:r>
              <a:rPr lang="en-US" sz="1800" baseline="-25000" dirty="0"/>
              <a:t>1</a:t>
            </a:r>
            <a:r>
              <a:rPr lang="en-US" sz="1800" dirty="0"/>
              <a:t>=0.154</a:t>
            </a:r>
            <a:r>
              <a:rPr lang="en-US" sz="1800" b="1" dirty="0"/>
              <a:t>, and a significance level of </a:t>
            </a:r>
            <a:r>
              <a:rPr lang="en-US" sz="1800" dirty="0"/>
              <a:t>1%</a:t>
            </a:r>
            <a:r>
              <a:rPr lang="en-US" sz="1800" b="1" dirty="0"/>
              <a:t> </a:t>
            </a:r>
            <a:r>
              <a:rPr lang="en-US" sz="1800" dirty="0"/>
              <a:t>(</a:t>
            </a:r>
            <a:r>
              <a:rPr lang="en-US" sz="1800" i="1" dirty="0"/>
              <a:t>p</a:t>
            </a:r>
            <a:r>
              <a:rPr lang="en-US" sz="1800" dirty="0"/>
              <a:t>=0.01)</a:t>
            </a:r>
            <a:r>
              <a:rPr lang="en-US" sz="1800" b="1" dirty="0"/>
              <a:t>, we iterate over a decreasing value of </a:t>
            </a:r>
            <a:r>
              <a:rPr lang="en-US" sz="1800" i="1" dirty="0"/>
              <a:t>p</a:t>
            </a:r>
            <a:r>
              <a:rPr lang="en-US" sz="1800" baseline="-25000" dirty="0"/>
              <a:t>2</a:t>
            </a:r>
            <a:r>
              <a:rPr lang="en-US" sz="1800" b="1" dirty="0"/>
              <a:t> starting from </a:t>
            </a:r>
            <a:r>
              <a:rPr lang="en-US" sz="1800" dirty="0"/>
              <a:t>0.154</a:t>
            </a:r>
            <a:r>
              <a:rPr lang="en-US" sz="1800" b="1" dirty="0"/>
              <a:t> until the null hypothesis is rejected. It can be shown that when </a:t>
            </a:r>
            <a:r>
              <a:rPr lang="en-US" sz="1800" i="1" dirty="0"/>
              <a:t>p</a:t>
            </a:r>
            <a:r>
              <a:rPr lang="en-US" sz="1800" baseline="-25000" dirty="0"/>
              <a:t>2</a:t>
            </a:r>
            <a:r>
              <a:rPr lang="en-US" sz="1800" b="1" dirty="0"/>
              <a:t> reaches an error rate of </a:t>
            </a:r>
            <a:r>
              <a:rPr lang="en-US" sz="1800" dirty="0"/>
              <a:t>0.073</a:t>
            </a:r>
            <a:r>
              <a:rPr lang="en-US" sz="1800" b="1" dirty="0"/>
              <a:t>,  </a:t>
            </a:r>
            <a:r>
              <a:rPr lang="en-US" sz="1800" dirty="0"/>
              <a:t>Z=2.34</a:t>
            </a:r>
            <a:r>
              <a:rPr lang="en-US" sz="1800" b="1" dirty="0"/>
              <a:t>.</a:t>
            </a:r>
          </a:p>
          <a:p>
            <a:pPr marL="165100" indent="-165100">
              <a:spcAft>
                <a:spcPts val="600"/>
              </a:spcAft>
              <a:buFont typeface="Arial" pitchFamily="34" charset="0"/>
              <a:buChar char="•"/>
            </a:pPr>
            <a:r>
              <a:rPr lang="en-US" sz="1800" b="1" dirty="0"/>
              <a:t>Similarly, it can be shown that at a </a:t>
            </a:r>
            <a:r>
              <a:rPr lang="en-US" sz="1800" dirty="0"/>
              <a:t>10%</a:t>
            </a:r>
            <a:r>
              <a:rPr lang="en-US" sz="1800" b="1" dirty="0"/>
              <a:t> significance level, </a:t>
            </a:r>
            <a:r>
              <a:rPr lang="en-US" sz="1800" i="1" dirty="0"/>
              <a:t>p</a:t>
            </a:r>
            <a:r>
              <a:rPr lang="en-US" sz="1800" baseline="-25000" dirty="0"/>
              <a:t>2</a:t>
            </a:r>
            <a:r>
              <a:rPr lang="en-US" sz="1800" b="1" dirty="0"/>
              <a:t> = </a:t>
            </a:r>
            <a:r>
              <a:rPr lang="en-US" sz="1800" dirty="0"/>
              <a:t>10.6%</a:t>
            </a:r>
            <a:r>
              <a:rPr lang="en-US" sz="1800" b="1" dirty="0"/>
              <a:t> error.</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13"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a:t>The overall likelihood of the sentence given the words is a product of the individual word probabilities.</a:t>
            </a:r>
          </a:p>
          <a:p>
            <a:pPr marL="165100" indent="-165100">
              <a:spcAft>
                <a:spcPts val="600"/>
              </a:spcAft>
              <a:buFont typeface="Arial" pitchFamily="34" charset="0"/>
              <a:buChar char="•"/>
            </a:pPr>
            <a:r>
              <a:rPr lang="en-US" sz="1800" b="1" dirty="0"/>
              <a:t>Hence, we would like to use “word” or event posteriors as the confidence measure.</a:t>
            </a:r>
          </a:p>
          <a:p>
            <a:pPr marL="165100" indent="-165100">
              <a:spcAft>
                <a:spcPts val="600"/>
              </a:spcAft>
              <a:buFont typeface="Arial" pitchFamily="34" charset="0"/>
              <a:buChar char="•"/>
            </a:pPr>
            <a:r>
              <a:rPr lang="en-US" sz="1800" b="1" dirty="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a:t>This can be approximated using a </a:t>
            </a:r>
            <a:br>
              <a:rPr lang="en-US" sz="1800" b="1" dirty="0"/>
            </a:br>
            <a:r>
              <a:rPr lang="en-US" sz="1800" b="1" dirty="0"/>
              <a:t>“word graph”:</a:t>
            </a:r>
          </a:p>
          <a:p>
            <a:pPr marL="165100" indent="-165100">
              <a:spcAft>
                <a:spcPts val="600"/>
              </a:spcAft>
              <a:buFont typeface="Arial" pitchFamily="34" charset="0"/>
              <a:buChar char="•"/>
            </a:pPr>
            <a:r>
              <a:rPr lang="en-US" sz="1800" b="1" dirty="0"/>
              <a:t>There are assorted practical issues</a:t>
            </a:r>
            <a:br>
              <a:rPr lang="en-US" sz="1800" b="1" dirty="0"/>
            </a:br>
            <a:r>
              <a:rPr lang="en-US" sz="1800" b="1" dirty="0"/>
              <a:t>associated with this approach, including</a:t>
            </a:r>
            <a:br>
              <a:rPr lang="en-US" sz="1800" b="1" dirty="0"/>
            </a:br>
            <a:r>
              <a:rPr lang="en-US" sz="1800" b="1" dirty="0"/>
              <a:t>the “depth” of the word graph, time</a:t>
            </a:r>
            <a:br>
              <a:rPr lang="en-US" sz="1800" b="1" dirty="0"/>
            </a:br>
            <a:r>
              <a:rPr lang="en-US" sz="1800" b="1" dirty="0"/>
              <a:t>registration, and “acoustic” (e.g., HMM)</a:t>
            </a:r>
            <a:br>
              <a:rPr lang="en-US" sz="1800" b="1" dirty="0"/>
            </a:br>
            <a:r>
              <a:rPr lang="en-US" sz="1800" b="1" dirty="0"/>
              <a:t>vs. “grammar” (e.g., language model)</a:t>
            </a:r>
            <a:br>
              <a:rPr lang="en-US" sz="1800" b="1" dirty="0"/>
            </a:br>
            <a:r>
              <a:rPr lang="en-US" sz="1800" b="1" dirty="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There are many approximations to the exact computation of a word posteriors:</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More practical and successful approximations are:</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Other techniques to approximate the posterior have been tried (neural networks, support vector machines, etc.) and have not been as successful.</a:t>
            </a:r>
            <a:endParaRPr lang="en-US" sz="1800" b="1" kern="0" dirty="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Reviewed basic concepts in statistics such as statistical significance and confidence measures.</a:t>
            </a:r>
          </a:p>
          <a:p>
            <a:pPr marL="165100" indent="-165100">
              <a:spcAft>
                <a:spcPts val="600"/>
              </a:spcAft>
              <a:buFont typeface="Arial" pitchFamily="34" charset="0"/>
              <a:buChar char="•"/>
            </a:pPr>
            <a:r>
              <a:rPr lang="en-US" altLang="en-US" sz="1800" b="1" dirty="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a:t>Discussed the need for confidence measures in pattern recognition systems.</a:t>
            </a:r>
          </a:p>
          <a:p>
            <a:pPr marL="165100" indent="-165100">
              <a:spcAft>
                <a:spcPts val="600"/>
              </a:spcAft>
              <a:buFont typeface="Arial" pitchFamily="34" charset="0"/>
              <a:buChar char="•"/>
            </a:pPr>
            <a:r>
              <a:rPr lang="en-US" altLang="en-US" sz="1800" b="1" dirty="0"/>
              <a:t>Introduced the concept of an event, or word, posterior and discussed how this can be estimated in practical applications such as a speech </a:t>
            </a:r>
            <a:r>
              <a:rPr lang="en-US" altLang="en-US" sz="1800" b="1"/>
              <a:t>recognition.</a:t>
            </a:r>
            <a:endParaRPr lang="en-US" altLang="en-US" sz="1800" b="1" dirty="0"/>
          </a:p>
        </p:txBody>
      </p:sp>
    </p:spTree>
    <p:extLst>
      <p:ext uri="{BB962C8B-B14F-4D97-AF65-F5344CB8AC3E}">
        <p14:creationId xmlns:p14="http://schemas.microsoft.com/office/powerpoint/2010/main" val="8214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Statistical Significance (Review)</a:t>
            </a: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a:t>A result is called statistically significant if it is unlikely to have occurred by chance.</a:t>
            </a:r>
          </a:p>
          <a:p>
            <a:pPr marL="225425" indent="-225425">
              <a:spcAft>
                <a:spcPts val="600"/>
              </a:spcAft>
              <a:buFont typeface="Arial" pitchFamily="34" charset="0"/>
              <a:buChar char="•"/>
            </a:pPr>
            <a:r>
              <a:rPr lang="en-US" sz="1800" b="1" dirty="0"/>
              <a:t>A “statistically significant difference” means there is statistical evidence that there is a difference.</a:t>
            </a:r>
          </a:p>
          <a:p>
            <a:pPr marL="225425" indent="-225425">
              <a:spcAft>
                <a:spcPts val="600"/>
              </a:spcAft>
              <a:buFont typeface="Arial" pitchFamily="34" charset="0"/>
              <a:buChar char="•"/>
            </a:pPr>
            <a:r>
              <a:rPr lang="en-US" sz="1800" b="1" dirty="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a:t>The significance level of a test is traditionally based on the notion of hypothesis testing.</a:t>
            </a:r>
          </a:p>
          <a:p>
            <a:pPr marL="225425" indent="-225425">
              <a:spcAft>
                <a:spcPts val="600"/>
              </a:spcAft>
              <a:buFont typeface="Arial" pitchFamily="34" charset="0"/>
              <a:buChar char="•"/>
            </a:pPr>
            <a:r>
              <a:rPr lang="en-US" sz="1800" b="1" dirty="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a:t>The decision is often made using the </a:t>
            </a:r>
            <a:r>
              <a:rPr lang="en-US" sz="1800" i="1" dirty="0">
                <a:solidFill>
                  <a:schemeClr val="accent1"/>
                </a:solidFill>
              </a:rPr>
              <a:t>p</a:t>
            </a:r>
            <a:r>
              <a:rPr lang="en-US" sz="1800" b="1" dirty="0">
                <a:solidFill>
                  <a:schemeClr val="accent1"/>
                </a:solidFill>
              </a:rPr>
              <a:t>-value</a:t>
            </a:r>
            <a:r>
              <a:rPr lang="en-US" sz="1800" b="1" dirty="0"/>
              <a:t>: the </a:t>
            </a:r>
            <a:r>
              <a:rPr lang="en-US" sz="1800" i="1" dirty="0"/>
              <a:t>p</a:t>
            </a:r>
            <a:r>
              <a:rPr lang="en-US" sz="1800" b="1" dirty="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a:t>If the </a:t>
            </a:r>
            <a:r>
              <a:rPr lang="en-US" sz="1800" i="1" dirty="0"/>
              <a:t>p</a:t>
            </a:r>
            <a:r>
              <a:rPr lang="en-US" sz="1800" b="1" dirty="0"/>
              <a:t>-value is less than the significance level, then the null hypothesis is rejected. The smaller the </a:t>
            </a:r>
            <a:r>
              <a:rPr lang="en-US" sz="1800" i="1" dirty="0"/>
              <a:t>p</a:t>
            </a:r>
            <a:r>
              <a:rPr lang="en-US" sz="1800" b="1" dirty="0"/>
              <a:t>-value, the more significant the result is said to be.</a:t>
            </a:r>
          </a:p>
          <a:p>
            <a:pPr marL="225425" indent="-225425">
              <a:spcAft>
                <a:spcPts val="600"/>
              </a:spcAft>
              <a:buFont typeface="Arial" pitchFamily="34" charset="0"/>
              <a:buChar char="•"/>
            </a:pPr>
            <a:r>
              <a:rPr lang="en-US" sz="1800" b="1" dirty="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a:t>Suppose that the experimental results show the coin turning up heads 14 times out of 20 total flips. The </a:t>
            </a:r>
            <a:r>
              <a:rPr lang="en-US" sz="1800" i="1" dirty="0"/>
              <a:t>p</a:t>
            </a:r>
            <a:r>
              <a:rPr lang="en-US" sz="1800" b="1" dirty="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a:t>In this case the  random  variable </a:t>
            </a:r>
            <a:r>
              <a:rPr lang="en-US" sz="1800" i="1" dirty="0"/>
              <a:t>T </a:t>
            </a:r>
            <a:r>
              <a:rPr lang="en-US" sz="1800" b="1" dirty="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a:t>Generally, one rejects the null hypothesis if the </a:t>
            </a:r>
            <a:r>
              <a:rPr lang="en-US" sz="1800" i="1" dirty="0"/>
              <a:t>p</a:t>
            </a:r>
            <a:r>
              <a:rPr lang="en-US" sz="1800" b="1" dirty="0"/>
              <a:t>-value is smaller than or equal to the significance level, often represented by the Greek letter </a:t>
            </a:r>
            <a:r>
              <a:rPr lang="en-US" sz="1800" i="1" dirty="0"/>
              <a:t>α</a:t>
            </a:r>
            <a:r>
              <a:rPr lang="en-US" sz="1800" b="1" dirty="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our example:</a:t>
            </a:r>
          </a:p>
          <a:p>
            <a:pPr marL="284163" indent="-119063">
              <a:spcAft>
                <a:spcPts val="600"/>
              </a:spcAft>
              <a:buFont typeface="Wingdings" pitchFamily="2" charset="2"/>
              <a:buChar char="§"/>
            </a:pPr>
            <a:r>
              <a:rPr lang="en-US" sz="1800" b="1" dirty="0"/>
              <a:t>null hypothesis (</a:t>
            </a:r>
            <a:r>
              <a:rPr lang="en-US" sz="1800" i="1" dirty="0"/>
              <a:t>H</a:t>
            </a:r>
            <a:r>
              <a:rPr lang="en-US" sz="1800" baseline="-25000" dirty="0"/>
              <a:t>0</a:t>
            </a:r>
            <a:r>
              <a:rPr lang="en-US" sz="1800" b="1" dirty="0"/>
              <a:t>) – fair coin;</a:t>
            </a:r>
          </a:p>
          <a:p>
            <a:pPr marL="284163" indent="-119063">
              <a:spcAft>
                <a:spcPts val="600"/>
              </a:spcAft>
              <a:buFont typeface="Wingdings" pitchFamily="2" charset="2"/>
              <a:buChar char="§"/>
            </a:pPr>
            <a:r>
              <a:rPr lang="en-US" sz="1800" b="1" dirty="0"/>
              <a:t>observation (O) – 14 heads out of 20 flips;</a:t>
            </a:r>
          </a:p>
          <a:p>
            <a:pPr marL="284163" indent="-119063">
              <a:spcAft>
                <a:spcPts val="600"/>
              </a:spcAft>
              <a:buFont typeface="Wingdings" pitchFamily="2" charset="2"/>
              <a:buChar char="§"/>
            </a:pPr>
            <a:r>
              <a:rPr lang="en-US" sz="1800" b="1" dirty="0"/>
              <a:t>probability (</a:t>
            </a:r>
            <a:r>
              <a:rPr lang="en-US" sz="1800" i="1" dirty="0"/>
              <a:t>p</a:t>
            </a:r>
            <a:r>
              <a:rPr lang="en-US" sz="1800" b="1" dirty="0"/>
              <a:t>-value) of observation (O) given </a:t>
            </a:r>
            <a:r>
              <a:rPr lang="en-US" sz="1800" i="1" dirty="0"/>
              <a:t>H</a:t>
            </a:r>
            <a:r>
              <a:rPr lang="en-US" sz="1800" baseline="-25000" dirty="0"/>
              <a:t>0</a:t>
            </a:r>
            <a:r>
              <a:rPr lang="en-US" sz="1800" b="1" dirty="0"/>
              <a:t> – p(O|</a:t>
            </a:r>
            <a:r>
              <a:rPr lang="en-US" sz="1800" i="1" dirty="0"/>
              <a:t>H</a:t>
            </a:r>
            <a:r>
              <a:rPr lang="en-US" sz="1800" baseline="-25000" dirty="0"/>
              <a:t>0</a:t>
            </a:r>
            <a:r>
              <a:rPr lang="en-US" sz="1800" b="1" dirty="0"/>
              <a:t>) = </a:t>
            </a:r>
            <a:r>
              <a:rPr lang="en-US" sz="1800" dirty="0"/>
              <a:t>0.0577x2</a:t>
            </a:r>
            <a:r>
              <a:rPr lang="en-US" sz="1800" b="1" dirty="0"/>
              <a:t> (two-tailed) = </a:t>
            </a:r>
            <a:r>
              <a:rPr lang="en-US" sz="1800" dirty="0"/>
              <a:t>0.1154</a:t>
            </a:r>
            <a:r>
              <a:rPr lang="en-US" sz="1800" b="1" dirty="0"/>
              <a:t> = </a:t>
            </a:r>
            <a:r>
              <a:rPr lang="en-US" sz="1800" dirty="0"/>
              <a:t>11.54%</a:t>
            </a:r>
            <a:r>
              <a:rPr lang="en-US" sz="1800" b="1" dirty="0"/>
              <a:t>.</a:t>
            </a:r>
          </a:p>
          <a:p>
            <a:pPr marL="165100" indent="-165100">
              <a:spcAft>
                <a:spcPts val="600"/>
              </a:spcAft>
              <a:buFont typeface="Arial" pitchFamily="34" charset="0"/>
              <a:buChar char="•"/>
            </a:pPr>
            <a:r>
              <a:rPr lang="en-US" sz="1800" b="1" dirty="0"/>
              <a:t>The calculated </a:t>
            </a:r>
            <a:r>
              <a:rPr lang="en-US" sz="1800" i="1" dirty="0"/>
              <a:t>p</a:t>
            </a:r>
            <a:r>
              <a:rPr lang="en-US" sz="1800" b="1" dirty="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a:t>However, had a single extra head been obtained, the resulting </a:t>
            </a:r>
            <a:r>
              <a:rPr lang="en-US" sz="1800" i="1" dirty="0"/>
              <a:t>p</a:t>
            </a:r>
            <a:r>
              <a:rPr lang="en-US" sz="1800" b="1" dirty="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a:t>Critics of </a:t>
            </a:r>
            <a:r>
              <a:rPr lang="en-US" sz="1800" i="1" dirty="0"/>
              <a:t>p</a:t>
            </a:r>
            <a:r>
              <a:rPr lang="en-US" sz="1800" b="1" dirty="0"/>
              <a:t>-values point out that the criterion is based on the somewhat arbitrary choice of level (often set at 0.05).</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A </a:t>
            </a:r>
            <a:r>
              <a:rPr lang="en-US" sz="1800" b="1" dirty="0">
                <a:solidFill>
                  <a:schemeClr val="accent1"/>
                </a:solidFill>
              </a:rPr>
              <a:t>confidence interval</a:t>
            </a:r>
            <a:r>
              <a:rPr lang="en-US" sz="1800" b="1" dirty="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a:t>The </a:t>
            </a:r>
            <a:r>
              <a:rPr lang="en-US" sz="1800" b="1" dirty="0">
                <a:solidFill>
                  <a:schemeClr val="accent1"/>
                </a:solidFill>
              </a:rPr>
              <a:t>level </a:t>
            </a:r>
            <a:r>
              <a:rPr lang="en-US" sz="1800" i="1" dirty="0">
                <a:solidFill>
                  <a:schemeClr val="accent1"/>
                </a:solidFill>
              </a:rPr>
              <a:t>C</a:t>
            </a:r>
            <a:r>
              <a:rPr lang="en-US" sz="1800" b="1" dirty="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a:t>For example, a 95% confidence interval covers 95% of the normal curve – the probability of observing a value outside of this area is less than 0.05.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186"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87"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Because the normal curve is symmetric, </a:t>
            </a:r>
            <a:br>
              <a:rPr lang="en-US" sz="1800" b="1" dirty="0"/>
            </a:br>
            <a:r>
              <a:rPr lang="en-US" sz="1800" b="1" dirty="0"/>
              <a:t>half of the area is in the left tail of the curve,</a:t>
            </a:r>
            <a:br>
              <a:rPr lang="en-US" sz="1800" b="1" dirty="0"/>
            </a:br>
            <a:r>
              <a:rPr lang="en-US" sz="1800" b="1" dirty="0"/>
              <a:t>and the other half of the area is in the right </a:t>
            </a:r>
            <a:br>
              <a:rPr lang="en-US" sz="1800" b="1" dirty="0"/>
            </a:br>
            <a:r>
              <a:rPr lang="en-US" sz="1800" b="1" dirty="0"/>
              <a:t>tail of the curve.</a:t>
            </a:r>
          </a:p>
          <a:p>
            <a:pPr marL="165100" indent="-165100">
              <a:spcAft>
                <a:spcPts val="600"/>
              </a:spcAft>
              <a:buFont typeface="Arial" pitchFamily="34" charset="0"/>
              <a:buChar char="•"/>
            </a:pPr>
            <a:r>
              <a:rPr lang="en-US" sz="1800" b="1" dirty="0"/>
              <a:t>As shown in the diagram to the right, for a </a:t>
            </a:r>
            <a:br>
              <a:rPr lang="en-US" sz="1800" b="1" dirty="0"/>
            </a:br>
            <a:r>
              <a:rPr lang="en-US" sz="1800" b="1" dirty="0"/>
              <a:t>confidence interval with level </a:t>
            </a:r>
            <a:r>
              <a:rPr lang="en-US" sz="1800" i="1" dirty="0"/>
              <a:t>C</a:t>
            </a:r>
            <a:r>
              <a:rPr lang="en-US" sz="1800" b="1" dirty="0"/>
              <a:t>, the area in</a:t>
            </a:r>
            <a:br>
              <a:rPr lang="en-US" sz="1800" b="1" dirty="0"/>
            </a:br>
            <a:r>
              <a:rPr lang="en-US" sz="1800" b="1" dirty="0"/>
              <a:t>each tail of the curve is equal to (1-</a:t>
            </a:r>
            <a:r>
              <a:rPr lang="en-US" sz="1800" i="1" dirty="0"/>
              <a:t> C</a:t>
            </a:r>
            <a:r>
              <a:rPr lang="en-US" sz="1800" b="1" dirty="0"/>
              <a:t>)/2. For</a:t>
            </a:r>
            <a:br>
              <a:rPr lang="en-US" sz="1800" b="1" dirty="0"/>
            </a:br>
            <a:r>
              <a:rPr lang="en-US" sz="1800" b="1" dirty="0"/>
              <a:t>a 95% confidence interval, the area in each</a:t>
            </a:r>
            <a:br>
              <a:rPr lang="en-US" sz="1800" b="1" dirty="0"/>
            </a:br>
            <a:r>
              <a:rPr lang="en-US" sz="1800" b="1" dirty="0"/>
              <a:t>tail is equal to 0.05/2 = 0.025.</a:t>
            </a:r>
          </a:p>
          <a:p>
            <a:pPr marL="165100" indent="-165100">
              <a:spcAft>
                <a:spcPts val="600"/>
              </a:spcAft>
              <a:buFont typeface="Arial" pitchFamily="34" charset="0"/>
              <a:buChar char="•"/>
            </a:pPr>
            <a:r>
              <a:rPr lang="en-US" sz="1800" b="1" dirty="0"/>
              <a:t>The value </a:t>
            </a:r>
            <a:r>
              <a:rPr lang="en-US" sz="1800" i="1" dirty="0"/>
              <a:t>z</a:t>
            </a:r>
            <a:r>
              <a:rPr lang="en-US" sz="1800" i="1" baseline="30000" dirty="0"/>
              <a:t>*</a:t>
            </a:r>
            <a:r>
              <a:rPr lang="en-US" sz="1800" b="1" dirty="0"/>
              <a:t> representing the point on the </a:t>
            </a:r>
            <a:br>
              <a:rPr lang="en-US" sz="1800" b="1" dirty="0"/>
            </a:br>
            <a:r>
              <a:rPr lang="en-US" sz="1800" b="1" dirty="0"/>
              <a:t>standard normal density curve such that </a:t>
            </a:r>
            <a:br>
              <a:rPr lang="en-US" sz="1800" b="1" dirty="0"/>
            </a:br>
            <a:r>
              <a:rPr lang="en-US" sz="1800" b="1" dirty="0"/>
              <a:t>the probability of observing a value greater</a:t>
            </a:r>
            <a:br>
              <a:rPr lang="en-US" sz="1800" b="1" dirty="0"/>
            </a:br>
            <a:r>
              <a:rPr lang="en-US" sz="1800" b="1" dirty="0"/>
              <a:t>than </a:t>
            </a:r>
            <a:r>
              <a:rPr lang="en-US" sz="1800" i="1" dirty="0"/>
              <a:t>z</a:t>
            </a:r>
            <a:r>
              <a:rPr lang="en-US" sz="1800" i="1" baseline="30000" dirty="0"/>
              <a:t>*</a:t>
            </a:r>
            <a:r>
              <a:rPr lang="en-US" sz="1800" b="1" dirty="0"/>
              <a:t> is equal to </a:t>
            </a:r>
            <a:r>
              <a:rPr lang="en-US" sz="1800" i="1" dirty="0"/>
              <a:t>p</a:t>
            </a:r>
            <a:r>
              <a:rPr lang="en-US" sz="1800" b="1" dirty="0"/>
              <a:t> is known as the upper </a:t>
            </a:r>
            <a:r>
              <a:rPr lang="en-US" sz="1800" i="1" dirty="0"/>
              <a:t>p</a:t>
            </a:r>
            <a:r>
              <a:rPr lang="en-US" sz="1800" b="1" dirty="0"/>
              <a:t> critical value of the standard normal distribution. </a:t>
            </a:r>
          </a:p>
          <a:p>
            <a:pPr marL="165100" indent="-165100">
              <a:spcAft>
                <a:spcPts val="600"/>
              </a:spcAft>
              <a:buFont typeface="Arial" pitchFamily="34" charset="0"/>
              <a:buChar char="•"/>
            </a:pPr>
            <a:r>
              <a:rPr lang="en-US" sz="1800" b="1" dirty="0"/>
              <a:t>For example, if </a:t>
            </a:r>
            <a:r>
              <a:rPr lang="en-US" sz="1800" i="1" dirty="0"/>
              <a:t>p</a:t>
            </a:r>
            <a:r>
              <a:rPr lang="en-US" sz="1800" dirty="0"/>
              <a:t> = 0.025</a:t>
            </a:r>
            <a:r>
              <a:rPr lang="en-US" sz="1800" b="1" dirty="0"/>
              <a:t>, the value </a:t>
            </a:r>
            <a:r>
              <a:rPr lang="en-US" sz="1800" i="1" dirty="0"/>
              <a:t>z</a:t>
            </a:r>
            <a:r>
              <a:rPr lang="en-US" sz="1800" i="1" baseline="30000" dirty="0"/>
              <a:t>*</a:t>
            </a:r>
            <a:r>
              <a:rPr lang="en-US" sz="1800" dirty="0"/>
              <a:t> </a:t>
            </a:r>
            <a:r>
              <a:rPr lang="en-US" sz="1800" b="1" dirty="0"/>
              <a:t>such that </a:t>
            </a:r>
            <a:r>
              <a:rPr lang="en-US" sz="1800" i="1" dirty="0"/>
              <a:t>P(Z &gt; z</a:t>
            </a:r>
            <a:r>
              <a:rPr lang="en-US" sz="1800" i="1" baseline="30000" dirty="0"/>
              <a:t>*</a:t>
            </a:r>
            <a:r>
              <a:rPr lang="en-US" sz="1800" i="1" dirty="0"/>
              <a:t>)</a:t>
            </a:r>
            <a:r>
              <a:rPr lang="en-US" sz="1800" dirty="0"/>
              <a:t> = 0.025</a:t>
            </a:r>
            <a:r>
              <a:rPr lang="en-US" sz="1800" b="1" dirty="0"/>
              <a:t>, or </a:t>
            </a:r>
            <a:r>
              <a:rPr lang="en-US" sz="1800" dirty="0"/>
              <a:t>P(Z </a:t>
            </a:r>
            <a:r>
              <a:rPr lang="en-US" sz="1800" u="sng" dirty="0"/>
              <a:t>&lt;</a:t>
            </a:r>
            <a:r>
              <a:rPr lang="en-US" sz="1800" dirty="0"/>
              <a:t> z</a:t>
            </a:r>
            <a:r>
              <a:rPr lang="en-US" sz="1800" baseline="30000" dirty="0"/>
              <a:t>*</a:t>
            </a:r>
            <a:r>
              <a:rPr lang="en-US" sz="1800" dirty="0"/>
              <a:t>) = 0.975</a:t>
            </a:r>
            <a:r>
              <a:rPr lang="en-US" sz="1800" b="1" dirty="0"/>
              <a:t>, is equal to 1.96. For a confidence interval with level </a:t>
            </a:r>
            <a:r>
              <a:rPr lang="en-US" sz="1800" i="1" dirty="0"/>
              <a:t>C</a:t>
            </a:r>
            <a:r>
              <a:rPr lang="en-US" sz="1800" b="1" dirty="0"/>
              <a:t>, the value</a:t>
            </a:r>
            <a:r>
              <a:rPr lang="en-US" sz="1800" dirty="0"/>
              <a:t> </a:t>
            </a:r>
            <a:r>
              <a:rPr lang="en-US" sz="1800" i="1" dirty="0"/>
              <a:t>p</a:t>
            </a:r>
            <a:r>
              <a:rPr lang="en-US" sz="1800" dirty="0"/>
              <a:t> </a:t>
            </a:r>
            <a:r>
              <a:rPr lang="en-US" sz="1800" b="1" dirty="0"/>
              <a:t>is equal to (1-</a:t>
            </a:r>
            <a:r>
              <a:rPr lang="en-US" sz="1800" i="1" dirty="0"/>
              <a:t> C</a:t>
            </a:r>
            <a:r>
              <a:rPr lang="en-US" sz="1800" b="1" dirty="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a:t>This connection between </a:t>
            </a:r>
            <a:r>
              <a:rPr lang="en-US" sz="1800" i="1" dirty="0"/>
              <a:t>z</a:t>
            </a:r>
            <a:r>
              <a:rPr lang="en-US" sz="1800" b="1" dirty="0"/>
              <a:t> and </a:t>
            </a:r>
            <a:r>
              <a:rPr lang="en-US" sz="1800" i="1" dirty="0"/>
              <a:t>C</a:t>
            </a:r>
            <a:r>
              <a:rPr lang="en-US" sz="1800" b="1" dirty="0"/>
              <a:t> is often referred to as the </a:t>
            </a:r>
            <a:r>
              <a:rPr lang="en-US" sz="1800" i="1" dirty="0"/>
              <a:t>z</a:t>
            </a:r>
            <a:r>
              <a:rPr lang="en-US" sz="1800" b="1" dirty="0"/>
              <a:t>-test or </a:t>
            </a:r>
            <a:r>
              <a:rPr lang="en-US" sz="1800" i="1" dirty="0"/>
              <a:t>z</a:t>
            </a:r>
            <a:r>
              <a:rPr lang="en-US" sz="1800" b="1" dirty="0"/>
              <a:t>-statistic.</a:t>
            </a:r>
          </a:p>
          <a:p>
            <a:pPr marL="165100" indent="-165100">
              <a:spcAft>
                <a:spcPts val="600"/>
              </a:spcAft>
              <a:buFont typeface="Arial" pitchFamily="34" charset="0"/>
              <a:buChar char="•"/>
            </a:pPr>
            <a:endParaRPr lang="en-US" sz="1800" b="1" dirty="0"/>
          </a:p>
          <a:p>
            <a:pPr marL="342900" indent="-342900">
              <a:spcBef>
                <a:spcPct val="20000"/>
              </a:spcBef>
              <a:buFontTx/>
              <a:buChar char="•"/>
            </a:pP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70714" y="616002"/>
            <a:ext cx="3739924" cy="3197635"/>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a population with unknown mean and known variance, a confidence interval for the population mean, based on a simple random sample (SRS) of size </a:t>
            </a:r>
            <a:r>
              <a:rPr lang="en-US" sz="1800" b="1" i="1" dirty="0"/>
              <a:t>n</a:t>
            </a:r>
            <a:r>
              <a:rPr lang="en-US" sz="1800" b="1" dirty="0"/>
              <a:t>, is                    . (Note: This interval is only exact when the population distribution is normal. For large samples from other population distributions, the interval is approximately correct by the </a:t>
            </a:r>
            <a:r>
              <a:rPr lang="en-US" sz="1800" b="1" dirty="0">
                <a:solidFill>
                  <a:schemeClr val="accent1"/>
                </a:solidFill>
              </a:rPr>
              <a:t>Central Limit Theorem</a:t>
            </a:r>
            <a:r>
              <a:rPr lang="en-US" sz="1800" b="1" dirty="0"/>
              <a:t>.) </a:t>
            </a:r>
          </a:p>
          <a:p>
            <a:pPr marL="165100" indent="-165100">
              <a:spcAft>
                <a:spcPts val="600"/>
              </a:spcAft>
              <a:buFont typeface="Arial" pitchFamily="34" charset="0"/>
              <a:buChar char="•"/>
            </a:pPr>
            <a:r>
              <a:rPr lang="en-US" sz="1800" b="1" dirty="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a:t>As the level of confidence increases, the size of the corresponding interval will decrease. Suppose the student was interested in a 90% confidence interval for the boiling temperature. In this case, </a:t>
            </a:r>
            <a:r>
              <a:rPr lang="en-US" sz="1800" i="1" dirty="0"/>
              <a:t>C</a:t>
            </a:r>
            <a:r>
              <a:rPr lang="en-US" sz="1800" b="1" dirty="0"/>
              <a:t> = 0.90, and (1-</a:t>
            </a:r>
            <a:r>
              <a:rPr lang="en-US" sz="1800" i="1" dirty="0"/>
              <a:t> C</a:t>
            </a:r>
            <a:r>
              <a:rPr lang="en-US" sz="1800" b="1" dirty="0"/>
              <a:t>)/2 = 0.05. The critical value z</a:t>
            </a:r>
            <a:r>
              <a:rPr lang="en-US" sz="1800" b="1" baseline="30000" dirty="0"/>
              <a:t>*</a:t>
            </a:r>
            <a:r>
              <a:rPr lang="en-US" sz="1800" b="1" dirty="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a:t>An increase in sample size will decrease the length of the confidence interval without reducing the level of confidence. This is because the standard deviation decreases as </a:t>
            </a:r>
            <a:r>
              <a:rPr lang="en-US" sz="1800" i="1" dirty="0"/>
              <a:t>n</a:t>
            </a:r>
            <a:r>
              <a:rPr lang="en-US" sz="1800" b="1" dirty="0"/>
              <a:t> increases. </a:t>
            </a:r>
          </a:p>
          <a:p>
            <a:pPr marL="165100" indent="-165100">
              <a:spcAft>
                <a:spcPts val="600"/>
              </a:spcAft>
              <a:buFont typeface="Arial" pitchFamily="34" charset="0"/>
              <a:buChar char="•"/>
            </a:pPr>
            <a:r>
              <a:rPr lang="en-US" sz="1800" b="1" dirty="0"/>
              <a:t>The </a:t>
            </a:r>
            <a:r>
              <a:rPr lang="en-US" sz="1800" b="1" dirty="0">
                <a:solidFill>
                  <a:schemeClr val="accent1"/>
                </a:solidFill>
              </a:rPr>
              <a:t>margin of error m </a:t>
            </a:r>
            <a:r>
              <a:rPr lang="en-US" sz="1800" b="1" dirty="0"/>
              <a:t>of a confidence interval is defined to be the value added or subtracted from the sample mean which determines the length of the interval: </a:t>
            </a:r>
            <a:r>
              <a:rPr lang="en-US" sz="1800" i="1" dirty="0"/>
              <a:t>m = z</a:t>
            </a:r>
            <a:r>
              <a:rPr lang="en-US" sz="1800" i="1" baseline="30000" dirty="0"/>
              <a:t>*</a:t>
            </a:r>
            <a:r>
              <a:rPr lang="en-US" sz="1800" b="1" dirty="0"/>
              <a:t>.</a:t>
            </a:r>
            <a:endParaRPr lang="en-US" sz="1800"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193"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When the standard deviation is not known, it is replaced by the estimated standard deviation </a:t>
            </a:r>
            <a:r>
              <a:rPr lang="en-US" sz="1800" i="1" dirty="0"/>
              <a:t>s</a:t>
            </a:r>
            <a:r>
              <a:rPr lang="en-US" sz="1800" b="1" dirty="0"/>
              <a:t>, also known as the </a:t>
            </a:r>
            <a:r>
              <a:rPr lang="en-US" sz="1800" b="1" i="1" dirty="0"/>
              <a:t>standard error</a:t>
            </a:r>
            <a:r>
              <a:rPr lang="en-US" sz="1800" b="1" dirty="0"/>
              <a:t>.</a:t>
            </a:r>
          </a:p>
          <a:p>
            <a:pPr marL="165100" indent="-165100">
              <a:spcAft>
                <a:spcPts val="600"/>
              </a:spcAft>
              <a:buFont typeface="Arial" pitchFamily="34" charset="0"/>
              <a:buChar char="•"/>
            </a:pPr>
            <a:r>
              <a:rPr lang="en-US" sz="1800" b="1" dirty="0"/>
              <a:t>Since the standard error is an estimate for the true value of the standard deviation, the distribution of the sample mean is no longer normal with mean, </a:t>
            </a:r>
            <a:r>
              <a:rPr lang="en-US" sz="1800" i="1" dirty="0"/>
              <a:t>µ</a:t>
            </a:r>
            <a:r>
              <a:rPr lang="en-US" sz="1800" b="1" dirty="0"/>
              <a:t>, and </a:t>
            </a:r>
            <a:r>
              <a:rPr lang="en-US" sz="1800" b="1" dirty="0" err="1"/>
              <a:t>and</a:t>
            </a:r>
            <a:r>
              <a:rPr lang="en-US" sz="1800" b="1" dirty="0"/>
              <a:t> standard deviation           . </a:t>
            </a:r>
          </a:p>
          <a:p>
            <a:pPr marL="165100" indent="-165100">
              <a:spcAft>
                <a:spcPts val="600"/>
              </a:spcAft>
              <a:buFont typeface="Arial" pitchFamily="34" charset="0"/>
              <a:buChar char="•"/>
            </a:pPr>
            <a:r>
              <a:rPr lang="en-US" sz="1800" b="1" dirty="0"/>
              <a:t>The sample mean follows the </a:t>
            </a:r>
            <a:r>
              <a:rPr lang="en-US" sz="1800" b="1" dirty="0">
                <a:solidFill>
                  <a:schemeClr val="accent1"/>
                </a:solidFill>
              </a:rPr>
              <a:t>t distribution </a:t>
            </a:r>
            <a:r>
              <a:rPr lang="en-US" sz="1800" b="1" dirty="0"/>
              <a:t>with mean, </a:t>
            </a:r>
            <a:r>
              <a:rPr lang="en-US" sz="1800" i="1" dirty="0"/>
              <a:t>µ</a:t>
            </a:r>
            <a:r>
              <a:rPr lang="en-US" sz="1800" b="1" dirty="0"/>
              <a:t>, and </a:t>
            </a:r>
            <a:r>
              <a:rPr lang="en-US" sz="1800" b="1" dirty="0" err="1"/>
              <a:t>stdev</a:t>
            </a:r>
            <a:r>
              <a:rPr lang="en-US" sz="1800" b="1" dirty="0"/>
              <a:t>           . </a:t>
            </a:r>
          </a:p>
          <a:p>
            <a:pPr marL="165100" indent="-165100">
              <a:spcAft>
                <a:spcPts val="600"/>
              </a:spcAft>
              <a:buFont typeface="Arial" pitchFamily="34" charset="0"/>
              <a:buChar char="•"/>
            </a:pPr>
            <a:r>
              <a:rPr lang="en-US" sz="1800" b="1" dirty="0"/>
              <a:t>The </a:t>
            </a:r>
            <a:r>
              <a:rPr lang="en-US" sz="1800" i="1" dirty="0"/>
              <a:t>t</a:t>
            </a:r>
            <a:r>
              <a:rPr lang="en-US" sz="1800" b="1" dirty="0"/>
              <a:t> distribution is also described by its </a:t>
            </a:r>
            <a:r>
              <a:rPr lang="en-US" sz="1800" b="1" dirty="0">
                <a:solidFill>
                  <a:schemeClr val="accent1"/>
                </a:solidFill>
              </a:rPr>
              <a:t>degrees of freedom</a:t>
            </a:r>
            <a:r>
              <a:rPr lang="en-US" sz="1800" b="1" dirty="0"/>
              <a:t>. For a sample of size </a:t>
            </a:r>
            <a:r>
              <a:rPr lang="en-US" sz="1800" i="1" dirty="0"/>
              <a:t>n</a:t>
            </a:r>
            <a:r>
              <a:rPr lang="en-US" sz="1800" b="1" dirty="0"/>
              <a:t>, the </a:t>
            </a:r>
            <a:r>
              <a:rPr lang="en-US" sz="1800" i="1" dirty="0"/>
              <a:t>t</a:t>
            </a:r>
            <a:r>
              <a:rPr lang="en-US" sz="1800" b="1" dirty="0"/>
              <a:t> distribution will have </a:t>
            </a:r>
            <a:r>
              <a:rPr lang="en-US" sz="1800" i="1" dirty="0"/>
              <a:t>n-1</a:t>
            </a:r>
            <a:r>
              <a:rPr lang="en-US" sz="1800" b="1" dirty="0"/>
              <a:t> degrees of freedom. The notation for a </a:t>
            </a:r>
            <a:r>
              <a:rPr lang="en-US" sz="1800" i="1" dirty="0"/>
              <a:t>t</a:t>
            </a:r>
            <a:r>
              <a:rPr lang="en-US" sz="1800" b="1" dirty="0"/>
              <a:t> distribution with </a:t>
            </a:r>
            <a:r>
              <a:rPr lang="en-US" sz="1800" i="1" dirty="0"/>
              <a:t>k</a:t>
            </a:r>
            <a:r>
              <a:rPr lang="en-US" sz="1800" b="1" dirty="0"/>
              <a:t> degrees of freedom is </a:t>
            </a:r>
            <a:r>
              <a:rPr lang="en-US" sz="1800" i="1" dirty="0"/>
              <a:t>t(k)</a:t>
            </a:r>
            <a:r>
              <a:rPr lang="en-US" sz="1800" b="1" dirty="0"/>
              <a:t>. </a:t>
            </a:r>
          </a:p>
          <a:p>
            <a:pPr marL="165100" indent="-165100">
              <a:spcAft>
                <a:spcPts val="600"/>
              </a:spcAft>
              <a:buFont typeface="Arial" pitchFamily="34" charset="0"/>
              <a:buChar char="•"/>
            </a:pPr>
            <a:r>
              <a:rPr lang="en-US" sz="1800" b="1" dirty="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a:t>As the sample size </a:t>
            </a:r>
            <a:r>
              <a:rPr lang="en-US" sz="1800" i="1" dirty="0"/>
              <a:t>n</a:t>
            </a:r>
            <a:r>
              <a:rPr lang="en-US" sz="1800" b="1" dirty="0"/>
              <a:t> increases, the </a:t>
            </a:r>
            <a:r>
              <a:rPr lang="en-US" sz="1800" i="1" dirty="0"/>
              <a:t>t</a:t>
            </a:r>
            <a:r>
              <a:rPr lang="en-US" sz="1800" b="1" dirty="0"/>
              <a:t> distribution becomes closer to the normal distribution, since the standard error approaches the true standard deviation for large </a:t>
            </a:r>
            <a:r>
              <a:rPr lang="en-US" sz="1800" i="1" dirty="0"/>
              <a:t>n</a:t>
            </a:r>
            <a:r>
              <a:rPr lang="en-US" sz="1800" b="1" dirty="0"/>
              <a:t>.</a:t>
            </a:r>
          </a:p>
          <a:p>
            <a:pPr marL="165100" indent="-165100">
              <a:spcAft>
                <a:spcPts val="600"/>
              </a:spcAft>
              <a:buFont typeface="Arial" pitchFamily="34" charset="0"/>
              <a:buChar char="•"/>
            </a:pPr>
            <a:r>
              <a:rPr lang="en-US" sz="1800" b="1" dirty="0"/>
              <a:t>For a population with unknown mean and unknown standard deviation, a confidence interval for the population mean, based on a simple random sample (SRS) of size </a:t>
            </a:r>
            <a:r>
              <a:rPr lang="en-US" sz="1800" i="1" dirty="0"/>
              <a:t>n</a:t>
            </a:r>
            <a:r>
              <a:rPr lang="en-US" sz="1800" b="1" dirty="0"/>
              <a:t>, is                     , where </a:t>
            </a:r>
            <a:r>
              <a:rPr lang="en-US" sz="1800" i="1" dirty="0"/>
              <a:t>t</a:t>
            </a:r>
            <a:r>
              <a:rPr lang="en-US" sz="1800" i="1" baseline="30000" dirty="0"/>
              <a:t>*</a:t>
            </a:r>
            <a:r>
              <a:rPr lang="en-US" sz="1800" b="1" dirty="0"/>
              <a:t> is the upper (1-</a:t>
            </a:r>
            <a:r>
              <a:rPr lang="en-US" sz="1800" i="1" dirty="0"/>
              <a:t>C</a:t>
            </a:r>
            <a:r>
              <a:rPr lang="en-US" sz="1800" b="1" dirty="0"/>
              <a:t>)/2 critical value for the </a:t>
            </a:r>
            <a:r>
              <a:rPr lang="en-US" sz="1800" i="1" dirty="0"/>
              <a:t>t</a:t>
            </a:r>
            <a:r>
              <a:rPr lang="en-US" sz="1800" b="1" dirty="0"/>
              <a:t> distribution with </a:t>
            </a:r>
            <a:r>
              <a:rPr lang="en-US" sz="1800" i="1" dirty="0"/>
              <a:t>n-1</a:t>
            </a:r>
            <a:r>
              <a:rPr lang="en-US" sz="1800" b="1" dirty="0"/>
              <a:t> degrees of freedom, </a:t>
            </a:r>
            <a:r>
              <a:rPr lang="en-US" sz="1800" i="1" dirty="0"/>
              <a:t>t(n-1)</a:t>
            </a:r>
            <a:r>
              <a:rPr lang="en-US" sz="1800" b="1" dirty="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51"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52"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53"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a:t> For example, we may want to compare the estimates of the means and variances of two sampled distributions, each of which is assumed Gaussian with means </a:t>
            </a:r>
            <a:r>
              <a:rPr lang="en-US" sz="1800" i="1" dirty="0"/>
              <a:t>µ</a:t>
            </a:r>
            <a:r>
              <a:rPr lang="en-US" sz="1800" b="1" baseline="-25000" dirty="0"/>
              <a:t>1</a:t>
            </a:r>
            <a:r>
              <a:rPr lang="en-US" sz="1800" b="1" dirty="0"/>
              <a:t> and </a:t>
            </a:r>
            <a:r>
              <a:rPr lang="en-US" sz="1800" i="1" dirty="0"/>
              <a:t>µ</a:t>
            </a:r>
            <a:r>
              <a:rPr lang="en-US" sz="1800" baseline="-25000" dirty="0"/>
              <a:t>2</a:t>
            </a:r>
            <a:r>
              <a:rPr lang="en-US" sz="1800" b="1" dirty="0"/>
              <a:t> and variances </a:t>
            </a:r>
            <a:r>
              <a:rPr lang="en-US" sz="1800" i="1" dirty="0">
                <a:sym typeface="Symbol"/>
              </a:rPr>
              <a:t>σ</a:t>
            </a:r>
            <a:r>
              <a:rPr lang="en-US" sz="1800" baseline="-25000" dirty="0">
                <a:sym typeface="Symbol"/>
              </a:rPr>
              <a:t>1</a:t>
            </a:r>
            <a:r>
              <a:rPr lang="en-US" sz="1800" baseline="30000" dirty="0">
                <a:sym typeface="Symbol"/>
              </a:rPr>
              <a:t>2</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b="1" dirty="0"/>
              <a:t>, respectively.</a:t>
            </a:r>
          </a:p>
          <a:p>
            <a:pPr marL="165100" indent="-165100">
              <a:spcAft>
                <a:spcPts val="600"/>
              </a:spcAft>
              <a:buFont typeface="Arial" pitchFamily="34" charset="0"/>
              <a:buChar char="•"/>
            </a:pPr>
            <a:r>
              <a:rPr lang="en-US" sz="1800" b="1" dirty="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a:t>Null Hypothesis:	</a:t>
            </a:r>
            <a:r>
              <a:rPr lang="en-US" sz="1800" i="1" dirty="0"/>
              <a:t>H</a:t>
            </a:r>
            <a:r>
              <a:rPr lang="en-US" sz="1800" baseline="-25000" dirty="0"/>
              <a:t>0</a:t>
            </a:r>
            <a:r>
              <a:rPr lang="en-US" sz="1800" dirty="0"/>
              <a:t>:</a:t>
            </a:r>
            <a:r>
              <a:rPr lang="en-US" sz="1800" b="1" dirty="0"/>
              <a:t>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 or </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H</a:t>
            </a:r>
            <a:r>
              <a:rPr lang="en-US" sz="1800" baseline="-25000" dirty="0"/>
              <a:t>1</a:t>
            </a:r>
            <a:r>
              <a:rPr lang="en-US" sz="1800" b="1" dirty="0"/>
              <a:t>: </a:t>
            </a:r>
            <a:r>
              <a:rPr lang="en-US" sz="1800" i="1" dirty="0"/>
              <a:t>µ</a:t>
            </a:r>
            <a:r>
              <a:rPr lang="en-US" sz="1800" b="1" baseline="-25000" dirty="0"/>
              <a:t>1</a:t>
            </a:r>
            <a:r>
              <a:rPr lang="en-US" sz="1800" dirty="0"/>
              <a:t> </a:t>
            </a:r>
            <a:r>
              <a:rPr lang="en-US" sz="1800" dirty="0">
                <a:sym typeface="Symbol"/>
              </a:rPr>
              <a:t>≠</a:t>
            </a:r>
            <a:r>
              <a:rPr lang="en-US" sz="1800" dirty="0"/>
              <a:t> </a:t>
            </a:r>
            <a:r>
              <a:rPr lang="en-US" sz="1800" i="1" dirty="0"/>
              <a:t>µ</a:t>
            </a:r>
            <a:r>
              <a:rPr lang="en-US" sz="1800" baseline="-25000" dirty="0"/>
              <a:t>2</a:t>
            </a:r>
            <a:r>
              <a:rPr lang="en-US" sz="1800" b="1" dirty="0"/>
              <a:t> or </a:t>
            </a:r>
            <a:r>
              <a:rPr lang="en-US" sz="1800" dirty="0"/>
              <a:t>|</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&gt; 0</a:t>
            </a:r>
            <a:endParaRPr lang="en-US" sz="1800" b="1" dirty="0"/>
          </a:p>
          <a:p>
            <a:pPr marL="165100" indent="-165100">
              <a:spcAft>
                <a:spcPts val="1200"/>
              </a:spcAft>
              <a:buFont typeface="Arial" pitchFamily="34" charset="0"/>
              <a:buChar char="•"/>
            </a:pPr>
            <a:r>
              <a:rPr lang="en-US" sz="1800" b="1" dirty="0"/>
              <a:t>We randomly select </a:t>
            </a:r>
            <a:r>
              <a:rPr lang="en-US" sz="1800" i="1" dirty="0"/>
              <a:t>n</a:t>
            </a:r>
            <a:r>
              <a:rPr lang="en-US" sz="1800" baseline="-25000" dirty="0"/>
              <a:t>1</a:t>
            </a:r>
            <a:r>
              <a:rPr lang="en-US" sz="1800" b="1" dirty="0"/>
              <a:t> samples from the first population and then draw </a:t>
            </a:r>
            <a:r>
              <a:rPr lang="en-US" sz="1800" i="1" dirty="0"/>
              <a:t>n</a:t>
            </a:r>
            <a:r>
              <a:rPr lang="en-US" sz="1800" baseline="-25000" dirty="0"/>
              <a:t>2 </a:t>
            </a:r>
            <a:r>
              <a:rPr lang="en-US" sz="1800" b="1" dirty="0"/>
              <a:t>samples independently from the second population. The difference between the two sample means            is an unbiased point estimate of the difference of the true population means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a:t>
            </a:r>
          </a:p>
          <a:p>
            <a:pPr marL="165100" indent="-165100">
              <a:spcAft>
                <a:spcPts val="600"/>
              </a:spcAft>
              <a:buFont typeface="Arial" pitchFamily="34" charset="0"/>
              <a:buChar char="•"/>
            </a:pPr>
            <a:r>
              <a:rPr lang="en-US" sz="1800" b="1" dirty="0"/>
              <a:t>Noting that this is a linear function of two random variables, the sampling distribution of the statistic            is a normal distribution with a mean of</a:t>
            </a:r>
            <a:br>
              <a:rPr lang="en-US" sz="1800" b="1" dirty="0"/>
            </a:br>
            <a:r>
              <a:rPr lang="en-US" sz="1800" dirty="0"/>
              <a:t>(</a:t>
            </a:r>
            <a:r>
              <a:rPr lang="en-US" sz="1800" i="1" dirty="0"/>
              <a:t>µ</a:t>
            </a:r>
            <a:r>
              <a:rPr lang="en-US" sz="1800" baseline="-25000" dirty="0"/>
              <a:t>1</a:t>
            </a:r>
            <a:r>
              <a:rPr lang="en-US" sz="1800" dirty="0"/>
              <a:t> - </a:t>
            </a:r>
            <a:r>
              <a:rPr lang="en-US" sz="1800" i="1" dirty="0"/>
              <a:t>µ</a:t>
            </a:r>
            <a:r>
              <a:rPr lang="en-US" sz="1800" baseline="-25000" dirty="0"/>
              <a:t>2</a:t>
            </a:r>
            <a:r>
              <a:rPr lang="en-US" sz="1800" dirty="0"/>
              <a:t>) </a:t>
            </a:r>
            <a:r>
              <a:rPr lang="en-US" sz="1800" b="1" dirty="0"/>
              <a:t>and a variance of </a:t>
            </a:r>
            <a:r>
              <a:rPr lang="en-US" sz="1800" dirty="0"/>
              <a:t>(</a:t>
            </a:r>
            <a:r>
              <a:rPr lang="en-US" sz="1800" i="1" dirty="0">
                <a:sym typeface="Symbol"/>
              </a:rPr>
              <a:t>σ</a:t>
            </a:r>
            <a:r>
              <a:rPr lang="en-US" sz="1800" baseline="-25000" dirty="0">
                <a:sym typeface="Symbol"/>
              </a:rPr>
              <a:t>1</a:t>
            </a:r>
            <a:r>
              <a:rPr lang="en-US" sz="1800" baseline="30000" dirty="0">
                <a:sym typeface="Symbol"/>
              </a:rPr>
              <a:t>2</a:t>
            </a:r>
            <a:r>
              <a:rPr lang="en-US" sz="1800" dirty="0">
                <a:sym typeface="Symbol"/>
              </a:rPr>
              <a:t>/n</a:t>
            </a:r>
            <a:r>
              <a:rPr lang="en-US" sz="1800" baseline="-25000" dirty="0">
                <a:sym typeface="Symbol"/>
              </a:rPr>
              <a:t>1</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dirty="0"/>
              <a:t>/n</a:t>
            </a:r>
            <a:r>
              <a:rPr lang="en-US" sz="1800" baseline="-25000" dirty="0"/>
              <a:t>2</a:t>
            </a:r>
            <a:r>
              <a:rPr lang="en-US" sz="1800" dirty="0"/>
              <a:t>)</a:t>
            </a:r>
            <a:r>
              <a:rPr lang="en-US" sz="1800" b="1" dirty="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58"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59"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7695</TotalTime>
  <Words>3094</Words>
  <Application>Microsoft Macintosh PowerPoint</Application>
  <PresentationFormat>Letter Paper (8.5x11 in)</PresentationFormat>
  <Paragraphs>104</Paragraphs>
  <Slides>16</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2" baseType="lpstr">
      <vt:lpstr>Arial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476</cp:revision>
  <dcterms:created xsi:type="dcterms:W3CDTF">2002-09-12T17:13:32Z</dcterms:created>
  <dcterms:modified xsi:type="dcterms:W3CDTF">2019-11-11T05:04:44Z</dcterms:modified>
</cp:coreProperties>
</file>