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8"/>
  </p:notesMasterIdLst>
  <p:handoutMasterIdLst>
    <p:handoutMasterId r:id="rId9"/>
  </p:handoutMasterIdLst>
  <p:sldIdLst>
    <p:sldId id="356" r:id="rId3"/>
    <p:sldId id="544" r:id="rId4"/>
    <p:sldId id="545" r:id="rId5"/>
    <p:sldId id="546" r:id="rId6"/>
    <p:sldId id="554" r:id="rId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55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304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amazon.com/Spoken-Language-Processing-Algorithm-Development/dp/0130226165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inference.phy.cam.ac.uk/kv227/papers/Discriminative_Training.pdf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hyperlink" Target="http://ssli.ee.washington.edu/people/bilmes/ee516/lecs/lec12_slides.pdf" TargetMode="External"/><Relationship Id="rId4" Type="http://schemas.openxmlformats.org/officeDocument/2006/relationships/hyperlink" Target="http://acl.ldc.upenn.edu/P/P02/P02-1038.pd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bg1"/>
                </a:solidFill>
                <a:hlinkClick r:id="rId2"/>
              </a:rPr>
              <a:t>K.V.: Discriminative Training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X.H.: Spoken Language Processing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4"/>
              </a:rPr>
              <a:t>F.O.: Maximum Entropy Models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5"/>
              </a:rPr>
              <a:t>J.B.: Discriminative Training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31: </a:t>
            </a:r>
            <a:r>
              <a:rPr lang="en-US" b="1" dirty="0">
                <a:solidFill>
                  <a:schemeClr val="accent2"/>
                </a:solidFill>
              </a:rPr>
              <a:t>INFORMATION THEORY REVIEW</a:t>
            </a: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Entropy and Mutual Information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0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1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2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3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4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5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6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7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Mutual Information in Pattern Recognition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>
                <a:solidFill>
                  <a:schemeClr val="bg1"/>
                </a:solidFill>
              </a:rPr>
              <a:t>2</a:t>
            </a:r>
            <a:r>
              <a:rPr lang="en-US" altLang="en-US" sz="1800" b="1" dirty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>
                <a:solidFill>
                  <a:schemeClr val="bg1"/>
                </a:solidFill>
              </a:rPr>
              <a:t>n</a:t>
            </a:r>
            <a:r>
              <a:rPr lang="en-US" altLang="en-US" sz="1800" b="1" dirty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>
                <a:solidFill>
                  <a:schemeClr val="bg1"/>
                </a:solidFill>
              </a:rPr>
              <a:t> = {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>
                <a:solidFill>
                  <a:schemeClr val="bg1"/>
                </a:solidFill>
              </a:rPr>
              <a:t>, 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If our goal is to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, then we can try and minimize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 </a:t>
            </a:r>
            <a:r>
              <a:rPr lang="en-US" sz="1800" b="1" dirty="0"/>
              <a:t>or maximize </a:t>
            </a:r>
            <a:r>
              <a:rPr lang="en-US" sz="1800" i="1" dirty="0">
                <a:latin typeface="Times New Roman" pitchFamily="18" charset="0"/>
              </a:rPr>
              <a:t>I</a:t>
            </a:r>
            <a:r>
              <a:rPr lang="en-US" sz="1800" dirty="0"/>
              <a:t>(</a:t>
            </a:r>
            <a:r>
              <a:rPr lang="en-US" sz="1800" b="1" dirty="0">
                <a:sym typeface="Symbol"/>
              </a:rPr>
              <a:t>Ω</a:t>
            </a:r>
            <a:r>
              <a:rPr lang="en-US" sz="1800" dirty="0"/>
              <a:t>|</a:t>
            </a:r>
            <a:r>
              <a:rPr lang="en-US" sz="1800" b="1" dirty="0"/>
              <a:t>X</a:t>
            </a:r>
            <a:r>
              <a:rPr lang="en-US" sz="1800" dirty="0"/>
              <a:t>)</a:t>
            </a:r>
            <a:r>
              <a:rPr lang="en-US" sz="1800" b="1" dirty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minimization of </a:t>
            </a:r>
            <a:r>
              <a:rPr lang="en-US" sz="1800" i="1" dirty="0">
                <a:latin typeface="Times New Roman" pitchFamily="18" charset="0"/>
              </a:rPr>
              <a:t>H</a:t>
            </a:r>
            <a:r>
              <a:rPr lang="en-US" sz="1800" dirty="0"/>
              <a:t>(</a:t>
            </a:r>
            <a:r>
              <a:rPr lang="en-US" sz="1800" b="1" dirty="0" err="1">
                <a:sym typeface="Symbol"/>
              </a:rPr>
              <a:t>Ω</a:t>
            </a:r>
            <a:r>
              <a:rPr lang="en-US" sz="1800" dirty="0"/>
              <a:t>)</a:t>
            </a:r>
            <a:r>
              <a:rPr lang="en-US" sz="1800" b="1" dirty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>
                <a:solidFill>
                  <a:schemeClr val="accent1"/>
                </a:solidFill>
              </a:rPr>
              <a:t>minimum entropy</a:t>
            </a:r>
            <a:r>
              <a:rPr lang="en-US" sz="1800" b="1" dirty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Alternately, we can estimate parameters of our model that maximize mutual information -- referred to as </a:t>
            </a:r>
            <a:r>
              <a:rPr lang="en-US" sz="1800" b="1" dirty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/>
              <a:t> (MMIE).</a:t>
            </a:r>
            <a:endParaRPr lang="en-US" alt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0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1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Posteriors and Bayes Rule</a:t>
            </a: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>
                <a:latin typeface="+mn-lt"/>
                <a:sym typeface="Symbol"/>
              </a:rPr>
              <a:t>i</a:t>
            </a:r>
            <a:r>
              <a:rPr lang="en-US" altLang="en-US" sz="1800" b="1" kern="0" dirty="0">
                <a:latin typeface="+mn-lt"/>
              </a:rPr>
              <a:t>, with the maximum posterior probability, </a:t>
            </a:r>
            <a:r>
              <a:rPr lang="en-US" altLang="en-US" sz="1800" i="1" kern="0" dirty="0">
                <a:latin typeface="+mn-lt"/>
              </a:rPr>
              <a:t>P</a:t>
            </a:r>
            <a:r>
              <a:rPr lang="en-US" altLang="en-US" sz="1800" kern="0" dirty="0">
                <a:latin typeface="+mn-lt"/>
              </a:rPr>
              <a:t>(</a:t>
            </a:r>
            <a:r>
              <a:rPr lang="en-US" altLang="en-US" sz="1800" kern="0" dirty="0" err="1">
                <a:sym typeface="Symbol"/>
              </a:rPr>
              <a:t>ω</a:t>
            </a:r>
            <a:r>
              <a:rPr lang="en-US" altLang="en-US" sz="1800" kern="0" baseline="-25000" dirty="0" err="1">
                <a:sym typeface="Symbol"/>
              </a:rPr>
              <a:t>I</a:t>
            </a:r>
            <a:r>
              <a:rPr lang="en-US" altLang="en-US" sz="1800" kern="0" baseline="-25000" dirty="0">
                <a:sym typeface="Symbol"/>
              </a:rPr>
              <a:t> </a:t>
            </a:r>
            <a:r>
              <a:rPr lang="en-US" altLang="en-US" sz="1800" kern="0" dirty="0">
                <a:latin typeface="+mn-lt"/>
              </a:rPr>
              <a:t>|</a:t>
            </a:r>
            <a:r>
              <a:rPr lang="en-US" altLang="en-US" sz="1800" b="1" kern="0" dirty="0">
                <a:latin typeface="+mn-lt"/>
              </a:rPr>
              <a:t>x</a:t>
            </a:r>
            <a:r>
              <a:rPr lang="en-US" altLang="en-US" sz="1800" kern="0" dirty="0">
                <a:latin typeface="+mn-lt"/>
              </a:rPr>
              <a:t>)</a:t>
            </a:r>
            <a:r>
              <a:rPr lang="en-US" altLang="en-US" sz="1800" b="1" kern="0" dirty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The evidence, </a:t>
            </a:r>
            <a:r>
              <a:rPr lang="en-US" altLang="en-US" sz="1800" i="1" kern="0" dirty="0">
                <a:latin typeface="+mn-lt"/>
                <a:sym typeface="Symbol"/>
              </a:rPr>
              <a:t>p</a:t>
            </a:r>
            <a:r>
              <a:rPr lang="en-US" altLang="en-US" sz="1800" kern="0" dirty="0">
                <a:latin typeface="+mn-lt"/>
                <a:sym typeface="Symbol"/>
              </a:rPr>
              <a:t>(</a:t>
            </a:r>
            <a:r>
              <a:rPr lang="en-US" altLang="en-US" sz="1800" b="1" kern="0" dirty="0">
                <a:latin typeface="+mn-lt"/>
                <a:sym typeface="Symbol"/>
              </a:rPr>
              <a:t>x</a:t>
            </a:r>
            <a:r>
              <a:rPr lang="en-US" altLang="en-US" sz="1800" kern="0" dirty="0">
                <a:latin typeface="+mn-lt"/>
                <a:sym typeface="Symbol"/>
              </a:rPr>
              <a:t>)</a:t>
            </a:r>
            <a:r>
              <a:rPr lang="en-US" altLang="en-US" sz="1800" b="1" kern="0" dirty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during training, the value of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</a:t>
            </a:r>
            <a:r>
              <a:rPr lang="en-US" altLang="en-US" sz="1800" kern="0" dirty="0">
                <a:sym typeface="Symbol"/>
              </a:rPr>
              <a:t>)</a:t>
            </a:r>
            <a:r>
              <a:rPr lang="en-US" altLang="en-US" sz="1800" b="1" kern="0" dirty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A conditional maximum likelihood estimator, </a:t>
            </a:r>
            <a:r>
              <a:rPr lang="en-US" altLang="en-US" sz="1800" b="1" i="1" kern="0" dirty="0" err="1">
                <a:sym typeface="Symbol"/>
              </a:rPr>
              <a:t>θ</a:t>
            </a:r>
            <a:r>
              <a:rPr lang="en-US" altLang="en-US" sz="1800" kern="0" baseline="30000" dirty="0">
                <a:sym typeface="Symbol"/>
              </a:rPr>
              <a:t>*</a:t>
            </a:r>
            <a:r>
              <a:rPr lang="en-US" altLang="en-US" sz="1800" kern="0" baseline="-25000" dirty="0">
                <a:sym typeface="Symbol"/>
              </a:rPr>
              <a:t>CMLE</a:t>
            </a:r>
            <a:r>
              <a:rPr lang="en-US" altLang="en-US" sz="1800" b="1" kern="0" dirty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>
                <a:sym typeface="Symbol"/>
              </a:rPr>
              <a:t>However, we don’t know the joint distribution, </a:t>
            </a:r>
            <a:r>
              <a:rPr lang="en-US" altLang="en-US" sz="1800" i="1" kern="0" dirty="0">
                <a:sym typeface="Symbol"/>
              </a:rPr>
              <a:t>p</a:t>
            </a:r>
            <a:r>
              <a:rPr lang="en-US" altLang="en-US" sz="1800" kern="0" dirty="0">
                <a:sym typeface="Symbol"/>
              </a:rPr>
              <a:t>(</a:t>
            </a:r>
            <a:r>
              <a:rPr lang="en-US" altLang="en-US" sz="1800" b="1" kern="0" dirty="0">
                <a:sym typeface="Symbol"/>
              </a:rPr>
              <a:t>X,Ω</a:t>
            </a:r>
            <a:r>
              <a:rPr lang="en-US" altLang="en-US" sz="1800" kern="0" dirty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2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3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4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75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/>
              <a:t>Demonstrated the relationship between minimization  of  conditional entropy and mutual </a:t>
            </a:r>
            <a:r>
              <a:rPr lang="en-US" altLang="en-US" sz="1800" b="1"/>
              <a:t>information.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7641</TotalTime>
  <Words>533</Words>
  <Application>Microsoft Macintosh PowerPoint</Application>
  <PresentationFormat>Letter Paper (8.5x11 in)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465</cp:revision>
  <dcterms:created xsi:type="dcterms:W3CDTF">2002-09-12T17:13:32Z</dcterms:created>
  <dcterms:modified xsi:type="dcterms:W3CDTF">2019-11-04T12:41:39Z</dcterms:modified>
</cp:coreProperties>
</file>