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5" r:id="rId1"/>
    <p:sldMasterId id="2147483694" r:id="rId2"/>
  </p:sldMasterIdLst>
  <p:notesMasterIdLst>
    <p:notesMasterId r:id="rId12"/>
  </p:notesMasterIdLst>
  <p:handoutMasterIdLst>
    <p:handoutMasterId r:id="rId13"/>
  </p:handoutMasterIdLst>
  <p:sldIdLst>
    <p:sldId id="356" r:id="rId3"/>
    <p:sldId id="470" r:id="rId4"/>
    <p:sldId id="474" r:id="rId5"/>
    <p:sldId id="475" r:id="rId6"/>
    <p:sldId id="476" r:id="rId7"/>
    <p:sldId id="477" r:id="rId8"/>
    <p:sldId id="478" r:id="rId9"/>
    <p:sldId id="479" r:id="rId10"/>
    <p:sldId id="480" r:id="rId11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4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2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368" y="176"/>
      </p:cViewPr>
      <p:guideLst>
        <p:guide orient="horz" pos="3816"/>
        <p:guide pos="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8527: Lecture 27,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mdl-research.org/" TargetMode="External"/><Relationship Id="rId7" Type="http://schemas.openxmlformats.org/officeDocument/2006/relationships/hyperlink" Target="http://people.revoledu.com/kardi/tutorial/Bootstrap/index.html" TargetMode="External"/><Relationship Id="rId2" Type="http://schemas.openxmlformats.org/officeDocument/2006/relationships/hyperlink" Target="http://en.wikipedia.org/wiki/Occam's_Razor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hysics.utah.edu/~detar/phycs6730/handouts/jackknife/jackknife/" TargetMode="External"/><Relationship Id="rId5" Type="http://schemas.openxmlformats.org/officeDocument/2006/relationships/hyperlink" Target="http://eecs.oregonstate.edu/~tgd/publications/tr-bias.ps.gz" TargetMode="External"/><Relationship Id="rId4" Type="http://schemas.openxmlformats.org/officeDocument/2006/relationships/hyperlink" Target="http://www.no-free-lunch.org/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lang="en-US" sz="1800" b="1" noProof="0" dirty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>
                <a:solidFill>
                  <a:schemeClr val="tx2"/>
                </a:solidFill>
                <a:latin typeface="+mn-lt"/>
              </a:rPr>
              <a:t>Bias and Variance</a:t>
            </a:r>
            <a:br>
              <a:rPr lang="en-US" sz="1800" b="1" noProof="0" dirty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>
                <a:solidFill>
                  <a:schemeClr val="tx2"/>
                </a:solidFill>
                <a:latin typeface="+mn-lt"/>
              </a:rPr>
              <a:t>Jackknife</a:t>
            </a:r>
            <a:br>
              <a:rPr lang="en-US" sz="1800" b="1" noProof="0" dirty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>
                <a:solidFill>
                  <a:schemeClr val="tx2"/>
                </a:solidFill>
                <a:latin typeface="+mn-lt"/>
              </a:rPr>
              <a:t>Bootstrap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>
                <a:solidFill>
                  <a:srgbClr val="004000"/>
                </a:solidFill>
                <a:hlinkClick r:id="rId2"/>
              </a:rPr>
              <a:t>WIKI: Occam's Razor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3"/>
              </a:rPr>
              <a:t>CSCG: MDL On the Web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4"/>
              </a:rPr>
              <a:t>MS: No Free Lunch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5"/>
              </a:rPr>
              <a:t>TGD: Bias and Variance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6"/>
              </a:rPr>
              <a:t>CD: Jackknife Error Estimates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  <a:hlinkClick r:id="rId7"/>
              </a:rPr>
              <a:t>KT: Bootstrap Sampling Tutorial</a:t>
            </a:r>
            <a:br>
              <a:rPr lang="en-US" sz="1800" b="1" dirty="0">
                <a:solidFill>
                  <a:schemeClr val="accent2"/>
                </a:solidFill>
              </a:rPr>
            </a:br>
            <a:endParaRPr lang="en-US" sz="18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27: </a:t>
            </a:r>
            <a:r>
              <a:rPr lang="en-US" b="1" dirty="0">
                <a:solidFill>
                  <a:schemeClr val="accent2"/>
                </a:solidFill>
              </a:rPr>
              <a:t>FOUNDATIONS OF MACHINE LEARNING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8"/>
          <a:srcRect l="4393" r="1823"/>
          <a:stretch>
            <a:fillRect/>
          </a:stretch>
        </p:blipFill>
        <p:spPr bwMode="auto">
          <a:xfrm>
            <a:off x="5726242" y="1304145"/>
            <a:ext cx="2955795" cy="248920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60104" y="3792510"/>
            <a:ext cx="3321934" cy="208332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No Free Lunch Theorem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A natural measure of generalization is the expected value of the error given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</a:p>
          <a:p>
            <a:pPr marL="165100" indent="-165100">
              <a:spcBef>
                <a:spcPts val="48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where </a:t>
            </a:r>
            <a:r>
              <a:rPr lang="en-US" sz="1800" b="1" dirty="0" err="1">
                <a:solidFill>
                  <a:srgbClr val="000000"/>
                </a:solidFill>
              </a:rPr>
              <a:t>δ</a:t>
            </a:r>
            <a:r>
              <a:rPr lang="en-US" sz="1800" dirty="0">
                <a:solidFill>
                  <a:srgbClr val="000000"/>
                </a:solidFill>
                <a:sym typeface="Symbol"/>
              </a:rPr>
              <a:t>()</a:t>
            </a:r>
            <a:r>
              <a:rPr lang="en-US" sz="1800" b="1" dirty="0">
                <a:solidFill>
                  <a:srgbClr val="000000"/>
                </a:solidFill>
                <a:sym typeface="Symbol"/>
              </a:rPr>
              <a:t> denotes the Kronecker delta function (value of 1 if the two arguments match, a value of zero otherwise).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expected off-training set classification error when the true function </a:t>
            </a:r>
            <a:r>
              <a:rPr lang="en-US" sz="1800" i="1" dirty="0">
                <a:solidFill>
                  <a:srgbClr val="000000"/>
                </a:solidFill>
              </a:rPr>
              <a:t>F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b="1" dirty="0">
                <a:solidFill>
                  <a:srgbClr val="000000"/>
                </a:solidFill>
              </a:rPr>
              <a:t>x</a:t>
            </a:r>
            <a:r>
              <a:rPr lang="en-US" sz="1800" dirty="0">
                <a:solidFill>
                  <a:srgbClr val="000000"/>
                </a:solidFill>
              </a:rPr>
              <a:t>) </a:t>
            </a:r>
            <a:r>
              <a:rPr lang="en-US" sz="1800" b="1" dirty="0">
                <a:solidFill>
                  <a:srgbClr val="000000"/>
                </a:solidFill>
              </a:rPr>
              <a:t>and the probability for the </a:t>
            </a:r>
            <a:r>
              <a:rPr lang="en-US" sz="1800" i="1" dirty="0">
                <a:solidFill>
                  <a:srgbClr val="000000"/>
                </a:solidFill>
              </a:rPr>
              <a:t>k</a:t>
            </a:r>
            <a:r>
              <a:rPr lang="en-US" sz="1800" b="1" dirty="0">
                <a:solidFill>
                  <a:srgbClr val="000000"/>
                </a:solidFill>
              </a:rPr>
              <a:t>th candidate learning algorithm is </a:t>
            </a:r>
            <a:r>
              <a:rPr lang="en-US" sz="1800" i="1" dirty="0" err="1">
                <a:solidFill>
                  <a:srgbClr val="000000"/>
                </a:solidFill>
              </a:rPr>
              <a:t>P</a:t>
            </a:r>
            <a:r>
              <a:rPr lang="en-US" sz="1800" i="1" baseline="-25000" dirty="0" err="1">
                <a:solidFill>
                  <a:srgbClr val="000000"/>
                </a:solidFill>
              </a:rPr>
              <a:t>k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>
                <a:solidFill>
                  <a:srgbClr val="000000"/>
                </a:solidFill>
              </a:rPr>
              <a:t>h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b="1" dirty="0">
                <a:solidFill>
                  <a:srgbClr val="000000"/>
                </a:solidFill>
              </a:rPr>
              <a:t>x</a:t>
            </a:r>
            <a:r>
              <a:rPr lang="en-US" sz="1800" dirty="0">
                <a:solidFill>
                  <a:srgbClr val="000000"/>
                </a:solidFill>
              </a:rPr>
              <a:t>)|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 is: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333399"/>
                </a:solidFill>
              </a:rPr>
              <a:t>No Free Lunch Theorem</a:t>
            </a:r>
            <a:r>
              <a:rPr lang="en-US" sz="1800" b="1" dirty="0">
                <a:solidFill>
                  <a:srgbClr val="000000"/>
                </a:solidFill>
              </a:rPr>
              <a:t>: For any two learning algorithms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i="1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h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D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 and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i="1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h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D</a:t>
            </a:r>
            <a:r>
              <a:rPr lang="en-US" sz="1800" dirty="0">
                <a:solidFill>
                  <a:srgbClr val="000000"/>
                </a:solidFill>
              </a:rPr>
              <a:t>), </a:t>
            </a:r>
            <a:r>
              <a:rPr lang="en-US" sz="1800" b="1" dirty="0">
                <a:solidFill>
                  <a:srgbClr val="000000"/>
                </a:solidFill>
              </a:rPr>
              <a:t>the following are true independent of the sampling distribution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b="1" dirty="0">
                <a:solidFill>
                  <a:srgbClr val="000000"/>
                </a:solidFill>
              </a:rPr>
              <a:t>x</a:t>
            </a:r>
            <a:r>
              <a:rPr lang="en-US" sz="1800" dirty="0">
                <a:solidFill>
                  <a:srgbClr val="000000"/>
                </a:solidFill>
              </a:rPr>
              <a:t>) </a:t>
            </a:r>
            <a:r>
              <a:rPr lang="en-US" sz="1800" b="1" dirty="0">
                <a:solidFill>
                  <a:srgbClr val="000000"/>
                </a:solidFill>
              </a:rPr>
              <a:t>and the number of training points:</a:t>
            </a:r>
          </a:p>
          <a:p>
            <a:pPr marL="465138" indent="-300038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</a:rPr>
              <a:t>Uniformly averaged over all target functions, </a:t>
            </a:r>
            <a:r>
              <a:rPr lang="en-US" sz="1800" i="1" dirty="0">
                <a:solidFill>
                  <a:srgbClr val="000000"/>
                </a:solidFill>
              </a:rPr>
              <a:t>F</a:t>
            </a:r>
            <a:r>
              <a:rPr lang="en-US" sz="1800" b="1" dirty="0">
                <a:solidFill>
                  <a:srgbClr val="000000"/>
                </a:solidFill>
              </a:rPr>
              <a:t>,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–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= 0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  <a:p>
            <a:pPr marL="465138" indent="-300038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</a:rPr>
              <a:t>For any fixed training set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, uniformly averaged over </a:t>
            </a:r>
            <a:r>
              <a:rPr lang="en-US" sz="1800" i="1" dirty="0">
                <a:solidFill>
                  <a:srgbClr val="000000"/>
                </a:solidFill>
              </a:rPr>
              <a:t>F</a:t>
            </a:r>
            <a:r>
              <a:rPr lang="en-US" sz="1800" b="1" dirty="0">
                <a:solidFill>
                  <a:srgbClr val="000000"/>
                </a:solidFill>
              </a:rPr>
              <a:t>, </a:t>
            </a:r>
            <a:br>
              <a:rPr lang="en-US" sz="1800" b="1" dirty="0">
                <a:solidFill>
                  <a:srgbClr val="000000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–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= 0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  <a:p>
            <a:pPr marL="465138" indent="-300038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</a:rPr>
              <a:t>Uniformly averaged over all priors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>
                <a:solidFill>
                  <a:srgbClr val="000000"/>
                </a:solidFill>
              </a:rPr>
              <a:t>F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,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–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= 0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  <a:p>
            <a:pPr marL="465138" indent="-300038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800" b="1" dirty="0">
                <a:solidFill>
                  <a:srgbClr val="000000"/>
                </a:solidFill>
              </a:rPr>
              <a:t>For any fixed training set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, uniformly averaged over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>
                <a:solidFill>
                  <a:srgbClr val="000000"/>
                </a:solidFill>
              </a:rPr>
              <a:t>F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, </a:t>
            </a:r>
            <a:br>
              <a:rPr lang="en-US" sz="1800" b="1" dirty="0">
                <a:solidFill>
                  <a:srgbClr val="000000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– </a:t>
            </a:r>
            <a:r>
              <a:rPr lang="en-US" sz="1800" i="1" dirty="0">
                <a:solidFill>
                  <a:srgbClr val="000000"/>
                </a:solidFill>
              </a:rPr>
              <a:t>E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 err="1">
                <a:solidFill>
                  <a:srgbClr val="000000"/>
                </a:solidFill>
              </a:rPr>
              <a:t>E</a:t>
            </a:r>
            <a:r>
              <a:rPr lang="en-US" sz="1800" dirty="0" err="1">
                <a:solidFill>
                  <a:srgbClr val="000000"/>
                </a:solidFill>
              </a:rPr>
              <a:t>|</a:t>
            </a:r>
            <a:r>
              <a:rPr lang="en-US" sz="1800" i="1" dirty="0" err="1">
                <a:solidFill>
                  <a:srgbClr val="000000"/>
                </a:solidFill>
              </a:rPr>
              <a:t>F,n</a:t>
            </a:r>
            <a:r>
              <a:rPr lang="en-US" sz="1800" dirty="0">
                <a:solidFill>
                  <a:srgbClr val="000000"/>
                </a:solidFill>
              </a:rPr>
              <a:t>) = 0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2802" y="1056807"/>
          <a:ext cx="480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27" name="Equation" r:id="rId3" imgW="4800600" imgH="457200" progId="Equation.3">
                  <p:embed/>
                </p:oleObj>
              </mc:Choice>
              <mc:Fallback>
                <p:oleObj name="Equation" r:id="rId3" imgW="4800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802" y="1056807"/>
                        <a:ext cx="480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52438" y="3038475"/>
          <a:ext cx="447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28" name="Equation" r:id="rId5" imgW="4470120" imgH="457200" progId="Equation.DSMT4">
                  <p:embed/>
                </p:oleObj>
              </mc:Choice>
              <mc:Fallback>
                <p:oleObj name="Equation" r:id="rId5" imgW="44701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3038475"/>
                        <a:ext cx="4470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004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Bias and Variance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Two ways to measure the match of alignment of the learning algorithm to the classification problem involve the bias and variance.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Bias measures the accuracy in terms of the distance from the true value of a parameter – high bias implies a poor match.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Variance measures the precision of a match in terms of the squared distance from the true value – high variance implies a weak match.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For mean-square error, bias and variance are related.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Consider these in the context of modeling data using regression analysis. Suppose there is an unknown function </a:t>
            </a:r>
            <a:r>
              <a:rPr lang="en-US" sz="1800" i="1" dirty="0">
                <a:solidFill>
                  <a:srgbClr val="000000"/>
                </a:solidFill>
              </a:rPr>
              <a:t>F(x)</a:t>
            </a:r>
            <a:r>
              <a:rPr lang="en-US" sz="1800" b="1" dirty="0">
                <a:solidFill>
                  <a:srgbClr val="000000"/>
                </a:solidFill>
              </a:rPr>
              <a:t> which we seek to estimate based on n samples in a set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 drawn from </a:t>
            </a:r>
            <a:r>
              <a:rPr lang="en-US" sz="1800" i="1" dirty="0">
                <a:solidFill>
                  <a:srgbClr val="000000"/>
                </a:solidFill>
              </a:rPr>
              <a:t>F(x)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regression function will be denoted </a:t>
            </a:r>
            <a:r>
              <a:rPr lang="en-US" sz="1800" i="1" dirty="0">
                <a:solidFill>
                  <a:srgbClr val="000000"/>
                </a:solidFill>
              </a:rPr>
              <a:t>g(</a:t>
            </a:r>
            <a:r>
              <a:rPr lang="en-US" sz="1800" b="1" i="1" dirty="0" err="1">
                <a:solidFill>
                  <a:srgbClr val="000000"/>
                </a:solidFill>
              </a:rPr>
              <a:t>x</a:t>
            </a:r>
            <a:r>
              <a:rPr lang="en-US" sz="1800" i="1" dirty="0" err="1">
                <a:solidFill>
                  <a:srgbClr val="000000"/>
                </a:solidFill>
              </a:rPr>
              <a:t>;D</a:t>
            </a:r>
            <a:r>
              <a:rPr lang="en-US" sz="1800" i="1" dirty="0">
                <a:solidFill>
                  <a:srgbClr val="000000"/>
                </a:solidFill>
              </a:rPr>
              <a:t>)</a:t>
            </a:r>
            <a:r>
              <a:rPr lang="en-US" sz="1800" b="1" dirty="0">
                <a:solidFill>
                  <a:srgbClr val="000000"/>
                </a:solidFill>
              </a:rPr>
              <a:t>. The mean square error of this estimate is (see lecture 5, slide 12):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The first term is the bias and the second term is the variance.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This is known as the bias-variance tradeoff since more flexible classifiers tend to have lower bias but higher variance.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2438" y="4756566"/>
          <a:ext cx="7264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10" name="Equation" r:id="rId3" imgW="7264080" imgH="342720" progId="Equation.DSMT4">
                  <p:embed/>
                </p:oleObj>
              </mc:Choice>
              <mc:Fallback>
                <p:oleObj name="Equation" r:id="rId3" imgW="72640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4756566"/>
                        <a:ext cx="7264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164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Bias and Variance For Classification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Consider our two-category classification problem:</a:t>
            </a:r>
          </a:p>
          <a:p>
            <a:pPr marL="165100" indent="-165100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Consider a discriminant function:</a:t>
            </a:r>
          </a:p>
          <a:p>
            <a:pPr marL="165100" indent="-165100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Where </a:t>
            </a:r>
            <a:r>
              <a:rPr lang="en-US" sz="1800" i="1" dirty="0" err="1">
                <a:solidFill>
                  <a:srgbClr val="000000"/>
                </a:solidFill>
                <a:sym typeface="Symbol"/>
              </a:rPr>
              <a:t>ε</a:t>
            </a:r>
            <a:r>
              <a:rPr lang="en-US" sz="1800" b="1" dirty="0">
                <a:solidFill>
                  <a:srgbClr val="000000"/>
                </a:solidFill>
                <a:sym typeface="Symbol"/>
              </a:rPr>
              <a:t> is a zero-mean random variable with a binomial distribution with variance:</a:t>
            </a:r>
          </a:p>
          <a:p>
            <a:pPr marL="165100" indent="-165100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sym typeface="Symbol"/>
              </a:rPr>
              <a:t>The target function can be expressed as                         . 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sym typeface="Symbol"/>
              </a:rPr>
              <a:t>Our goal is to minimize                             . 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sym typeface="Symbol"/>
              </a:rPr>
              <a:t>Assuming equal priors, the classification error rate can be shown to be: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  <a:sym typeface="Symbol"/>
              </a:rPr>
              <a:t>	where </a:t>
            </a:r>
            <a:r>
              <a:rPr lang="en-US" sz="1800" dirty="0" err="1">
                <a:solidFill>
                  <a:srgbClr val="000000"/>
                </a:solidFill>
                <a:sym typeface="Symbol"/>
              </a:rPr>
              <a:t>y</a:t>
            </a:r>
            <a:r>
              <a:rPr lang="en-US" sz="1800" baseline="-25000" dirty="0" err="1">
                <a:solidFill>
                  <a:srgbClr val="000000"/>
                </a:solidFill>
                <a:sym typeface="Symbol"/>
              </a:rPr>
              <a:t>B</a:t>
            </a:r>
            <a:r>
              <a:rPr lang="en-US" sz="1800" b="1" dirty="0">
                <a:solidFill>
                  <a:srgbClr val="000000"/>
                </a:solidFill>
                <a:sym typeface="Symbol"/>
              </a:rPr>
              <a:t> is the Bayes discriminant (1/2 in the case of equal priors).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  <a:sym typeface="Symbol"/>
              </a:rPr>
              <a:t>The key point here is that the classification error is linearly proportional to</a:t>
            </a:r>
            <a:br>
              <a:rPr lang="en-US" sz="1800" b="1" dirty="0">
                <a:solidFill>
                  <a:srgbClr val="000000"/>
                </a:solidFill>
                <a:sym typeface="Symbol"/>
              </a:rPr>
            </a:br>
            <a:r>
              <a:rPr lang="en-US" sz="1800" b="1" dirty="0">
                <a:solidFill>
                  <a:srgbClr val="000000"/>
                </a:solidFill>
                <a:sym typeface="Symbol"/>
              </a:rPr>
              <a:t>                           , which can be considered a boundary error in that it represents the incorrect estimation of the optimal (Bayes) boundary.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2438" y="956768"/>
          <a:ext cx="3416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2" name="Equation" r:id="rId3" imgW="3416040" imgH="266400" progId="Equation.3">
                  <p:embed/>
                </p:oleObj>
              </mc:Choice>
              <mc:Fallback>
                <p:oleObj name="Equation" r:id="rId3" imgW="34160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956768"/>
                        <a:ext cx="3416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52438" y="1768840"/>
          <a:ext cx="1219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3" name="Equation" r:id="rId5" imgW="1218960" imgH="266400" progId="Equation.3">
                  <p:embed/>
                </p:oleObj>
              </mc:Choice>
              <mc:Fallback>
                <p:oleObj name="Equation" r:id="rId5" imgW="12189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1768840"/>
                        <a:ext cx="1219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452438" y="2895704"/>
          <a:ext cx="2476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4" name="Equation" r:id="rId7" imgW="2476440" imgH="266400" progId="Equation.3">
                  <p:embed/>
                </p:oleObj>
              </mc:Choice>
              <mc:Fallback>
                <p:oleObj name="Equation" r:id="rId7" imgW="2476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895704"/>
                        <a:ext cx="2476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4813587" y="3287713"/>
          <a:ext cx="1435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5" name="Equation" r:id="rId9" imgW="1434960" imgH="266400" progId="Equation.3">
                  <p:embed/>
                </p:oleObj>
              </mc:Choice>
              <mc:Fallback>
                <p:oleObj name="Equation" r:id="rId9" imgW="14349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587" y="3287713"/>
                        <a:ext cx="1435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2882355" y="3654138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6" name="Equation" r:id="rId11" imgW="1765080" imgH="342720" progId="Equation.3">
                  <p:embed/>
                </p:oleObj>
              </mc:Choice>
              <mc:Fallback>
                <p:oleObj name="Equation" r:id="rId11" imgW="17650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355" y="3654138"/>
                        <a:ext cx="1765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452438" y="4565833"/>
          <a:ext cx="5448301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7" name="Equation" r:id="rId13" imgW="5448240" imgH="317160" progId="Equation.3">
                  <p:embed/>
                </p:oleObj>
              </mc:Choice>
              <mc:Fallback>
                <p:oleObj name="Equation" r:id="rId13" imgW="54482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4565833"/>
                        <a:ext cx="5448301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452438" y="5734779"/>
          <a:ext cx="1574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18" name="Equation" r:id="rId15" imgW="1574640" imgH="291960" progId="Equation.DSMT4">
                  <p:embed/>
                </p:oleObj>
              </mc:Choice>
              <mc:Fallback>
                <p:oleObj name="Equation" r:id="rId15" imgW="1574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5734779"/>
                        <a:ext cx="1574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96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Bias and Variance For Classification (Cont.)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If we assume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i="1" dirty="0">
                <a:solidFill>
                  <a:srgbClr val="000000"/>
                </a:solidFill>
              </a:rPr>
              <a:t>g</a:t>
            </a:r>
            <a:r>
              <a:rPr lang="en-US" sz="1800" dirty="0">
                <a:solidFill>
                  <a:srgbClr val="000000"/>
                </a:solidFill>
              </a:rPr>
              <a:t>(</a:t>
            </a:r>
            <a:r>
              <a:rPr lang="en-US" sz="1800" b="1" dirty="0" err="1">
                <a:solidFill>
                  <a:srgbClr val="000000"/>
                </a:solidFill>
              </a:rPr>
              <a:t>x</a:t>
            </a:r>
            <a:r>
              <a:rPr lang="en-US" sz="1800" dirty="0" err="1">
                <a:solidFill>
                  <a:srgbClr val="000000"/>
                </a:solidFill>
              </a:rPr>
              <a:t>;</a:t>
            </a:r>
            <a:r>
              <a:rPr lang="en-US" sz="1800" i="1" dirty="0" err="1">
                <a:solidFill>
                  <a:srgbClr val="000000"/>
                </a:solidFill>
              </a:rPr>
              <a:t>D</a:t>
            </a:r>
            <a:r>
              <a:rPr lang="en-US" sz="1800" dirty="0">
                <a:solidFill>
                  <a:srgbClr val="000000"/>
                </a:solidFill>
              </a:rPr>
              <a:t>))</a:t>
            </a:r>
            <a:r>
              <a:rPr lang="en-US" sz="1800" b="1" dirty="0">
                <a:solidFill>
                  <a:srgbClr val="000000"/>
                </a:solidFill>
              </a:rPr>
              <a:t> is a Gaussian distribution, we can compute this error by integrating the tails of the distribution (see the derivation of </a:t>
            </a:r>
            <a:r>
              <a:rPr lang="en-US" sz="1800" i="1" dirty="0">
                <a:solidFill>
                  <a:srgbClr val="000000"/>
                </a:solidFill>
              </a:rPr>
              <a:t>P</a:t>
            </a:r>
            <a:r>
              <a:rPr lang="en-US" sz="1800" dirty="0">
                <a:solidFill>
                  <a:srgbClr val="000000"/>
                </a:solidFill>
              </a:rPr>
              <a:t>(E)</a:t>
            </a:r>
            <a:r>
              <a:rPr lang="en-US" sz="1800" b="1" dirty="0">
                <a:solidFill>
                  <a:srgbClr val="000000"/>
                </a:solidFill>
              </a:rPr>
              <a:t> in Chapter 2). We can show:</a:t>
            </a:r>
          </a:p>
          <a:p>
            <a:pPr marL="165100" indent="-165100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The key point here is that the first term in the argument is the boundary bias and the second term is the variance.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Hence, we see that the bias and variance are related in a nonlinear manner.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For classification the relationship is multiplicative. Typically, variance dominates bias and hence classifiers are designed to minimize variance.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See Fig. 9.5 in the textbook for an example of how bias and variance interact for a two-category problem.</a:t>
            </a:r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452438" y="1570064"/>
          <a:ext cx="674370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8" name="Equation" r:id="rId3" imgW="6743520" imgH="342720" progId="Equation.DSMT4">
                  <p:embed/>
                </p:oleObj>
              </mc:Choice>
              <mc:Fallback>
                <p:oleObj name="Equation" r:id="rId3" imgW="67435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1570064"/>
                        <a:ext cx="6743701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0106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Resampling For Estimating Statistics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How can we estimate the bias and variance from real data?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Suppose we have a set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 of </a:t>
            </a:r>
            <a:r>
              <a:rPr lang="en-US" sz="1800" i="1" dirty="0">
                <a:solidFill>
                  <a:srgbClr val="000000"/>
                </a:solidFill>
              </a:rPr>
              <a:t>n</a:t>
            </a:r>
            <a:r>
              <a:rPr lang="en-US" sz="1800" b="1" dirty="0">
                <a:solidFill>
                  <a:srgbClr val="000000"/>
                </a:solidFill>
              </a:rPr>
              <a:t> data points, </a:t>
            </a:r>
            <a:r>
              <a:rPr lang="en-US" sz="1800" dirty="0">
                <a:solidFill>
                  <a:srgbClr val="000000"/>
                </a:solidFill>
              </a:rPr>
              <a:t>x</a:t>
            </a:r>
            <a:r>
              <a:rPr lang="en-US" sz="1800" baseline="-25000" dirty="0">
                <a:solidFill>
                  <a:srgbClr val="000000"/>
                </a:solidFill>
              </a:rPr>
              <a:t>i</a:t>
            </a:r>
            <a:r>
              <a:rPr lang="en-US" sz="1800" b="1" dirty="0">
                <a:solidFill>
                  <a:srgbClr val="000000"/>
                </a:solidFill>
              </a:rPr>
              <a:t> for </a:t>
            </a:r>
            <a:r>
              <a:rPr lang="en-US" sz="1800" dirty="0" err="1">
                <a:solidFill>
                  <a:srgbClr val="000000"/>
                </a:solidFill>
              </a:rPr>
              <a:t>i</a:t>
            </a:r>
            <a:r>
              <a:rPr lang="en-US" sz="1800" dirty="0">
                <a:solidFill>
                  <a:srgbClr val="000000"/>
                </a:solidFill>
              </a:rPr>
              <a:t>=1,…,n</a:t>
            </a:r>
            <a:r>
              <a:rPr lang="en-US" sz="1800" b="1" dirty="0">
                <a:solidFill>
                  <a:srgbClr val="000000"/>
                </a:solidFill>
              </a:rPr>
              <a:t>.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estimates of the mean/sample variance are: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Suppose we wanted to estimate other statistics, such as the median or mode. There is no straightforward way to measure the error.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Jackknife and Bootstrap techniques are two of the most popular resampling techniques to estimate such statistics.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Use the “leave-one-out” method: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This is just the sample average if the </a:t>
            </a:r>
            <a:r>
              <a:rPr lang="en-US" sz="1800" b="1" i="1" dirty="0" err="1">
                <a:solidFill>
                  <a:srgbClr val="000000"/>
                </a:solidFill>
              </a:rPr>
              <a:t>i</a:t>
            </a:r>
            <a:r>
              <a:rPr lang="en-US" sz="1800" b="1" dirty="0" err="1">
                <a:solidFill>
                  <a:srgbClr val="000000"/>
                </a:solidFill>
              </a:rPr>
              <a:t>th</a:t>
            </a:r>
            <a:r>
              <a:rPr lang="en-US" sz="1800" b="1" dirty="0">
                <a:solidFill>
                  <a:srgbClr val="000000"/>
                </a:solidFill>
              </a:rPr>
              <a:t> point is deleted.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jackknife estimate of the mean is defined as: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variance of this estimate is: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The benefit of this expression is that it can be applied to any statistic.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12047" y="1374410"/>
          <a:ext cx="977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4" name="Equation" r:id="rId3" imgW="977760" imgH="571320" progId="Equation.3">
                  <p:embed/>
                </p:oleObj>
              </mc:Choice>
              <mc:Fallback>
                <p:oleObj name="Equation" r:id="rId3" imgW="9777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2047" y="1374410"/>
                        <a:ext cx="977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6882567" y="1392211"/>
          <a:ext cx="2006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5" name="Equation" r:id="rId5" imgW="2006280" imgH="571320" progId="Equation.3">
                  <p:embed/>
                </p:oleObj>
              </mc:Choice>
              <mc:Fallback>
                <p:oleObj name="Equation" r:id="rId5" imgW="20062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2567" y="1392211"/>
                        <a:ext cx="20066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3911463" y="3643313"/>
          <a:ext cx="23749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6" name="Equation" r:id="rId7" imgW="2374560" imgH="596880" progId="Equation.3">
                  <p:embed/>
                </p:oleObj>
              </mc:Choice>
              <mc:Fallback>
                <p:oleObj name="Equation" r:id="rId7" imgW="23745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463" y="3643313"/>
                        <a:ext cx="23749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5714923" y="4812598"/>
          <a:ext cx="1320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7" name="Equation" r:id="rId9" imgW="1320480" imgH="571320" progId="Equation.3">
                  <p:embed/>
                </p:oleObj>
              </mc:Choice>
              <mc:Fallback>
                <p:oleObj name="Equation" r:id="rId9" imgW="13204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23" y="4812598"/>
                        <a:ext cx="1320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3850435" y="5400675"/>
          <a:ext cx="2717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8" name="Equation" r:id="rId11" imgW="2717640" imgH="571320" progId="Equation.DSMT4">
                  <p:embed/>
                </p:oleObj>
              </mc:Choice>
              <mc:Fallback>
                <p:oleObj name="Equation" r:id="rId11" imgW="27176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0435" y="5400675"/>
                        <a:ext cx="2717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486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Jackknife Bias and Variance Estimates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We can write a general estimate for the bias as:</a:t>
            </a:r>
          </a:p>
          <a:p>
            <a:pPr marL="165100" indent="-1651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jackknife method can be used to estimate this bias. The procedure is to delete points </a:t>
            </a:r>
            <a:r>
              <a:rPr lang="en-US" sz="1800" i="1" dirty="0">
                <a:solidFill>
                  <a:srgbClr val="000000"/>
                </a:solidFill>
              </a:rPr>
              <a:t>x</a:t>
            </a:r>
            <a:r>
              <a:rPr lang="en-US" sz="1800" baseline="-25000" dirty="0">
                <a:solidFill>
                  <a:srgbClr val="000000"/>
                </a:solidFill>
              </a:rPr>
              <a:t>i</a:t>
            </a:r>
            <a:r>
              <a:rPr lang="en-US" sz="1800" b="1" dirty="0">
                <a:solidFill>
                  <a:srgbClr val="000000"/>
                </a:solidFill>
              </a:rPr>
              <a:t> one at a time from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 and then compute:                      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jackknife estimate is: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We can rearrange terms:</a:t>
            </a:r>
          </a:p>
          <a:p>
            <a:pPr marL="165100" indent="-165100">
              <a:spcAft>
                <a:spcPts val="1200"/>
              </a:spcAft>
              <a:defRPr/>
            </a:pPr>
            <a:r>
              <a:rPr lang="en-US" sz="1800" b="1" dirty="0">
                <a:solidFill>
                  <a:srgbClr val="000000"/>
                </a:solidFill>
              </a:rPr>
              <a:t>	This is an unbiased estimate of the bias.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Recall the traditional variance: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jackknife estimate of the variance is:</a:t>
            </a:r>
          </a:p>
          <a:p>
            <a:pPr marL="165100" indent="-165100">
              <a:spcBef>
                <a:spcPts val="4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This same strategy can be applied to estimation of other statistics. 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5537226" y="565619"/>
          <a:ext cx="142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1" name="Equation" r:id="rId3" imgW="1422360" imgH="317160" progId="Equation.3">
                  <p:embed/>
                </p:oleObj>
              </mc:Choice>
              <mc:Fallback>
                <p:oleObj name="Equation" r:id="rId3" imgW="14223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26" y="565619"/>
                        <a:ext cx="1422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6411133" y="1294750"/>
          <a:ext cx="1257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2" name="Equation" r:id="rId5" imgW="1257120" imgH="571320" progId="Equation.3">
                  <p:embed/>
                </p:oleObj>
              </mc:Choice>
              <mc:Fallback>
                <p:oleObj name="Equation" r:id="rId5" imgW="125712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133" y="1294750"/>
                        <a:ext cx="12573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089171" y="2345623"/>
          <a:ext cx="3022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3" name="Equation" r:id="rId7" imgW="3022560" imgH="368280" progId="Equation.3">
                  <p:embed/>
                </p:oleObj>
              </mc:Choice>
              <mc:Fallback>
                <p:oleObj name="Equation" r:id="rId7" imgW="30225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171" y="2345623"/>
                        <a:ext cx="3022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3159125" y="1882775"/>
          <a:ext cx="2349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4" name="Equation" r:id="rId9" imgW="2349360" imgH="368280" progId="Equation.3">
                  <p:embed/>
                </p:oleObj>
              </mc:Choice>
              <mc:Fallback>
                <p:oleObj name="Equation" r:id="rId9" imgW="2349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5" y="1882775"/>
                        <a:ext cx="2349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721100" y="3140075"/>
          <a:ext cx="3352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5" name="Equation" r:id="rId11" imgW="3352680" imgH="342720" progId="Equation.3">
                  <p:embed/>
                </p:oleObj>
              </mc:Choice>
              <mc:Fallback>
                <p:oleObj name="Equation" r:id="rId11" imgW="33526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140075"/>
                        <a:ext cx="3352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452438" y="4002790"/>
          <a:ext cx="287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76" name="Equation" r:id="rId13" imgW="2869920" imgH="571320" progId="Equation.DSMT4">
                  <p:embed/>
                </p:oleObj>
              </mc:Choice>
              <mc:Fallback>
                <p:oleObj name="Equation" r:id="rId13" imgW="28699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4002790"/>
                        <a:ext cx="28702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4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Bootstrap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4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A bootstrap data set is one created by randomly selecting </a:t>
            </a:r>
            <a:r>
              <a:rPr lang="en-US" sz="1800" i="1" dirty="0">
                <a:solidFill>
                  <a:srgbClr val="000000"/>
                </a:solidFill>
              </a:rPr>
              <a:t>n</a:t>
            </a:r>
            <a:r>
              <a:rPr lang="en-US" sz="1800" b="1" dirty="0">
                <a:solidFill>
                  <a:srgbClr val="000000"/>
                </a:solidFill>
              </a:rPr>
              <a:t> points from the training set </a:t>
            </a:r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b="1" dirty="0">
                <a:solidFill>
                  <a:srgbClr val="000000"/>
                </a:solidFill>
              </a:rPr>
              <a:t>, with replacement.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In bootstrap estimation, this selection process is repeated </a:t>
            </a:r>
            <a:r>
              <a:rPr lang="en-US" sz="1800" i="1" dirty="0">
                <a:solidFill>
                  <a:srgbClr val="000000"/>
                </a:solidFill>
              </a:rPr>
              <a:t>B</a:t>
            </a:r>
            <a:r>
              <a:rPr lang="en-US" sz="1800" b="1" dirty="0">
                <a:solidFill>
                  <a:srgbClr val="000000"/>
                </a:solidFill>
              </a:rPr>
              <a:t> times to yield </a:t>
            </a:r>
            <a:r>
              <a:rPr lang="en-US" sz="1800" i="1" dirty="0">
                <a:solidFill>
                  <a:srgbClr val="000000"/>
                </a:solidFill>
              </a:rPr>
              <a:t>B</a:t>
            </a:r>
            <a:r>
              <a:rPr lang="en-US" sz="1800" b="1" dirty="0">
                <a:solidFill>
                  <a:srgbClr val="000000"/>
                </a:solidFill>
              </a:rPr>
              <a:t> bootstrap data sets, which are treated as independent sets.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bootstrap estimate of a statistic,   </a:t>
            </a:r>
            <a:r>
              <a:rPr lang="en-US" sz="1800" b="1" dirty="0">
                <a:solidFill>
                  <a:srgbClr val="000000"/>
                </a:solidFill>
                <a:sym typeface="Symbol"/>
              </a:rPr>
              <a:t>, is denoted        and is merely the mean of the </a:t>
            </a:r>
            <a:r>
              <a:rPr lang="en-US" sz="1800" i="1" dirty="0">
                <a:solidFill>
                  <a:srgbClr val="000000"/>
                </a:solidFill>
                <a:sym typeface="Symbol"/>
              </a:rPr>
              <a:t>B</a:t>
            </a:r>
            <a:r>
              <a:rPr lang="en-US" sz="1800" b="1" dirty="0">
                <a:solidFill>
                  <a:srgbClr val="000000"/>
                </a:solidFill>
                <a:sym typeface="Symbol"/>
              </a:rPr>
              <a:t> estimates on the individual bootstrap data sets:</a:t>
            </a:r>
          </a:p>
          <a:p>
            <a:pPr marL="165100" indent="-165100">
              <a:spcBef>
                <a:spcPts val="6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bootstrap estimate of the bias is:</a:t>
            </a:r>
          </a:p>
          <a:p>
            <a:pPr marL="165100" indent="-165100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bootstrap estimate of the variance is:</a:t>
            </a:r>
          </a:p>
          <a:p>
            <a:pPr marL="165100" indent="-1651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bootstrap estimate of the variance of the mean can be shown to approach the traditional variance of the mean as            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The larger the number of bootstrap samples, the better the estimate.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09570" y="2010570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5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9570" y="2010570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767360" y="1952808"/>
          <a:ext cx="431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6" name="Equation" r:id="rId5" imgW="431640" imgH="291960" progId="Equation.3">
                  <p:embed/>
                </p:oleObj>
              </mc:Choice>
              <mc:Fallback>
                <p:oleObj name="Equation" r:id="rId5" imgW="4316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7360" y="1952808"/>
                        <a:ext cx="431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452438" y="2728913"/>
          <a:ext cx="1536701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7" name="Equation" r:id="rId7" imgW="1536480" imgH="571320" progId="Equation.3">
                  <p:embed/>
                </p:oleObj>
              </mc:Choice>
              <mc:Fallback>
                <p:oleObj name="Equation" r:id="rId7" imgW="15364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28913"/>
                        <a:ext cx="1536701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4457726" y="3375573"/>
          <a:ext cx="3124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8" name="Equation" r:id="rId9" imgW="3124080" imgH="571320" progId="Equation.3">
                  <p:embed/>
                </p:oleObj>
              </mc:Choice>
              <mc:Fallback>
                <p:oleObj name="Equation" r:id="rId9" imgW="3124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26" y="3375573"/>
                        <a:ext cx="31242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4967160" y="4111763"/>
          <a:ext cx="2590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9" name="Equation" r:id="rId11" imgW="2590560" imgH="571320" progId="Equation.3">
                  <p:embed/>
                </p:oleObj>
              </mc:Choice>
              <mc:Fallback>
                <p:oleObj name="Equation" r:id="rId11" imgW="2590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160" y="4111763"/>
                        <a:ext cx="2590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573718" y="5109592"/>
          <a:ext cx="685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00" name="Equation" r:id="rId13" imgW="685800" imgH="228600" progId="Equation.DSMT4">
                  <p:embed/>
                </p:oleObj>
              </mc:Choice>
              <mc:Fallback>
                <p:oleObj name="Equation" r:id="rId1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718" y="5109592"/>
                        <a:ext cx="6858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0890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92034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>
                <a:solidFill>
                  <a:srgbClr val="000000"/>
                </a:solidFill>
              </a:rPr>
              <a:t>Discussed </a:t>
            </a:r>
            <a:r>
              <a:rPr lang="en-US" sz="1800" b="1" dirty="0">
                <a:solidFill>
                  <a:srgbClr val="000000"/>
                </a:solidFill>
              </a:rPr>
              <a:t>bias and variance using regression as an example.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Introduced a class of methods based on resampling to estimate statistics.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Introduced the Jackknife and Bootstrap methods.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Next: Introduce similar techniques for classifier design.</a:t>
            </a:r>
          </a:p>
        </p:txBody>
      </p:sp>
    </p:spTree>
    <p:extLst>
      <p:ext uri="{BB962C8B-B14F-4D97-AF65-F5344CB8AC3E}">
        <p14:creationId xmlns:p14="http://schemas.microsoft.com/office/powerpoint/2010/main" val="815889174"/>
      </p:ext>
    </p:extLst>
  </p:cSld>
  <p:clrMapOvr>
    <a:masterClrMapping/>
  </p:clrMapOvr>
</p:sld>
</file>

<file path=ppt/theme/theme1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7491</TotalTime>
  <Words>1133</Words>
  <Application>Microsoft Macintosh PowerPoint</Application>
  <PresentationFormat>Letter Paper (8.5x11 in)</PresentationFormat>
  <Paragraphs>69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446</cp:revision>
  <dcterms:created xsi:type="dcterms:W3CDTF">2002-09-12T17:13:32Z</dcterms:created>
  <dcterms:modified xsi:type="dcterms:W3CDTF">2019-10-24T23:33:25Z</dcterms:modified>
</cp:coreProperties>
</file>