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457" r:id="rId4"/>
    <p:sldId id="458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68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mdl-research.org/" TargetMode="External"/><Relationship Id="rId7" Type="http://schemas.openxmlformats.org/officeDocument/2006/relationships/hyperlink" Target="http://people.revoledu.com/kardi/tutorial/Bootstrap/index.html" TargetMode="External"/><Relationship Id="rId2" Type="http://schemas.openxmlformats.org/officeDocument/2006/relationships/hyperlink" Target="http://en.wikipedia.org/wiki/Occam's_Razo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hysics.utah.edu/~detar/phycs6730/handouts/jackknife/jackknife/" TargetMode="External"/><Relationship Id="rId5" Type="http://schemas.openxmlformats.org/officeDocument/2006/relationships/hyperlink" Target="http://eecs.oregonstate.edu/~tgd/publications/tr-bias.ps.gz" TargetMode="External"/><Relationship Id="rId4" Type="http://schemas.openxmlformats.org/officeDocument/2006/relationships/hyperlink" Target="http://www.no-free-lunch.org/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WIKI: Occam's Razor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CSCG: MDL On the Web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MS: No Free Lunch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TGD: Bias and Variance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CD: Jackknife Error Estimates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KT: Bootstrap Sampling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25: </a:t>
            </a:r>
            <a:r>
              <a:rPr lang="en-US" b="1" dirty="0">
                <a:solidFill>
                  <a:schemeClr val="accent2"/>
                </a:solidFill>
              </a:rPr>
              <a:t>FOUNDATIONS OF MACHINE LEARNING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 (Cont.)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we assume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g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 err="1">
                <a:solidFill>
                  <a:srgbClr val="000000"/>
                </a:solidFill>
              </a:rPr>
              <a:t>x</a:t>
            </a:r>
            <a:r>
              <a:rPr lang="en-US" sz="1800" dirty="0" err="1">
                <a:solidFill>
                  <a:srgbClr val="000000"/>
                </a:solidFill>
              </a:rPr>
              <a:t>;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))</a:t>
            </a:r>
            <a:r>
              <a:rPr lang="en-US" sz="1800" b="1" dirty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(E)</a:t>
            </a:r>
            <a:r>
              <a:rPr lang="en-US" sz="1800" b="1" dirty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5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Resampling For Estimating Statistics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have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data points, </a:t>
            </a:r>
            <a:r>
              <a:rPr lang="en-US" sz="1800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for </a:t>
            </a:r>
            <a:r>
              <a:rPr lang="en-US" sz="18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=1,…,n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>
                <a:solidFill>
                  <a:srgbClr val="000000"/>
                </a:solidFill>
              </a:rPr>
              <a:t>i</a:t>
            </a:r>
            <a:r>
              <a:rPr lang="en-US" sz="1800" b="1" dirty="0" err="1">
                <a:solidFill>
                  <a:srgbClr val="000000"/>
                </a:solidFill>
              </a:rPr>
              <a:t>th</a:t>
            </a:r>
            <a:r>
              <a:rPr lang="en-US" sz="1800" b="1" dirty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9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0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1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2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3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Jackknife Bias and Variance Estimates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aseline="-25000" dirty="0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one at a time from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3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4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5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6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7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8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times to yield </a:t>
            </a:r>
            <a:r>
              <a:rPr lang="en-US" sz="1800" i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8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9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0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1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2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>
                <a:solidFill>
                  <a:srgbClr val="000000"/>
                </a:solidFill>
              </a:rPr>
              <a:t>Analyzed the </a:t>
            </a:r>
            <a:r>
              <a:rPr lang="en-US" sz="1800" b="1" dirty="0">
                <a:solidFill>
                  <a:srgbClr val="000000"/>
                </a:solidFill>
              </a:rPr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</a:t>
            </a:r>
            <a:r>
              <a:rPr lang="en-US" sz="1800" b="1" dirty="0">
                <a:solidFill>
                  <a:schemeClr val="accent1"/>
                </a:solidFill>
              </a:rPr>
              <a:t>Bayes Error Rate </a:t>
            </a:r>
            <a:r>
              <a:rPr lang="en-US" sz="1800" b="1" dirty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this section of the course, we seek mathematical foundations that are </a:t>
            </a:r>
            <a:r>
              <a:rPr lang="en-US" sz="1800" b="1" dirty="0">
                <a:solidFill>
                  <a:schemeClr val="accent1"/>
                </a:solidFill>
              </a:rPr>
              <a:t>independent</a:t>
            </a:r>
            <a:r>
              <a:rPr lang="en-US" sz="1800" b="1" dirty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Can we combine classifiers to get better performance?</a:t>
            </a:r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Probabilistic Models of Learning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a two-category problem where the training set, </a:t>
            </a:r>
            <a:r>
              <a:rPr lang="en-US" sz="1800" i="1" dirty="0"/>
              <a:t>D</a:t>
            </a:r>
            <a:r>
              <a:rPr lang="en-US" sz="1800" b="1" dirty="0"/>
              <a:t>, consists of patterns, x</a:t>
            </a:r>
            <a:r>
              <a:rPr lang="en-US" sz="1800" baseline="30000" dirty="0"/>
              <a:t>i</a:t>
            </a:r>
            <a:r>
              <a:rPr lang="en-US" sz="1800" b="1" dirty="0"/>
              <a:t>, and associated category labels,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±1</a:t>
            </a:r>
            <a:r>
              <a:rPr lang="en-US" sz="1800" b="1" dirty="0"/>
              <a:t>, for </a:t>
            </a:r>
            <a:r>
              <a:rPr lang="en-US" sz="1800" dirty="0" err="1"/>
              <a:t>i</a:t>
            </a:r>
            <a:r>
              <a:rPr lang="en-US" sz="1800" dirty="0"/>
              <a:t>=1,…n</a:t>
            </a:r>
            <a:r>
              <a:rPr lang="en-US" sz="1800" b="1" dirty="0"/>
              <a:t>, generated by the unknown target function to be learned,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where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baseline="-25000" dirty="0"/>
              <a:t>  </a:t>
            </a:r>
            <a:r>
              <a:rPr lang="en-US" sz="1800" dirty="0"/>
              <a:t>= </a:t>
            </a:r>
            <a:r>
              <a:rPr lang="en-US" sz="1800" i="1" dirty="0"/>
              <a:t>F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baseline="30000" dirty="0"/>
              <a:t>i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b="1" dirty="0"/>
              <a:t> denote a discrete set of hypotheses or a possible set of parameters to be learned. Let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 denote a particular set of parameters, </a:t>
            </a:r>
            <a:r>
              <a:rPr lang="en-US" sz="1800" i="1" dirty="0"/>
              <a:t>h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dirty="0">
                <a:sym typeface="Symbol"/>
              </a:rPr>
              <a:t> </a:t>
            </a:r>
            <a:r>
              <a:rPr lang="en-US" sz="1800" i="1" dirty="0"/>
              <a:t>H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dirty="0"/>
              <a:t>(</a:t>
            </a:r>
            <a:r>
              <a:rPr lang="en-US" sz="1800" i="1" dirty="0"/>
              <a:t>h</a:t>
            </a:r>
            <a:r>
              <a:rPr lang="en-US" sz="1800" dirty="0"/>
              <a:t>)</a:t>
            </a:r>
            <a:r>
              <a:rPr lang="en-US" sz="1800" b="1" dirty="0"/>
              <a:t> be the prior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P</a:t>
            </a:r>
            <a:r>
              <a:rPr lang="en-US" sz="1800" b="1" dirty="0"/>
              <a:t>(</a:t>
            </a:r>
            <a:r>
              <a:rPr lang="en-US" sz="1800" i="1" dirty="0" err="1"/>
              <a:t>h</a:t>
            </a:r>
            <a:r>
              <a:rPr lang="en-US" sz="1800" b="1" dirty="0" err="1"/>
              <a:t>|</a:t>
            </a:r>
            <a:r>
              <a:rPr lang="en-US" sz="1800" i="1" dirty="0" err="1"/>
              <a:t>D</a:t>
            </a:r>
            <a:r>
              <a:rPr lang="en-US" sz="1800" b="1" dirty="0"/>
              <a:t>) denote the probability that the algorithm will produce </a:t>
            </a:r>
            <a:r>
              <a:rPr lang="en-US" sz="1800" i="1" dirty="0"/>
              <a:t>h</a:t>
            </a:r>
            <a:r>
              <a:rPr lang="en-US" sz="1800" b="1" dirty="0"/>
              <a:t> when training on </a:t>
            </a:r>
            <a:r>
              <a:rPr lang="en-US" sz="1800" i="1" dirty="0"/>
              <a:t>D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E</a:t>
            </a:r>
            <a:r>
              <a:rPr lang="en-US" sz="1800" b="1" dirty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No Free Lunch Theorem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b="1" dirty="0" err="1">
                <a:solidFill>
                  <a:srgbClr val="000000"/>
                </a:solidFill>
              </a:rPr>
              <a:t>δ</a:t>
            </a:r>
            <a:r>
              <a:rPr lang="en-US" sz="1800" dirty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b="1" dirty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h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)|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333399"/>
                </a:solidFill>
              </a:rPr>
              <a:t>No Free Lunch Theorem</a:t>
            </a:r>
            <a:r>
              <a:rPr lang="en-US" sz="1800" b="1" dirty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 and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i="1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h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), </a:t>
            </a:r>
            <a:r>
              <a:rPr lang="en-US" sz="1800" b="1" dirty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– </a:t>
            </a:r>
            <a:r>
              <a:rPr lang="en-US" sz="1800" i="1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= 0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1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2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Analysis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err="1">
                <a:solidFill>
                  <a:srgbClr val="000000"/>
                </a:solidFill>
              </a:rPr>
              <a:t>i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and </a:t>
            </a:r>
            <a:r>
              <a:rPr lang="en-US" sz="1800" i="1" dirty="0">
                <a:solidFill>
                  <a:srgbClr val="000000"/>
                </a:solidFill>
              </a:rPr>
              <a:t>j</a:t>
            </a:r>
            <a:r>
              <a:rPr lang="en-US" sz="1800" b="1" dirty="0">
                <a:solidFill>
                  <a:srgbClr val="000000"/>
                </a:solidFill>
              </a:rPr>
              <a:t> such that for all </a:t>
            </a:r>
            <a:r>
              <a:rPr lang="en-US" sz="1800" i="1" dirty="0">
                <a:solidFill>
                  <a:srgbClr val="000000"/>
                </a:solidFill>
              </a:rPr>
              <a:t>F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b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i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 &gt; 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baseline="-25000" dirty="0" err="1">
                <a:solidFill>
                  <a:srgbClr val="000000"/>
                </a:solidFill>
              </a:rPr>
              <a:t>j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 err="1">
                <a:solidFill>
                  <a:srgbClr val="000000"/>
                </a:solidFill>
              </a:rPr>
              <a:t>E</a:t>
            </a:r>
            <a:r>
              <a:rPr lang="en-US" sz="1800" dirty="0" err="1">
                <a:solidFill>
                  <a:srgbClr val="000000"/>
                </a:solidFill>
              </a:rPr>
              <a:t>|</a:t>
            </a:r>
            <a:r>
              <a:rPr lang="en-US" sz="1800" i="1" dirty="0" err="1">
                <a:solidFill>
                  <a:srgbClr val="000000"/>
                </a:solidFill>
              </a:rPr>
              <a:t>F,n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5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6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Algorithmic Complexity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 can be transmitted as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 and recovered as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=</a:t>
            </a:r>
            <a:r>
              <a:rPr lang="en-US" sz="1800" i="1" dirty="0">
                <a:solidFill>
                  <a:srgbClr val="000000"/>
                </a:solidFill>
              </a:rPr>
              <a:t>L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|y|</a:t>
            </a:r>
            <a:r>
              <a:rPr lang="en-US" sz="1800" b="1" dirty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, denoted </a:t>
            </a:r>
            <a:r>
              <a:rPr lang="en-US" sz="1800" i="1" dirty="0">
                <a:solidFill>
                  <a:srgbClr val="000000"/>
                </a:solidFill>
              </a:rPr>
              <a:t>K</a:t>
            </a:r>
            <a:r>
              <a:rPr lang="en-US" sz="1800" dirty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>
                <a:solidFill>
                  <a:srgbClr val="000000"/>
                </a:solidFill>
              </a:rPr>
              <a:t>y</a:t>
            </a:r>
            <a:r>
              <a:rPr lang="en-US" sz="1800" b="1" dirty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>
                <a:solidFill>
                  <a:srgbClr val="000000"/>
                </a:solidFill>
              </a:rPr>
              <a:t>x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where </a:t>
            </a:r>
            <a:r>
              <a:rPr lang="en-US" sz="1800" i="1" dirty="0">
                <a:solidFill>
                  <a:srgbClr val="000000"/>
                </a:solidFill>
              </a:rPr>
              <a:t>U</a:t>
            </a:r>
            <a:r>
              <a:rPr lang="en-US" sz="1800" b="1" dirty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string of 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 1s</a:t>
            </a:r>
            <a:r>
              <a:rPr lang="en-US" sz="1800" b="1" dirty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>
                <a:solidFill>
                  <a:srgbClr val="000000"/>
                </a:solidFill>
              </a:rPr>
              <a:t>1s</a:t>
            </a:r>
            <a:r>
              <a:rPr lang="en-US" sz="1800" b="1" dirty="0">
                <a:solidFill>
                  <a:srgbClr val="000000"/>
                </a:solidFill>
              </a:rPr>
              <a:t>, we only need </a:t>
            </a:r>
            <a:r>
              <a:rPr lang="en-US" sz="1800" dirty="0">
                <a:solidFill>
                  <a:srgbClr val="000000"/>
                </a:solidFill>
              </a:rPr>
              <a:t>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b="1" dirty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n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9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0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Description Length (MDL)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>
                <a:solidFill>
                  <a:srgbClr val="000000"/>
                </a:solidFill>
              </a:rPr>
              <a:t>the training data, </a:t>
            </a:r>
            <a:r>
              <a:rPr lang="en-US" sz="1800" i="1">
                <a:solidFill>
                  <a:srgbClr val="000000"/>
                </a:solidFill>
              </a:rPr>
              <a:t>D</a:t>
            </a:r>
            <a:r>
              <a:rPr lang="en-US" sz="1800" b="1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>
                <a:solidFill>
                  <a:srgbClr val="000000"/>
                </a:solidFill>
              </a:rPr>
              <a:t>x</a:t>
            </a:r>
            <a:r>
              <a:rPr lang="en-US" sz="1800" b="1">
                <a:solidFill>
                  <a:srgbClr val="000000"/>
                </a:solidFill>
              </a:rPr>
              <a:t> is proportional to </a:t>
            </a:r>
            <a:r>
              <a:rPr lang="en-US" sz="1800">
                <a:solidFill>
                  <a:srgbClr val="000000"/>
                </a:solidFill>
              </a:rPr>
              <a:t>log</a:t>
            </a:r>
            <a:r>
              <a:rPr lang="en-US" sz="1800" baseline="-25000">
                <a:solidFill>
                  <a:srgbClr val="000000"/>
                </a:solidFill>
              </a:rPr>
              <a:t>2</a:t>
            </a:r>
            <a:r>
              <a:rPr lang="en-US" sz="1800" i="1">
                <a:solidFill>
                  <a:srgbClr val="000000"/>
                </a:solidFill>
              </a:rPr>
              <a:t>P(x)</a:t>
            </a:r>
            <a:r>
              <a:rPr lang="en-US" sz="1800" b="1">
                <a:solidFill>
                  <a:srgbClr val="000000"/>
                </a:solidFill>
              </a:rPr>
              <a:t>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3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4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05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b="1" dirty="0">
                <a:solidFill>
                  <a:srgbClr val="000000"/>
                </a:solidFill>
              </a:rPr>
              <a:t> drawn from </a:t>
            </a:r>
            <a:r>
              <a:rPr lang="en-US" sz="1800" i="1" dirty="0">
                <a:solidFill>
                  <a:srgbClr val="000000"/>
                </a:solidFill>
              </a:rPr>
              <a:t>F(x)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>
                <a:solidFill>
                  <a:srgbClr val="000000"/>
                </a:solidFill>
              </a:rPr>
              <a:t>g(</a:t>
            </a:r>
            <a:r>
              <a:rPr lang="en-US" sz="1800" b="1" i="1" dirty="0" err="1">
                <a:solidFill>
                  <a:srgbClr val="000000"/>
                </a:solidFill>
              </a:rPr>
              <a:t>x</a:t>
            </a:r>
            <a:r>
              <a:rPr lang="en-US" sz="1800" i="1" dirty="0" err="1">
                <a:solidFill>
                  <a:srgbClr val="000000"/>
                </a:solidFill>
              </a:rPr>
              <a:t>;D</a:t>
            </a:r>
            <a:r>
              <a:rPr lang="en-US" sz="1800" i="1" dirty="0">
                <a:solidFill>
                  <a:srgbClr val="000000"/>
                </a:solidFill>
              </a:rPr>
              <a:t>)</a:t>
            </a:r>
            <a:r>
              <a:rPr lang="en-US" sz="1800" b="1" dirty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7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Bias and Variance For Classification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</a:rPr>
              <a:t>Where </a:t>
            </a:r>
            <a:r>
              <a:rPr lang="en-US" sz="1800" i="1" dirty="0" err="1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>
                <a:solidFill>
                  <a:srgbClr val="000000"/>
                </a:solidFill>
                <a:sym typeface="Symbol"/>
              </a:rPr>
            </a:br>
            <a:r>
              <a:rPr lang="en-US" sz="1800" b="1" dirty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1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2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3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4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5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6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97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7490</TotalTime>
  <Words>2110</Words>
  <Application>Microsoft Macintosh PowerPoint</Application>
  <PresentationFormat>Letter Paper (8.5x11 in)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444</cp:revision>
  <dcterms:created xsi:type="dcterms:W3CDTF">2002-09-12T17:13:32Z</dcterms:created>
  <dcterms:modified xsi:type="dcterms:W3CDTF">2019-10-23T12:07:50Z</dcterms:modified>
</cp:coreProperties>
</file>