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6"/>
  </p:notesMasterIdLst>
  <p:handoutMasterIdLst>
    <p:handoutMasterId r:id="rId17"/>
  </p:handoutMasterIdLst>
  <p:sldIdLst>
    <p:sldId id="356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160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eee.metu.edu.tr/~alatan/Courses/Demo/AppletParzen.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rii.ricoh.com/~stork/DHSch4part1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gm.cs.mcgill.ca/~soss/cs644/projects/simard/" TargetMode="External"/><Relationship Id="rId5" Type="http://schemas.openxmlformats.org/officeDocument/2006/relationships/hyperlink" Target="http://people.revoledu.com/kardi/tutorial/KNN/" TargetMode="External"/><Relationship Id="rId4" Type="http://schemas.openxmlformats.org/officeDocument/2006/relationships/hyperlink" Target="http://www.cs.rutgers.edu/~mdstone/class/520-spring-00/lec6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3.jpe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4 (Part 1)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4 (Part 2)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EB&amp;OS: Parzen Windows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MS: Nonparametric Density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KT: K-Nearest Neighbor Rule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22: </a:t>
            </a:r>
            <a:r>
              <a:rPr lang="en-US" b="1" dirty="0">
                <a:solidFill>
                  <a:schemeClr val="accent2"/>
                </a:solidFill>
              </a:rPr>
              <a:t>NONPARAMETRIC TECHNIQUES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Nearest-Neighbor Rule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Let </a:t>
            </a:r>
            <a:r>
              <a:rPr lang="en-US" sz="1800" dirty="0" err="1">
                <a:solidFill>
                  <a:schemeClr val="bg1"/>
                </a:solidFill>
              </a:rPr>
              <a:t>D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 = {</a:t>
            </a:r>
            <a:r>
              <a:rPr lang="en-US" sz="1800" b="1" dirty="0">
                <a:solidFill>
                  <a:schemeClr val="bg1"/>
                </a:solidFill>
              </a:rPr>
              <a:t>x</a:t>
            </a:r>
            <a:r>
              <a:rPr lang="en-US" sz="1800" b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, x</a:t>
            </a:r>
            <a:r>
              <a:rPr lang="en-US" sz="1800" b="1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, …,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}</a:t>
            </a:r>
            <a:r>
              <a:rPr lang="en-US" sz="1800" b="1" dirty="0">
                <a:solidFill>
                  <a:schemeClr val="bg1"/>
                </a:solidFill>
              </a:rPr>
              <a:t> be a set of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Let x’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This produces a </a:t>
            </a:r>
            <a:r>
              <a:rPr lang="en-US" sz="1800" b="1" dirty="0" err="1"/>
              <a:t>Voronoi</a:t>
            </a:r>
            <a:r>
              <a:rPr lang="en-US" sz="1800" b="1" dirty="0"/>
              <a:t> </a:t>
            </a:r>
            <a:r>
              <a:rPr lang="en-US" sz="1800" b="1" dirty="0" err="1"/>
              <a:t>tesselation</a:t>
            </a:r>
            <a:r>
              <a:rPr lang="en-US" sz="1800" b="1" dirty="0"/>
              <a:t> of the space, and the individual decision regions are called </a:t>
            </a:r>
            <a:r>
              <a:rPr lang="en-US" sz="1800" b="1" dirty="0" err="1"/>
              <a:t>Voronoi</a:t>
            </a:r>
            <a:r>
              <a:rPr lang="en-US" sz="1800" b="1" dirty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For large data sets, this approach can be very effective but not computationally efficient.</a:t>
            </a:r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K-Nearest-Neighbor Rule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>
                <a:solidFill>
                  <a:schemeClr val="bg1"/>
                </a:solidFill>
              </a:rPr>
              <a:t>O(d)</a:t>
            </a:r>
            <a:r>
              <a:rPr lang="en-US" sz="1800" b="1" dirty="0">
                <a:solidFill>
                  <a:schemeClr val="bg1"/>
                </a:solidFill>
              </a:rPr>
              <a:t>, and thus the search is </a:t>
            </a:r>
            <a:r>
              <a:rPr lang="en-US" sz="1800" dirty="0">
                <a:solidFill>
                  <a:schemeClr val="bg1"/>
                </a:solidFill>
              </a:rPr>
              <a:t>O(dn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>
                <a:solidFill>
                  <a:schemeClr val="bg1"/>
                </a:solidFill>
              </a:rPr>
              <a:t>O(1) </a:t>
            </a:r>
            <a:r>
              <a:rPr lang="en-US" sz="1800" b="1" dirty="0">
                <a:solidFill>
                  <a:schemeClr val="bg1"/>
                </a:solidFill>
              </a:rPr>
              <a:t>in time and </a:t>
            </a:r>
            <a:r>
              <a:rPr lang="en-US" sz="1800" dirty="0">
                <a:solidFill>
                  <a:schemeClr val="bg1"/>
                </a:solidFill>
              </a:rPr>
              <a:t>O(n)</a:t>
            </a:r>
            <a:r>
              <a:rPr lang="en-US" sz="1800" b="1" dirty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>
                <a:solidFill>
                  <a:schemeClr val="bg1"/>
                </a:solidFill>
              </a:rPr>
              <a:t>O(d</a:t>
            </a:r>
            <a:r>
              <a:rPr lang="en-US" sz="1800" baseline="30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(d/2)</a:t>
            </a:r>
            <a:r>
              <a:rPr lang="en-US" sz="1800" dirty="0" err="1">
                <a:solidFill>
                  <a:schemeClr val="bg1"/>
                </a:solidFill>
              </a:rPr>
              <a:t>ln</a:t>
            </a:r>
            <a:r>
              <a:rPr lang="en-US" sz="1800" dirty="0">
                <a:solidFill>
                  <a:schemeClr val="bg1"/>
                </a:solidFill>
              </a:rPr>
              <a:t>(n))</a:t>
            </a:r>
            <a:r>
              <a:rPr lang="en-US" sz="1800" b="1" dirty="0">
                <a:solidFill>
                  <a:schemeClr val="bg1"/>
                </a:solidFill>
              </a:rPr>
              <a:t>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Query starts at the data point, x, and grows a spherical region until it encloses </a:t>
            </a:r>
            <a:r>
              <a:rPr lang="en-US" sz="1800" dirty="0"/>
              <a:t>k</a:t>
            </a:r>
            <a:r>
              <a:rPr lang="en-US" sz="1800" b="1" dirty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 point is labeled by a majority vote of the class assignments for the </a:t>
            </a:r>
            <a:r>
              <a:rPr lang="en-US" sz="1800" dirty="0"/>
              <a:t>k</a:t>
            </a:r>
            <a:r>
              <a:rPr lang="en-US" sz="1800" b="1" dirty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For very large data sets, the performance approaches the Bayes error rate.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Properties of Metrics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>
                <a:solidFill>
                  <a:schemeClr val="bg1"/>
                </a:solidFill>
              </a:rPr>
              <a:t>Minkowski</a:t>
            </a:r>
            <a:r>
              <a:rPr lang="en-US" altLang="en-US" sz="1800" b="1" dirty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altLang="en-US" sz="1800" b="1" dirty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</a:t>
            </a:r>
            <a:r>
              <a:rPr lang="en-US" altLang="en-US" sz="1800" dirty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 </a:t>
            </a:r>
            <a:r>
              <a:rPr lang="en-US" altLang="en-US" sz="1800" b="1" dirty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9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0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1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2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3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4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All parametric densities are </a:t>
            </a:r>
            <a:r>
              <a:rPr lang="en-US" sz="1800" b="1" dirty="0" err="1"/>
              <a:t>unimodal</a:t>
            </a:r>
            <a:r>
              <a:rPr lang="en-US" sz="1800" b="1" dirty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/>
              <a:t>overfitting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Estimating </a:t>
            </a:r>
            <a:r>
              <a:rPr lang="en-US" sz="1800" dirty="0"/>
              <a:t>P(</a:t>
            </a:r>
            <a:r>
              <a:rPr lang="en-US" sz="1800" b="1" dirty="0" err="1"/>
              <a:t>x</a:t>
            </a:r>
            <a:r>
              <a:rPr lang="en-US" sz="1800" dirty="0" err="1"/>
              <a:t>|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Bypass probability and go directly to </a:t>
            </a:r>
            <a:r>
              <a:rPr lang="en-US" sz="1800" b="1" i="1" dirty="0"/>
              <a:t>a-posteriori</a:t>
            </a:r>
            <a:r>
              <a:rPr lang="en-US" sz="1800" b="1" dirty="0"/>
              <a:t> probability estimation,</a:t>
            </a:r>
            <a:br>
              <a:rPr lang="en-US" sz="1800" b="1" dirty="0"/>
            </a:b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b="1" dirty="0">
                <a:sym typeface="Symbol" pitchFamily="18" charset="2"/>
              </a:rPr>
              <a:t>). </a:t>
            </a:r>
            <a:r>
              <a:rPr lang="en-US" sz="1800" b="1" dirty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basic idea in density estimation is that a vector, x, will fall in a region </a:t>
            </a:r>
            <a:r>
              <a:rPr lang="en-US" sz="1800" i="1" dirty="0"/>
              <a:t>R</a:t>
            </a:r>
            <a:r>
              <a:rPr lang="en-US" sz="1800" b="1" dirty="0"/>
              <a:t> with probability:                            . </a:t>
            </a:r>
            <a:r>
              <a:rPr lang="en-US" sz="1800" i="1" dirty="0"/>
              <a:t>P</a:t>
            </a:r>
            <a:r>
              <a:rPr lang="en-US" sz="1800" b="1" dirty="0"/>
              <a:t> is a smoothed or averaged version</a:t>
            </a:r>
            <a:br>
              <a:rPr lang="en-US" sz="1800" b="1" dirty="0"/>
            </a:br>
            <a:r>
              <a:rPr lang="en-US" sz="1800" b="1" dirty="0"/>
              <a:t>of the density function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6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Suppose n samples are drawn independently and identically distributed (</a:t>
            </a:r>
            <a:r>
              <a:rPr lang="en-US" sz="1800" b="1" dirty="0" err="1"/>
              <a:t>i.i.d</a:t>
            </a:r>
            <a:r>
              <a:rPr lang="en-US" sz="1800" b="1" dirty="0"/>
              <a:t>.) according to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  <a:r>
              <a:rPr lang="en-US" sz="1800" dirty="0"/>
              <a:t> </a:t>
            </a:r>
            <a:r>
              <a:rPr lang="en-US" sz="1800" b="1" dirty="0"/>
              <a:t>The probability that </a:t>
            </a:r>
            <a:r>
              <a:rPr lang="en-US" sz="1800" dirty="0"/>
              <a:t>k</a:t>
            </a:r>
            <a:r>
              <a:rPr lang="en-US" sz="1800" b="1" dirty="0"/>
              <a:t> of these </a:t>
            </a:r>
            <a:r>
              <a:rPr lang="en-US" sz="1800" dirty="0"/>
              <a:t>n</a:t>
            </a:r>
            <a:r>
              <a:rPr lang="en-US" sz="1800" b="1" dirty="0"/>
              <a:t> fall in </a:t>
            </a:r>
            <a:r>
              <a:rPr lang="en-US" sz="1800" i="1" dirty="0"/>
              <a:t>R</a:t>
            </a:r>
            <a:r>
              <a:rPr lang="en-US" sz="1800" b="1" dirty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/>
              <a:t>	and the expected value for </a:t>
            </a:r>
            <a:r>
              <a:rPr lang="en-US" sz="1800" dirty="0"/>
              <a:t>k</a:t>
            </a:r>
            <a:r>
              <a:rPr lang="en-US" sz="1800" b="1" dirty="0"/>
              <a:t> is: </a:t>
            </a:r>
            <a:r>
              <a:rPr lang="en-US" sz="1800" dirty="0"/>
              <a:t>E[k] = </a:t>
            </a:r>
            <a:r>
              <a:rPr lang="en-US" sz="1800" dirty="0" err="1"/>
              <a:t>nP</a:t>
            </a:r>
            <a:r>
              <a:rPr lang="en-US" sz="1800" b="1" dirty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 pitchFamily="18" charset="2"/>
              </a:rPr>
              <a:t>Therefore, the ratio </a:t>
            </a:r>
            <a:r>
              <a:rPr lang="en-US" sz="1800" dirty="0">
                <a:sym typeface="Symbol" pitchFamily="18" charset="2"/>
              </a:rPr>
              <a:t>k/n</a:t>
            </a:r>
            <a:r>
              <a:rPr lang="en-US" sz="1800" b="1" dirty="0">
                <a:sym typeface="Symbol" pitchFamily="18" charset="2"/>
              </a:rPr>
              <a:t> is a good estimate for the probability </a:t>
            </a:r>
            <a:r>
              <a:rPr lang="en-US" sz="1800" dirty="0">
                <a:sym typeface="Symbol" pitchFamily="18" charset="2"/>
              </a:rPr>
              <a:t>P</a:t>
            </a:r>
            <a:r>
              <a:rPr lang="en-US" sz="1800" b="1" dirty="0">
                <a:sym typeface="Symbol" pitchFamily="18" charset="2"/>
              </a:rPr>
              <a:t> and hence for the density function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Assume</a:t>
            </a:r>
            <a:r>
              <a:rPr lang="en-US" sz="1800" dirty="0"/>
              <a:t> 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>
                <a:latin typeface="+mj-lt"/>
                <a:sym typeface="Symbol" pitchFamily="18" charset="2"/>
              </a:rPr>
              <a:t>R</a:t>
            </a:r>
            <a:r>
              <a:rPr lang="en-US" sz="1800" b="1" dirty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>
                <a:latin typeface="+mj-lt"/>
              </a:rPr>
              <a:t>here x is a point within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b="1" dirty="0">
                <a:latin typeface="+mj-lt"/>
              </a:rPr>
              <a:t> and </a:t>
            </a:r>
            <a:r>
              <a:rPr lang="en-US" sz="1800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 the volume enclosed by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b="1" dirty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6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7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8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9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0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demonstration of nonparametric density estimation. The true probability was chosen to be 0.7. The curves vary as a function of the number of samples, </a:t>
            </a:r>
            <a:r>
              <a:rPr lang="en-US" sz="1800" dirty="0"/>
              <a:t>n</a:t>
            </a:r>
            <a:r>
              <a:rPr lang="en-US" sz="1800" b="1" dirty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However, </a:t>
            </a:r>
            <a:r>
              <a:rPr lang="en-US" sz="1800" i="1" dirty="0"/>
              <a:t>V</a:t>
            </a:r>
            <a:r>
              <a:rPr lang="en-US" sz="1800" b="1" dirty="0"/>
              <a:t> cannot become arbitrarily small because we reach a point where no samples are contained in</a:t>
            </a:r>
            <a:r>
              <a:rPr lang="en-US" sz="1800" dirty="0">
                <a:latin typeface="+mj-lt"/>
              </a:rPr>
              <a:t> </a:t>
            </a:r>
            <a:r>
              <a:rPr lang="en-US" sz="1800" i="1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 cannot be allowed to become small since the number of samples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One will have to accept a certain amount of variance in the ratio </a:t>
            </a:r>
            <a:r>
              <a:rPr lang="en-US" sz="1800" dirty="0">
                <a:latin typeface="+mj-lt"/>
              </a:rPr>
              <a:t>k/n</a:t>
            </a:r>
            <a:r>
              <a:rPr lang="en-US" sz="1800" b="1" dirty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To estimate the density of x, we form a sequence of regions</a:t>
            </a:r>
            <a:br>
              <a:rPr lang="en-US" sz="1800" b="1" dirty="0">
                <a:latin typeface="+mj-lt"/>
              </a:rPr>
            </a:br>
            <a:r>
              <a:rPr lang="en-US" sz="1800" i="1" dirty="0">
                <a:latin typeface="+mj-lt"/>
              </a:rPr>
              <a:t>R</a:t>
            </a:r>
            <a:r>
              <a:rPr lang="en-US" sz="1800" i="1" baseline="-25000" dirty="0">
                <a:latin typeface="+mj-lt"/>
              </a:rPr>
              <a:t>1</a:t>
            </a:r>
            <a:r>
              <a:rPr lang="en-US" sz="1800" b="1" i="1" dirty="0">
                <a:latin typeface="+mj-lt"/>
              </a:rPr>
              <a:t>,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i="1" baseline="-25000" dirty="0">
                <a:latin typeface="+mj-lt"/>
              </a:rPr>
              <a:t>2</a:t>
            </a:r>
            <a:r>
              <a:rPr lang="en-US" sz="1800" b="1" i="1" dirty="0">
                <a:latin typeface="+mj-lt"/>
              </a:rPr>
              <a:t>,… </a:t>
            </a:r>
            <a:r>
              <a:rPr lang="en-US" sz="1800" b="1" dirty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Let </a:t>
            </a:r>
            <a:r>
              <a:rPr lang="en-US" sz="1800" i="1" dirty="0" err="1">
                <a:latin typeface="+mj-lt"/>
              </a:rPr>
              <a:t>V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be the volume of </a:t>
            </a:r>
            <a:r>
              <a:rPr lang="en-US" sz="1800" i="1" dirty="0" err="1">
                <a:latin typeface="+mj-lt"/>
              </a:rPr>
              <a:t>R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the number of samples falling in </a:t>
            </a:r>
            <a:r>
              <a:rPr lang="en-US" sz="1800" i="1" dirty="0" err="1"/>
              <a:t>R</a:t>
            </a:r>
            <a:r>
              <a:rPr lang="en-US" sz="1800" baseline="-25000" dirty="0" err="1"/>
              <a:t>n</a:t>
            </a:r>
            <a:r>
              <a:rPr lang="en-US" sz="1800" b="1" dirty="0">
                <a:latin typeface="+mj-lt"/>
              </a:rPr>
              <a:t> and </a:t>
            </a:r>
            <a:r>
              <a:rPr lang="en-US" sz="1800" dirty="0" err="1">
                <a:latin typeface="+mj-lt"/>
              </a:rPr>
              <a:t>p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(</a:t>
            </a:r>
            <a:r>
              <a:rPr lang="en-US" sz="1800" b="1" dirty="0">
                <a:latin typeface="+mj-lt"/>
              </a:rPr>
              <a:t>x</a:t>
            </a:r>
            <a:r>
              <a:rPr lang="en-US" sz="1800" dirty="0">
                <a:latin typeface="+mj-lt"/>
              </a:rPr>
              <a:t>)</a:t>
            </a:r>
            <a:r>
              <a:rPr lang="en-US" sz="1800" b="1" dirty="0">
                <a:latin typeface="+mj-lt"/>
              </a:rPr>
              <a:t> be the </a:t>
            </a:r>
            <a:r>
              <a:rPr lang="en-US" sz="1800" dirty="0">
                <a:latin typeface="+mj-lt"/>
              </a:rPr>
              <a:t>n</a:t>
            </a:r>
            <a:r>
              <a:rPr lang="en-US" sz="1800" baseline="30000" dirty="0">
                <a:latin typeface="+mj-lt"/>
              </a:rPr>
              <a:t>th</a:t>
            </a:r>
            <a:r>
              <a:rPr lang="en-US" sz="1800" b="1" dirty="0">
                <a:latin typeface="+mj-lt"/>
              </a:rPr>
              <a:t> estimate for </a:t>
            </a:r>
            <a:r>
              <a:rPr lang="en-US" sz="1800" dirty="0">
                <a:latin typeface="+mj-lt"/>
              </a:rPr>
              <a:t>p(</a:t>
            </a:r>
            <a:r>
              <a:rPr lang="en-US" sz="1800" b="1" dirty="0"/>
              <a:t>x</a:t>
            </a:r>
            <a:r>
              <a:rPr lang="en-US" sz="1800" dirty="0">
                <a:latin typeface="+mj-lt"/>
              </a:rPr>
              <a:t>): </a:t>
            </a:r>
            <a:r>
              <a:rPr lang="en-US" sz="1800" dirty="0" err="1">
                <a:latin typeface="+mj-lt"/>
              </a:rPr>
              <a:t>p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(</a:t>
            </a:r>
            <a:r>
              <a:rPr lang="en-US" sz="1800" b="1" dirty="0"/>
              <a:t>x</a:t>
            </a:r>
            <a:r>
              <a:rPr lang="en-US" sz="1800" dirty="0">
                <a:latin typeface="+mj-lt"/>
              </a:rPr>
              <a:t>) = (</a:t>
            </a:r>
            <a:r>
              <a:rPr lang="en-US" sz="1800" dirty="0" err="1">
                <a:latin typeface="+mj-lt"/>
              </a:rPr>
              <a:t>k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/n)/</a:t>
            </a:r>
            <a:r>
              <a:rPr lang="en-US" sz="1800" i="1" dirty="0" err="1">
                <a:latin typeface="+mj-lt"/>
              </a:rPr>
              <a:t>V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aseline="-25000" dirty="0">
                <a:latin typeface="+mj-lt"/>
              </a:rPr>
              <a:t> </a:t>
            </a:r>
            <a:r>
              <a:rPr lang="en-US" sz="1800" b="1" dirty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Three necessary conditions should apply if we want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to converge to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:</a:t>
            </a:r>
            <a:endParaRPr lang="en-US" sz="1800" b="1" i="1" dirty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4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Shrink an initial region where                  </a:t>
            </a:r>
            <a:r>
              <a:rPr lang="en-US" sz="1800" b="1" dirty="0">
                <a:sym typeface="Symbol" pitchFamily="18" charset="2"/>
              </a:rPr>
              <a:t>and show that                          .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6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7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8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Parzen Windows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Parzen-window approach to estimate densities assume that the region </a:t>
            </a:r>
            <a:r>
              <a:rPr lang="en-US" sz="1800" i="1" dirty="0" err="1">
                <a:latin typeface="+mj-lt"/>
              </a:rPr>
              <a:t>R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is a </a:t>
            </a:r>
            <a:r>
              <a:rPr lang="en-US" sz="1800" dirty="0">
                <a:latin typeface="+mj-lt"/>
              </a:rPr>
              <a:t>d</a:t>
            </a:r>
            <a:r>
              <a:rPr lang="en-US" sz="1800" b="1" dirty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>
                <a:latin typeface="+mj-lt"/>
                <a:sym typeface="Symbol" pitchFamily="18" charset="2"/>
              </a:rPr>
              <a:t>φ</a:t>
            </a:r>
            <a:r>
              <a:rPr lang="en-US" sz="1800" dirty="0">
                <a:latin typeface="+mj-lt"/>
                <a:sym typeface="Symbol" pitchFamily="18" charset="2"/>
              </a:rPr>
              <a:t>((</a:t>
            </a:r>
            <a:r>
              <a:rPr lang="en-US" sz="1800" b="1" dirty="0"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latin typeface="+mj-lt"/>
                <a:sym typeface="Symbol" pitchFamily="18" charset="2"/>
              </a:rPr>
              <a:t>-</a:t>
            </a:r>
            <a:r>
              <a:rPr lang="en-US" sz="1800" b="1" dirty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latin typeface="+mj-lt"/>
                <a:sym typeface="Symbol" pitchFamily="18" charset="2"/>
              </a:rPr>
              <a:t>)/</a:t>
            </a:r>
            <a:r>
              <a:rPr lang="en-US" sz="1800" dirty="0" err="1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>
                <a:latin typeface="+mj-lt"/>
                <a:sym typeface="Symbol" pitchFamily="18" charset="2"/>
              </a:rPr>
              <a:t>n</a:t>
            </a:r>
            <a:r>
              <a:rPr lang="en-US" sz="1800" dirty="0"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The estimate for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b="1" dirty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estimates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as an average of functions of x and the samples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{x</a:t>
            </a:r>
            <a:r>
              <a:rPr lang="en-US" sz="1800" baseline="-25000" dirty="0">
                <a:latin typeface="+mj-lt"/>
              </a:rPr>
              <a:t>i</a:t>
            </a:r>
            <a:r>
              <a:rPr lang="en-US" sz="1800" dirty="0">
                <a:latin typeface="+mj-lt"/>
              </a:rPr>
              <a:t>} for </a:t>
            </a:r>
            <a:r>
              <a:rPr lang="en-US" sz="1800" dirty="0" err="1">
                <a:latin typeface="+mj-lt"/>
              </a:rPr>
              <a:t>i</a:t>
            </a:r>
            <a:r>
              <a:rPr lang="en-US" sz="1800" dirty="0">
                <a:latin typeface="+mj-lt"/>
              </a:rPr>
              <a:t> = 1,… ,n</a:t>
            </a:r>
            <a:r>
              <a:rPr lang="en-US" sz="1800" b="1" dirty="0">
                <a:latin typeface="+mj-lt"/>
              </a:rPr>
              <a:t>. This reminiscent of the Sampling Theorem. These sampling functions, </a:t>
            </a:r>
            <a:r>
              <a:rPr lang="en-US" sz="1800" dirty="0" err="1">
                <a:latin typeface="+mj-lt"/>
                <a:sym typeface="Symbol" pitchFamily="18" charset="2"/>
              </a:rPr>
              <a:t>φ</a:t>
            </a:r>
            <a:r>
              <a:rPr lang="en-US" sz="1800" b="1" dirty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Consider an example in which we estimate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b="1" dirty="0"/>
              <a:t>using normal distributions:</a:t>
            </a:r>
            <a:endParaRPr lang="en-US" sz="1800" b="1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0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1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2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of a Parzen Window (Gaussian Kernels)</a:t>
            </a: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Case where </a:t>
            </a:r>
            <a:r>
              <a:rPr lang="en-US" sz="1800" i="1" dirty="0"/>
              <a:t>p(x) </a:t>
            </a:r>
            <a:r>
              <a:rPr lang="en-US" sz="1800" i="1" dirty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and                      </a:t>
            </a:r>
            <a:r>
              <a:rPr lang="en-US" sz="1800" i="1" dirty="0">
                <a:sym typeface="Symbol" pitchFamily="18" charset="2"/>
              </a:rPr>
              <a:t>(n&gt;1)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b="1" dirty="0">
                <a:sym typeface="Symbol" pitchFamily="18" charset="2"/>
              </a:rPr>
              <a:t>where </a:t>
            </a:r>
            <a:r>
              <a:rPr lang="en-US" sz="1800" i="1" dirty="0">
                <a:sym typeface="Symbol" pitchFamily="18" charset="2"/>
              </a:rPr>
              <a:t>h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>
                <a:sym typeface="Symbol" pitchFamily="18" charset="2"/>
              </a:rPr>
              <a:t>and is an average of normal densities centered at the samples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b="1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0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1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2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K-Nearest Neighbor Estimation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samples: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are called the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=k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/</a:t>
            </a:r>
            <a:r>
              <a:rPr lang="en-US" sz="18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Estimation of </a:t>
            </a:r>
            <a:r>
              <a:rPr lang="en-US" b="1" i="1" dirty="0">
                <a:solidFill>
                  <a:schemeClr val="accent2"/>
                </a:solidFill>
              </a:rPr>
              <a:t>A Posteriori </a:t>
            </a:r>
            <a:r>
              <a:rPr lang="en-US" b="1" dirty="0">
                <a:solidFill>
                  <a:schemeClr val="accent2"/>
                </a:solidFill>
              </a:rPr>
              <a:t>Probabilities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Goal: estimate </a:t>
            </a: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 err="1"/>
              <a:t>|</a:t>
            </a:r>
            <a:r>
              <a:rPr lang="en-US" sz="1800" b="1" dirty="0" err="1"/>
              <a:t>x</a:t>
            </a:r>
            <a:r>
              <a:rPr lang="en-US" sz="1800" dirty="0"/>
              <a:t>)</a:t>
            </a:r>
            <a:r>
              <a:rPr lang="en-US" sz="1800" b="1" dirty="0"/>
              <a:t> from a set of </a:t>
            </a:r>
            <a:r>
              <a:rPr lang="en-US" sz="1800" dirty="0"/>
              <a:t>n</a:t>
            </a:r>
            <a:r>
              <a:rPr lang="en-US" sz="1800" b="1" dirty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Let’s place a cell of volume </a:t>
            </a:r>
            <a:r>
              <a:rPr lang="en-US" sz="1800" dirty="0"/>
              <a:t>V</a:t>
            </a:r>
            <a:r>
              <a:rPr lang="en-US" sz="1800" b="1" dirty="0"/>
              <a:t> around x and capture </a:t>
            </a:r>
            <a:r>
              <a:rPr lang="en-US" sz="1800" dirty="0"/>
              <a:t>k</a:t>
            </a:r>
            <a:r>
              <a:rPr lang="en-US" sz="1800" b="1" dirty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/>
              <a:t>k</a:t>
            </a:r>
            <a:r>
              <a:rPr lang="en-US" sz="1800" baseline="-25000" dirty="0" err="1"/>
              <a:t>i</a:t>
            </a:r>
            <a:r>
              <a:rPr lang="en-US" sz="1800" b="1" dirty="0"/>
              <a:t> samples amongst </a:t>
            </a:r>
            <a:r>
              <a:rPr lang="en-US" sz="1800" dirty="0"/>
              <a:t>k</a:t>
            </a:r>
            <a:r>
              <a:rPr lang="en-US" sz="1800" b="1" dirty="0"/>
              <a:t> turned out to be labeled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b="1" dirty="0">
                <a:sym typeface="Symbol" pitchFamily="18" charset="2"/>
              </a:rPr>
              <a:t> then: </a:t>
            </a:r>
            <a:r>
              <a:rPr lang="en-US" sz="1800" dirty="0" err="1">
                <a:sym typeface="Symbol" pitchFamily="18" charset="2"/>
              </a:rPr>
              <a:t>p</a:t>
            </a:r>
            <a:r>
              <a:rPr lang="en-US" sz="1800" baseline="-25000" dirty="0" err="1"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(</a:t>
            </a:r>
            <a:r>
              <a:rPr lang="en-US" sz="1800" b="1" dirty="0"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) = (</a:t>
            </a:r>
            <a:r>
              <a:rPr lang="en-US" sz="1800" dirty="0" err="1">
                <a:sym typeface="Symbol" pitchFamily="18" charset="2"/>
              </a:rPr>
              <a:t>k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/n)/V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A reasonable estimate for </a:t>
            </a: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 err="1"/>
              <a:t>|</a:t>
            </a:r>
            <a:r>
              <a:rPr lang="en-US" sz="1800" b="1" dirty="0" err="1"/>
              <a:t>x</a:t>
            </a:r>
            <a:r>
              <a:rPr lang="en-US" sz="1800" dirty="0"/>
              <a:t>)</a:t>
            </a:r>
            <a:r>
              <a:rPr lang="en-US" sz="1800" b="1" dirty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/>
              <a:t>k</a:t>
            </a:r>
            <a:r>
              <a:rPr lang="en-US" sz="1800" baseline="-25000" dirty="0" err="1"/>
              <a:t>i</a:t>
            </a:r>
            <a:r>
              <a:rPr lang="en-US" sz="1800" dirty="0"/>
              <a:t>/k</a:t>
            </a:r>
            <a:r>
              <a:rPr lang="en-US" sz="1800" b="1" dirty="0"/>
              <a:t> is the fraction of the samples within the cell that are labeled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If </a:t>
            </a:r>
            <a:r>
              <a:rPr lang="en-US" sz="1800" dirty="0">
                <a:sym typeface="Symbol" pitchFamily="18" charset="2"/>
              </a:rPr>
              <a:t>k</a:t>
            </a:r>
            <a:r>
              <a:rPr lang="en-US" sz="1800" b="1" dirty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0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7304</TotalTime>
  <Words>1564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411</cp:revision>
  <dcterms:created xsi:type="dcterms:W3CDTF">2002-09-12T17:13:32Z</dcterms:created>
  <dcterms:modified xsi:type="dcterms:W3CDTF">2019-10-16T12:14:32Z</dcterms:modified>
</cp:coreProperties>
</file>