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5" r:id="rId1"/>
    <p:sldMasterId id="2147483694" r:id="rId2"/>
  </p:sldMasterIdLst>
  <p:notesMasterIdLst>
    <p:notesMasterId r:id="rId11"/>
  </p:notesMasterIdLst>
  <p:handoutMasterIdLst>
    <p:handoutMasterId r:id="rId12"/>
  </p:handoutMasterIdLst>
  <p:sldIdLst>
    <p:sldId id="356" r:id="rId3"/>
    <p:sldId id="426" r:id="rId4"/>
    <p:sldId id="427" r:id="rId5"/>
    <p:sldId id="428" r:id="rId6"/>
    <p:sldId id="412" r:id="rId7"/>
    <p:sldId id="413" r:id="rId8"/>
    <p:sldId id="414" r:id="rId9"/>
    <p:sldId id="425" r:id="rId10"/>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816">
          <p15:clr>
            <a:srgbClr val="A4A3A4"/>
          </p15:clr>
        </p15:guide>
        <p15:guide id="2" pos="5490">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75" autoAdjust="0"/>
    <p:restoredTop sz="95102" autoAdjust="0"/>
  </p:normalViewPr>
  <p:slideViewPr>
    <p:cSldViewPr snapToGrid="0">
      <p:cViewPr varScale="1">
        <p:scale>
          <a:sx n="128" d="100"/>
          <a:sy n="128" d="100"/>
        </p:scale>
        <p:origin x="2160" y="176"/>
      </p:cViewPr>
      <p:guideLst>
        <p:guide orient="horz" pos="3816"/>
        <p:guide pos="549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slide" Target="slides/slide6.xml"/><Relationship Id="rId1"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9.wmf"/><Relationship Id="rId7" Type="http://schemas.openxmlformats.org/officeDocument/2006/relationships/image" Target="../media/image13.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4</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dirty="0"/>
          </a:p>
        </p:txBody>
      </p:sp>
    </p:spTree>
    <p:extLst>
      <p:ext uri="{BB962C8B-B14F-4D97-AF65-F5344CB8AC3E}">
        <p14:creationId xmlns:p14="http://schemas.microsoft.com/office/powerpoint/2010/main" val="974599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5</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dirty="0"/>
          </a:p>
        </p:txBody>
      </p:sp>
    </p:spTree>
    <p:extLst>
      <p:ext uri="{BB962C8B-B14F-4D97-AF65-F5344CB8AC3E}">
        <p14:creationId xmlns:p14="http://schemas.microsoft.com/office/powerpoint/2010/main" val="1241146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6</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a:p>
        </p:txBody>
      </p:sp>
    </p:spTree>
    <p:extLst>
      <p:ext uri="{BB962C8B-B14F-4D97-AF65-F5344CB8AC3E}">
        <p14:creationId xmlns:p14="http://schemas.microsoft.com/office/powerpoint/2010/main" val="1448394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8527: Lecture 17,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a:t>ECE 8527 – Introduction to Machine Learning and Pattern Recognition</a:t>
            </a:r>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isip.piconepress.com/projects/speech/software/demonstrations/" TargetMode="External"/><Relationship Id="rId13" Type="http://schemas.openxmlformats.org/officeDocument/2006/relationships/image" Target="../media/image4.png"/><Relationship Id="rId3" Type="http://schemas.openxmlformats.org/officeDocument/2006/relationships/hyperlink" Target="http://books.google.com/books?id=1C9dzcJTWowC&amp;dq=jelinek+statistical+methods&amp;pg=PP1&amp;ots=mdRTEIwXcZ&amp;sig=fd7wiAPdfX6cs8hhA5ct71NaxYc&amp;hl=en&amp;prev=http://www.google.com/search?hl=en&amp;client=firefox-a&amp;rls=org.mozilla:en-US:official&amp;q=Jelinek+Statistical+Methods&amp;b" TargetMode="External"/><Relationship Id="rId7" Type="http://schemas.openxmlformats.org/officeDocument/2006/relationships/hyperlink" Target="http://www.isip.piconepress.com/courses/msstate/ece_8463/lectures/current/lecture_22/" TargetMode="External"/><Relationship Id="rId12" Type="http://schemas.openxmlformats.org/officeDocument/2006/relationships/image" Target="../media/image3.png"/><Relationship Id="rId2" Type="http://schemas.openxmlformats.org/officeDocument/2006/relationships/hyperlink" Target="http://rii.ricoh.com/~stork/DHSch3part3.ppt" TargetMode="External"/><Relationship Id="rId1" Type="http://schemas.openxmlformats.org/officeDocument/2006/relationships/slideLayout" Target="../slideLayouts/slideLayout12.xml"/><Relationship Id="rId6" Type="http://schemas.openxmlformats.org/officeDocument/2006/relationships/hyperlink" Target="http://mat.gsia.cmu.edu/classes/dynamic/dynamic.html" TargetMode="External"/><Relationship Id="rId11" Type="http://schemas.openxmlformats.org/officeDocument/2006/relationships/image" Target="../media/image2.png"/><Relationship Id="rId5" Type="http://schemas.openxmlformats.org/officeDocument/2006/relationships/hyperlink" Target="http://www.autonlab.org/tutorials/hmm.html" TargetMode="External"/><Relationship Id="rId10" Type="http://schemas.openxmlformats.org/officeDocument/2006/relationships/hyperlink" Target="https://www.isip.piconepress.com/projects/speech/software/demonstrations/applets/util/pattern_recognition/current/" TargetMode="External"/><Relationship Id="rId4" Type="http://schemas.openxmlformats.org/officeDocument/2006/relationships/hyperlink" Target="http://www.amazon.com/Fundamentals-Speech-Recognition-Prentice-Processing/dp/0130151572" TargetMode="External"/><Relationship Id="rId9" Type="http://schemas.openxmlformats.org/officeDocument/2006/relationships/hyperlink" Target="http://www.isip.piconepress.com/projects/speech/software/demonstrations/applets/util/dynamic_time_warping/current/index.htm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2.bin"/><Relationship Id="rId13" Type="http://schemas.openxmlformats.org/officeDocument/2006/relationships/image" Target="../media/image10.wmf"/><Relationship Id="rId18" Type="http://schemas.openxmlformats.org/officeDocument/2006/relationships/oleObject" Target="../embeddings/oleObject7.bin"/><Relationship Id="rId3" Type="http://schemas.openxmlformats.org/officeDocument/2006/relationships/notesSlide" Target="../notesSlides/notesSlide2.xml"/><Relationship Id="rId7" Type="http://schemas.openxmlformats.org/officeDocument/2006/relationships/image" Target="../media/image7.wmf"/><Relationship Id="rId12" Type="http://schemas.openxmlformats.org/officeDocument/2006/relationships/oleObject" Target="../embeddings/oleObject4.bin"/><Relationship Id="rId17" Type="http://schemas.openxmlformats.org/officeDocument/2006/relationships/image" Target="../media/image12.wmf"/><Relationship Id="rId2" Type="http://schemas.openxmlformats.org/officeDocument/2006/relationships/slideLayout" Target="../slideLayouts/slideLayout1.xml"/><Relationship Id="rId16" Type="http://schemas.openxmlformats.org/officeDocument/2006/relationships/oleObject" Target="../embeddings/oleObject6.bin"/><Relationship Id="rId1" Type="http://schemas.openxmlformats.org/officeDocument/2006/relationships/vmlDrawing" Target="../drawings/vmlDrawing1.vml"/><Relationship Id="rId6" Type="http://schemas.openxmlformats.org/officeDocument/2006/relationships/oleObject" Target="../embeddings/oleObject1.bin"/><Relationship Id="rId11" Type="http://schemas.openxmlformats.org/officeDocument/2006/relationships/image" Target="../media/image9.wmf"/><Relationship Id="rId5" Type="http://schemas.openxmlformats.org/officeDocument/2006/relationships/image" Target="../media/image14.jpeg"/><Relationship Id="rId15" Type="http://schemas.openxmlformats.org/officeDocument/2006/relationships/image" Target="../media/image11.wmf"/><Relationship Id="rId10" Type="http://schemas.openxmlformats.org/officeDocument/2006/relationships/oleObject" Target="../embeddings/oleObject3.bin"/><Relationship Id="rId19" Type="http://schemas.openxmlformats.org/officeDocument/2006/relationships/image" Target="../media/image13.wmf"/><Relationship Id="rId4" Type="http://schemas.openxmlformats.org/officeDocument/2006/relationships/image" Target="../media/image14.png"/><Relationship Id="rId9" Type="http://schemas.openxmlformats.org/officeDocument/2006/relationships/image" Target="../media/image8.wmf"/><Relationship Id="rId1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16.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oleObject" Target="../embeddings/oleObject9.bin"/><Relationship Id="rId5" Type="http://schemas.openxmlformats.org/officeDocument/2006/relationships/image" Target="../media/image15.wmf"/><Relationship Id="rId4" Type="http://schemas.openxmlformats.org/officeDocument/2006/relationships/oleObject" Target="../embeddings/oleObject8.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tx2"/>
                </a:solidFill>
                <a:latin typeface="+mn-lt"/>
              </a:rPr>
              <a:t>Elements of a Discrete Model</a:t>
            </a:r>
            <a:br>
              <a:rPr lang="en-US" sz="1800" b="1" dirty="0">
                <a:solidFill>
                  <a:schemeClr val="tx2"/>
                </a:solidFill>
                <a:latin typeface="+mn-lt"/>
              </a:rPr>
            </a:br>
            <a:r>
              <a:rPr lang="en-US" sz="1800" b="1" dirty="0">
                <a:solidFill>
                  <a:schemeClr val="tx2"/>
                </a:solidFill>
                <a:latin typeface="+mn-lt"/>
              </a:rPr>
              <a:t>Evaluation</a:t>
            </a:r>
            <a:br>
              <a:rPr lang="en-US" sz="1800" b="1" dirty="0">
                <a:solidFill>
                  <a:schemeClr val="tx2"/>
                </a:solidFill>
                <a:latin typeface="+mn-lt"/>
              </a:rPr>
            </a:br>
            <a:r>
              <a:rPr lang="en-US" sz="1800" b="1" dirty="0">
                <a:solidFill>
                  <a:schemeClr val="tx2"/>
                </a:solidFill>
                <a:latin typeface="+mn-lt"/>
              </a:rPr>
              <a:t>Decoding</a:t>
            </a:r>
            <a:br>
              <a:rPr lang="en-US" sz="1800" b="1" dirty="0">
                <a:solidFill>
                  <a:schemeClr val="tx2"/>
                </a:solidFill>
                <a:latin typeface="+mn-lt"/>
              </a:rPr>
            </a:br>
            <a:r>
              <a:rPr lang="en-US" sz="1800" b="1" dirty="0">
                <a:solidFill>
                  <a:schemeClr val="tx2"/>
                </a:solidFill>
                <a:latin typeface="+mn-lt"/>
              </a:rPr>
              <a:t>Dynamic Programming</a:t>
            </a:r>
            <a:endParaRPr kumimoji="0" lang="en-US" sz="1800" b="1" i="0" u="none" strike="noStrike" kern="1200" cap="none" spc="0" normalizeH="0" baseline="0" noProof="0" dirty="0">
              <a:ln>
                <a:noFill/>
              </a:ln>
              <a:solidFill>
                <a:schemeClr val="tx2"/>
              </a:solidFill>
              <a:effectLst/>
              <a:uLnTx/>
              <a:uFillTx/>
              <a:latin typeface="+mn-lt"/>
              <a:ea typeface="+mn-ea"/>
              <a:cs typeface="+mn-cs"/>
            </a:endParaRPr>
          </a:p>
          <a:p>
            <a:pPr marL="176213" lvl="0" indent="-176213" fontAlgn="auto">
              <a:spcBef>
                <a:spcPts val="1400"/>
              </a:spcBef>
              <a:spcAft>
                <a:spcPts val="0"/>
              </a:spcAft>
              <a:buFont typeface="Arial" pitchFamily="34" charset="0"/>
              <a:buChar char="•"/>
              <a:defRPr/>
            </a:pPr>
            <a:r>
              <a:rPr kumimoji="0" lang="en-US" sz="2400" b="1" i="0" u="none" strike="noStrike" kern="1200" cap="none" spc="0" normalizeH="0" baseline="0" noProof="0" dirty="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accent2"/>
                </a:solidFill>
                <a:hlinkClick r:id="rId2"/>
              </a:rPr>
              <a:t>D.H.S.: Chapter 3 (Part 3) </a:t>
            </a:r>
            <a:br>
              <a:rPr lang="en-US" sz="1800" b="1" dirty="0">
                <a:solidFill>
                  <a:schemeClr val="accent2"/>
                </a:solidFill>
                <a:latin typeface="+mn-lt"/>
              </a:rPr>
            </a:br>
            <a:r>
              <a:rPr lang="en-US" sz="1800" b="1" dirty="0">
                <a:solidFill>
                  <a:srgbClr val="004000"/>
                </a:solidFill>
                <a:latin typeface="+mn-lt"/>
                <a:hlinkClick r:id="rId3"/>
              </a:rPr>
              <a:t>F.J.: Statistical Methods</a:t>
            </a:r>
            <a:br>
              <a:rPr lang="en-US" sz="1800" b="1" dirty="0">
                <a:solidFill>
                  <a:srgbClr val="004000"/>
                </a:solidFill>
                <a:latin typeface="+mn-lt"/>
              </a:rPr>
            </a:br>
            <a:r>
              <a:rPr lang="en-US" sz="1800" b="1" dirty="0">
                <a:solidFill>
                  <a:srgbClr val="004000"/>
                </a:solidFill>
                <a:latin typeface="+mn-lt"/>
                <a:hlinkClick r:id="rId4"/>
              </a:rPr>
              <a:t>R.J.: Fundamentals</a:t>
            </a:r>
            <a:br>
              <a:rPr lang="en-US" sz="1800" b="1" dirty="0">
                <a:solidFill>
                  <a:srgbClr val="004000"/>
                </a:solidFill>
                <a:latin typeface="+mn-lt"/>
              </a:rPr>
            </a:br>
            <a:r>
              <a:rPr lang="en-US" sz="1800" b="1" dirty="0">
                <a:solidFill>
                  <a:srgbClr val="004000"/>
                </a:solidFill>
                <a:latin typeface="+mn-lt"/>
                <a:hlinkClick r:id="rId5"/>
              </a:rPr>
              <a:t>A.M.: HMM Tutorial</a:t>
            </a:r>
            <a:br>
              <a:rPr lang="en-US" sz="1800" b="1" dirty="0">
                <a:solidFill>
                  <a:srgbClr val="004000"/>
                </a:solidFill>
                <a:latin typeface="+mn-lt"/>
                <a:hlinkClick r:id="rId6"/>
              </a:rPr>
            </a:br>
            <a:r>
              <a:rPr lang="en-US" sz="1800" b="1" dirty="0">
                <a:solidFill>
                  <a:srgbClr val="004000"/>
                </a:solidFill>
                <a:latin typeface="+mn-lt"/>
                <a:hlinkClick r:id="rId6"/>
              </a:rPr>
              <a:t>M.T.: Dynamic Programming</a:t>
            </a:r>
            <a:br>
              <a:rPr lang="en-US" sz="1800" b="1" dirty="0">
                <a:solidFill>
                  <a:srgbClr val="004000"/>
                </a:solidFill>
                <a:latin typeface="+mn-lt"/>
              </a:rPr>
            </a:br>
            <a:r>
              <a:rPr lang="en-US" sz="1800" b="1" dirty="0">
                <a:solidFill>
                  <a:srgbClr val="004000"/>
                </a:solidFill>
                <a:latin typeface="+mn-lt"/>
                <a:hlinkClick r:id="rId7"/>
              </a:rPr>
              <a:t>ISIP: HMM Overview</a:t>
            </a:r>
            <a:br>
              <a:rPr lang="en-US" sz="1800" b="1" dirty="0">
                <a:solidFill>
                  <a:srgbClr val="004000"/>
                </a:solidFill>
                <a:latin typeface="+mn-lt"/>
              </a:rPr>
            </a:br>
            <a:r>
              <a:rPr lang="en-US" sz="1800" b="1" dirty="0">
                <a:solidFill>
                  <a:srgbClr val="004000"/>
                </a:solidFill>
                <a:latin typeface="+mn-lt"/>
                <a:hlinkClick r:id="rId8"/>
              </a:rPr>
              <a:t>ISIP: Software</a:t>
            </a:r>
            <a:br>
              <a:rPr lang="en-US" sz="1800" b="1" dirty="0">
                <a:solidFill>
                  <a:srgbClr val="004000"/>
                </a:solidFill>
                <a:latin typeface="+mn-lt"/>
              </a:rPr>
            </a:br>
            <a:r>
              <a:rPr lang="en-US" sz="1800" b="1" dirty="0">
                <a:solidFill>
                  <a:srgbClr val="004000"/>
                </a:solidFill>
                <a:latin typeface="+mn-lt"/>
                <a:hlinkClick r:id="rId9"/>
              </a:rPr>
              <a:t>ISIP: DP Java </a:t>
            </a:r>
            <a:r>
              <a:rPr lang="en-US" sz="1800" b="1" dirty="0">
                <a:solidFill>
                  <a:srgbClr val="004000"/>
                </a:solidFill>
                <a:latin typeface="+mn-lt"/>
                <a:hlinkClick r:id="rId10"/>
              </a:rPr>
              <a:t>Applet</a:t>
            </a:r>
            <a:br>
              <a:rPr lang="en-US" b="1" dirty="0">
                <a:solidFill>
                  <a:schemeClr val="accent2"/>
                </a:solidFill>
              </a:rPr>
            </a:br>
            <a:endParaRPr kumimoji="0" lang="en-US" sz="1800" b="1" i="0" u="none" strike="noStrike" kern="1200" cap="none" spc="0" normalizeH="0" noProof="0" dirty="0">
              <a:ln>
                <a:noFill/>
              </a:ln>
              <a:solidFill>
                <a:schemeClr val="accent2"/>
              </a:solidFill>
              <a:effectLst/>
              <a:uLnTx/>
              <a:uFillTx/>
              <a:latin typeface="+mn-lt"/>
              <a:ea typeface="+mn-ea"/>
              <a:cs typeface="+mn-cs"/>
            </a:endParaRPr>
          </a:p>
        </p:txBody>
      </p:sp>
      <p:sp>
        <p:nvSpPr>
          <p:cNvPr id="8" name="Text Box 29"/>
          <p:cNvSpPr txBox="1">
            <a:spLocks noChangeArrowheads="1"/>
          </p:cNvSpPr>
          <p:nvPr/>
        </p:nvSpPr>
        <p:spPr bwMode="auto">
          <a:xfrm>
            <a:off x="409575" y="552450"/>
            <a:ext cx="8467725" cy="830997"/>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17: </a:t>
            </a:r>
            <a:r>
              <a:rPr lang="en-US" b="1" dirty="0">
                <a:solidFill>
                  <a:schemeClr val="accent2"/>
                </a:solidFill>
              </a:rPr>
              <a:t>HIDDEN MARKOV MODELS –</a:t>
            </a:r>
            <a:br>
              <a:rPr lang="en-US" b="1" dirty="0">
                <a:solidFill>
                  <a:schemeClr val="accent2"/>
                </a:solidFill>
              </a:rPr>
            </a:br>
            <a:r>
              <a:rPr lang="en-US" b="1" dirty="0">
                <a:solidFill>
                  <a:schemeClr val="accent2"/>
                </a:solidFill>
              </a:rPr>
              <a:t>BASIC ELEMENTS</a:t>
            </a:r>
          </a:p>
        </p:txBody>
      </p:sp>
      <p:pic>
        <p:nvPicPr>
          <p:cNvPr id="12" name="Picture 2"/>
          <p:cNvPicPr>
            <a:picLocks noChangeAspect="1" noChangeArrowheads="1"/>
          </p:cNvPicPr>
          <p:nvPr/>
        </p:nvPicPr>
        <p:blipFill>
          <a:blip r:embed="rId11"/>
          <a:srcRect/>
          <a:stretch>
            <a:fillRect/>
          </a:stretch>
        </p:blipFill>
        <p:spPr bwMode="auto">
          <a:xfrm>
            <a:off x="5765150" y="4075265"/>
            <a:ext cx="2807658" cy="1588115"/>
          </a:xfrm>
          <a:prstGeom prst="rect">
            <a:avLst/>
          </a:prstGeom>
          <a:noFill/>
          <a:ln w="38100">
            <a:solidFill>
              <a:schemeClr val="accent1"/>
            </a:solidFill>
            <a:miter lim="800000"/>
            <a:headEnd/>
            <a:tailEnd/>
          </a:ln>
          <a:effectLst/>
        </p:spPr>
      </p:pic>
      <p:pic>
        <p:nvPicPr>
          <p:cNvPr id="13" name="Picture 3"/>
          <p:cNvPicPr>
            <a:picLocks noChangeAspect="1" noChangeArrowheads="1"/>
          </p:cNvPicPr>
          <p:nvPr/>
        </p:nvPicPr>
        <p:blipFill>
          <a:blip r:embed="rId12"/>
          <a:srcRect/>
          <a:stretch>
            <a:fillRect/>
          </a:stretch>
        </p:blipFill>
        <p:spPr bwMode="auto">
          <a:xfrm>
            <a:off x="6091085" y="1622321"/>
            <a:ext cx="2431640" cy="1945312"/>
          </a:xfrm>
          <a:prstGeom prst="rect">
            <a:avLst/>
          </a:prstGeom>
          <a:noFill/>
          <a:ln w="38100">
            <a:solidFill>
              <a:schemeClr val="accent1"/>
            </a:solidFill>
            <a:miter lim="800000"/>
            <a:headEnd/>
            <a:tailEnd/>
          </a:ln>
          <a:effectLst/>
        </p:spPr>
      </p:pic>
      <p:pic>
        <p:nvPicPr>
          <p:cNvPr id="14" name="Picture 1"/>
          <p:cNvPicPr>
            <a:picLocks noChangeAspect="1" noChangeArrowheads="1"/>
          </p:cNvPicPr>
          <p:nvPr/>
        </p:nvPicPr>
        <p:blipFill>
          <a:blip r:embed="rId13"/>
          <a:srcRect/>
          <a:stretch>
            <a:fillRect/>
          </a:stretch>
        </p:blipFill>
        <p:spPr bwMode="auto">
          <a:xfrm>
            <a:off x="4129549" y="2890683"/>
            <a:ext cx="2241757" cy="1681318"/>
          </a:xfrm>
          <a:prstGeom prst="rect">
            <a:avLst/>
          </a:prstGeom>
          <a:noFill/>
          <a:ln w="38100">
            <a:solidFill>
              <a:schemeClr val="accent1"/>
            </a:solidFill>
            <a:miter lim="800000"/>
            <a:headEnd/>
            <a:tailEnd/>
          </a:ln>
          <a:effectLst/>
        </p:spPr>
      </p:pic>
    </p:spTree>
    <p:extLst>
      <p:ext uri="{BB962C8B-B14F-4D97-AF65-F5344CB8AC3E}">
        <p14:creationId xmlns:p14="http://schemas.microsoft.com/office/powerpoint/2010/main" val="1582767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5"/>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Introduction To Hidden Markov Models</a:t>
            </a:r>
          </a:p>
        </p:txBody>
      </p:sp>
      <p:pic>
        <p:nvPicPr>
          <p:cNvPr id="50178" name="Picture 2"/>
          <p:cNvPicPr>
            <a:picLocks noChangeAspect="1" noChangeArrowheads="1"/>
          </p:cNvPicPr>
          <p:nvPr/>
        </p:nvPicPr>
        <p:blipFill>
          <a:blip r:embed="rId2"/>
          <a:srcRect b="61182"/>
          <a:stretch>
            <a:fillRect/>
          </a:stretch>
        </p:blipFill>
        <p:spPr bwMode="auto">
          <a:xfrm>
            <a:off x="235973" y="590550"/>
            <a:ext cx="8799991" cy="4305915"/>
          </a:xfrm>
          <a:prstGeom prst="rect">
            <a:avLst/>
          </a:prstGeom>
          <a:noFill/>
          <a:ln w="9525">
            <a:noFill/>
            <a:miter lim="800000"/>
            <a:headEnd/>
            <a:tailEnd/>
          </a:ln>
          <a:effectLst/>
        </p:spPr>
      </p:pic>
    </p:spTree>
    <p:extLst>
      <p:ext uri="{BB962C8B-B14F-4D97-AF65-F5344CB8AC3E}">
        <p14:creationId xmlns:p14="http://schemas.microsoft.com/office/powerpoint/2010/main" val="1461481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5"/>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Introduction To Hidden Markov Models (Cont.)</a:t>
            </a:r>
          </a:p>
        </p:txBody>
      </p:sp>
      <p:pic>
        <p:nvPicPr>
          <p:cNvPr id="50178" name="Picture 2"/>
          <p:cNvPicPr>
            <a:picLocks noChangeAspect="1" noChangeArrowheads="1"/>
          </p:cNvPicPr>
          <p:nvPr/>
        </p:nvPicPr>
        <p:blipFill>
          <a:blip r:embed="rId2"/>
          <a:srcRect t="39759"/>
          <a:stretch>
            <a:fillRect/>
          </a:stretch>
        </p:blipFill>
        <p:spPr bwMode="auto">
          <a:xfrm>
            <a:off x="693161" y="634181"/>
            <a:ext cx="7683909" cy="5834870"/>
          </a:xfrm>
          <a:prstGeom prst="rect">
            <a:avLst/>
          </a:prstGeom>
          <a:noFill/>
          <a:ln w="9525">
            <a:noFill/>
            <a:miter lim="800000"/>
            <a:headEnd/>
            <a:tailEnd/>
          </a:ln>
          <a:effectLst/>
        </p:spPr>
      </p:pic>
    </p:spTree>
    <p:extLst>
      <p:ext uri="{BB962C8B-B14F-4D97-AF65-F5344CB8AC3E}">
        <p14:creationId xmlns:p14="http://schemas.microsoft.com/office/powerpoint/2010/main" val="208338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5"/>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Introduction To Hidden Markov Models (Cont.)</a:t>
            </a:r>
          </a:p>
        </p:txBody>
      </p:sp>
      <p:pic>
        <p:nvPicPr>
          <p:cNvPr id="53250" name="Picture 2"/>
          <p:cNvPicPr>
            <a:picLocks noChangeAspect="1" noChangeArrowheads="1"/>
          </p:cNvPicPr>
          <p:nvPr/>
        </p:nvPicPr>
        <p:blipFill>
          <a:blip r:embed="rId2"/>
          <a:srcRect/>
          <a:stretch>
            <a:fillRect/>
          </a:stretch>
        </p:blipFill>
        <p:spPr bwMode="auto">
          <a:xfrm>
            <a:off x="650761" y="518344"/>
            <a:ext cx="7696812" cy="5975980"/>
          </a:xfrm>
          <a:prstGeom prst="rect">
            <a:avLst/>
          </a:prstGeom>
          <a:noFill/>
          <a:ln w="9525">
            <a:noFill/>
            <a:miter lim="800000"/>
            <a:headEnd/>
            <a:tailEnd/>
          </a:ln>
          <a:effectLst/>
        </p:spPr>
      </p:pic>
    </p:spTree>
    <p:extLst>
      <p:ext uri="{BB962C8B-B14F-4D97-AF65-F5344CB8AC3E}">
        <p14:creationId xmlns:p14="http://schemas.microsoft.com/office/powerpoint/2010/main" val="1153782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3" name="Text Box 9"/>
          <p:cNvSpPr txBox="1">
            <a:spLocks noChangeArrowheads="1"/>
          </p:cNvSpPr>
          <p:nvPr/>
        </p:nvSpPr>
        <p:spPr bwMode="auto">
          <a:xfrm>
            <a:off x="184356" y="647700"/>
            <a:ext cx="8672513" cy="6370975"/>
          </a:xfrm>
          <a:prstGeom prst="rect">
            <a:avLst/>
          </a:prstGeom>
          <a:noFill/>
          <a:ln w="9525">
            <a:noFill/>
            <a:miter lim="800000"/>
            <a:headEnd/>
            <a:tailEnd/>
          </a:ln>
        </p:spPr>
        <p:txBody>
          <a:bodyPr lIns="0" tIns="0" rIns="0" bIns="0">
            <a:spAutoFit/>
          </a:bodyPr>
          <a:lstStyle/>
          <a:p>
            <a:pPr marL="176213" indent="-176213">
              <a:spcAft>
                <a:spcPts val="1200"/>
              </a:spcAft>
              <a:buFont typeface="Arial" pitchFamily="34" charset="0"/>
              <a:buChar char="•"/>
            </a:pPr>
            <a:r>
              <a:rPr lang="en-US" sz="1800" b="1" dirty="0">
                <a:solidFill>
                  <a:schemeClr val="bg1"/>
                </a:solidFill>
              </a:rPr>
              <a:t>Thus far we have dealt with parameter estimation for the static pattern classification problem: estimating the parameters of class-conditional densities needed to make a single decision.</a:t>
            </a:r>
          </a:p>
          <a:p>
            <a:pPr marL="176213" indent="-176213">
              <a:spcAft>
                <a:spcPts val="1200"/>
              </a:spcAft>
              <a:buFont typeface="Arial" pitchFamily="34" charset="0"/>
              <a:buChar char="•"/>
            </a:pPr>
            <a:r>
              <a:rPr lang="en-US" sz="1800" b="1" dirty="0">
                <a:solidFill>
                  <a:schemeClr val="bg1"/>
                </a:solidFill>
              </a:rPr>
              <a:t>Many problems have an inherent temporal dimension – the vectors of  interest come from a time series that  unfolds as a function of time. Modeling temporal relationships between these vectors is an important part of the problem.</a:t>
            </a:r>
          </a:p>
          <a:p>
            <a:pPr marL="176213" indent="-176213">
              <a:spcAft>
                <a:spcPts val="1200"/>
              </a:spcAft>
              <a:buFont typeface="Arial" pitchFamily="34" charset="0"/>
              <a:buChar char="•"/>
            </a:pPr>
            <a:r>
              <a:rPr lang="en-US" sz="1800" b="1" dirty="0">
                <a:solidFill>
                  <a:schemeClr val="bg1"/>
                </a:solidFill>
              </a:rPr>
              <a:t>Markov models are a popular way to model such signals. There are many generalizations of these approaches, including Markov Random Fields and Bayesian Networks.</a:t>
            </a:r>
          </a:p>
          <a:p>
            <a:pPr marL="339725" lvl="1" indent="-163513">
              <a:spcAft>
                <a:spcPts val="1200"/>
              </a:spcAft>
              <a:buFont typeface="Wingdings" pitchFamily="2" charset="2"/>
              <a:buChar char="§"/>
            </a:pPr>
            <a:r>
              <a:rPr lang="en-US" sz="1800" b="1" dirty="0">
                <a:solidFill>
                  <a:schemeClr val="bg1"/>
                </a:solidFill>
              </a:rPr>
              <a:t>First-order Markov processes are very effective because they are sufficiently powerful and computationally efficient.</a:t>
            </a:r>
          </a:p>
          <a:p>
            <a:pPr marL="339725" lvl="1" indent="-163513">
              <a:spcAft>
                <a:spcPts val="1200"/>
              </a:spcAft>
              <a:buFont typeface="Wingdings" pitchFamily="2" charset="2"/>
              <a:buChar char="§"/>
            </a:pPr>
            <a:r>
              <a:rPr lang="en-US" sz="1800" b="1" dirty="0">
                <a:solidFill>
                  <a:schemeClr val="bg1"/>
                </a:solidFill>
              </a:rPr>
              <a:t>Higher-order Markov processes can be represented using first-order processes </a:t>
            </a:r>
          </a:p>
          <a:p>
            <a:pPr marL="176213" lvl="1" indent="-176213">
              <a:spcAft>
                <a:spcPts val="1200"/>
              </a:spcAft>
              <a:buFont typeface="Arial" pitchFamily="34" charset="0"/>
              <a:buChar char="•"/>
            </a:pPr>
            <a:r>
              <a:rPr lang="en-US" sz="1800" b="1" dirty="0">
                <a:solidFill>
                  <a:schemeClr val="bg1"/>
                </a:solidFill>
              </a:rPr>
              <a:t>Markov models are very attractive because of their ability to automatically learn underlying structure. Often this structure has relevance to the pattern recognition problem (e.g., the states represents physical attributes of the system that generated the data).</a:t>
            </a:r>
          </a:p>
          <a:p>
            <a:pPr marL="339725" lvl="1" indent="-163513">
              <a:spcAft>
                <a:spcPts val="1800"/>
              </a:spcAft>
              <a:buFont typeface="Wingdings" pitchFamily="2" charset="2"/>
              <a:buChar char="§"/>
            </a:pPr>
            <a:endParaRPr lang="en-US" sz="1800" b="1" dirty="0">
              <a:solidFill>
                <a:schemeClr val="bg1"/>
              </a:solidFill>
            </a:endParaRPr>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Motivation</a:t>
            </a:r>
          </a:p>
        </p:txBody>
      </p:sp>
    </p:spTree>
    <p:extLst>
      <p:ext uri="{BB962C8B-B14F-4D97-AF65-F5344CB8AC3E}">
        <p14:creationId xmlns:p14="http://schemas.microsoft.com/office/powerpoint/2010/main" val="2856024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mc:AlternateContent xmlns:mc="http://schemas.openxmlformats.org/markup-compatibility/2006" xmlns:a14="http://schemas.microsoft.com/office/drawing/2010/main">
        <mc:Choice Requires="a14">
          <p:sp>
            <p:nvSpPr>
              <p:cNvPr id="4103" name="Text Box 9"/>
              <p:cNvSpPr txBox="1">
                <a:spLocks noChangeArrowheads="1"/>
              </p:cNvSpPr>
              <p:nvPr/>
            </p:nvSpPr>
            <p:spPr bwMode="auto">
              <a:xfrm>
                <a:off x="184356" y="647700"/>
                <a:ext cx="8672513" cy="6907019"/>
              </a:xfrm>
              <a:prstGeom prst="rect">
                <a:avLst/>
              </a:prstGeom>
              <a:noFill/>
              <a:ln w="9525">
                <a:noFill/>
                <a:miter lim="800000"/>
                <a:headEnd/>
                <a:tailEnd/>
              </a:ln>
            </p:spPr>
            <p:txBody>
              <a:bodyPr lIns="0" tIns="0" rIns="0" bIns="0">
                <a:spAutoFit/>
              </a:bodyPr>
              <a:lstStyle/>
              <a:p>
                <a:pPr marL="176213" indent="-176213">
                  <a:spcAft>
                    <a:spcPts val="900"/>
                  </a:spcAft>
                  <a:buFont typeface="Arial" pitchFamily="34" charset="0"/>
                  <a:buChar char="•"/>
                </a:pPr>
                <a:r>
                  <a:rPr lang="en-US" sz="1800" b="1" dirty="0">
                    <a:solidFill>
                      <a:schemeClr val="bg1"/>
                    </a:solidFill>
                  </a:rPr>
                  <a:t>Elements of the model:</a:t>
                </a:r>
              </a:p>
              <a:p>
                <a:pPr marL="339725" lvl="1" indent="-163513">
                  <a:spcAft>
                    <a:spcPts val="1800"/>
                  </a:spcAft>
                  <a:buFont typeface="Wingdings" pitchFamily="2" charset="2"/>
                  <a:buChar char="§"/>
                </a:pPr>
                <a:r>
                  <a:rPr lang="en-US" sz="1800" b="1" dirty="0">
                    <a:solidFill>
                      <a:schemeClr val="bg1"/>
                    </a:solidFill>
                  </a:rPr>
                  <a:t> </a:t>
                </a:r>
                <a:r>
                  <a:rPr lang="en-US" sz="1800" dirty="0">
                    <a:solidFill>
                      <a:schemeClr val="bg1"/>
                    </a:solidFill>
                  </a:rPr>
                  <a:t>c </a:t>
                </a:r>
                <a:r>
                  <a:rPr lang="en-US" sz="1800" b="1" dirty="0">
                    <a:solidFill>
                      <a:schemeClr val="bg1"/>
                    </a:solidFill>
                  </a:rPr>
                  <a:t>states:</a:t>
                </a:r>
              </a:p>
              <a:p>
                <a:pPr marL="339725" lvl="1" indent="-163513">
                  <a:spcAft>
                    <a:spcPts val="1800"/>
                  </a:spcAft>
                  <a:buFont typeface="Wingdings" pitchFamily="2" charset="2"/>
                  <a:buChar char="§"/>
                </a:pPr>
                <a:r>
                  <a:rPr lang="en-US" sz="1800" dirty="0">
                    <a:solidFill>
                      <a:schemeClr val="bg1"/>
                    </a:solidFill>
                  </a:rPr>
                  <a:t>M </a:t>
                </a:r>
                <a:r>
                  <a:rPr lang="en-US" sz="1800" b="1" dirty="0">
                    <a:solidFill>
                      <a:schemeClr val="bg1"/>
                    </a:solidFill>
                  </a:rPr>
                  <a:t>output symbols:</a:t>
                </a:r>
              </a:p>
              <a:p>
                <a:pPr marL="339725" lvl="1" indent="-163513">
                  <a:spcAft>
                    <a:spcPts val="1800"/>
                  </a:spcAft>
                  <a:buFont typeface="Wingdings" pitchFamily="2" charset="2"/>
                  <a:buChar char="§"/>
                </a:pPr>
                <a:r>
                  <a:rPr lang="en-US" sz="1800" dirty="0">
                    <a:solidFill>
                      <a:schemeClr val="bg1"/>
                    </a:solidFill>
                  </a:rPr>
                  <a:t>c x c </a:t>
                </a:r>
                <a:r>
                  <a:rPr lang="en-US" sz="1800" b="1" dirty="0">
                    <a:solidFill>
                      <a:schemeClr val="bg1"/>
                    </a:solidFill>
                  </a:rPr>
                  <a:t>transition probabilities: </a:t>
                </a:r>
              </a:p>
              <a:p>
                <a:pPr marL="339725" lvl="1" indent="-163513">
                  <a:spcBef>
                    <a:spcPts val="7600"/>
                  </a:spcBef>
                  <a:spcAft>
                    <a:spcPts val="1800"/>
                  </a:spcAft>
                </a:pPr>
                <a:r>
                  <a:rPr lang="en-US" sz="1800" dirty="0">
                    <a:solidFill>
                      <a:schemeClr val="bg1"/>
                    </a:solidFill>
                  </a:rPr>
                  <a:t>	</a:t>
                </a:r>
                <a:r>
                  <a:rPr lang="en-US" sz="1800" b="1" dirty="0">
                    <a:solidFill>
                      <a:schemeClr val="bg1"/>
                    </a:solidFill>
                  </a:rPr>
                  <a:t>Note that the transition probabilities only depend on the previous state and the current state (hence , this is a first-order Markov process).</a:t>
                </a:r>
              </a:p>
              <a:p>
                <a:pPr marL="339725" lvl="1" indent="-163513">
                  <a:spcBef>
                    <a:spcPts val="0"/>
                  </a:spcBef>
                  <a:spcAft>
                    <a:spcPts val="1800"/>
                  </a:spcAft>
                  <a:buFont typeface="Wingdings" pitchFamily="2" charset="2"/>
                  <a:buChar char="§"/>
                </a:pPr>
                <a:r>
                  <a:rPr lang="en-US" sz="1800" dirty="0">
                    <a:solidFill>
                      <a:schemeClr val="bg1"/>
                    </a:solidFill>
                  </a:rPr>
                  <a:t>c x M </a:t>
                </a:r>
                <a:r>
                  <a:rPr lang="en-US" sz="1800" b="1" dirty="0">
                    <a:solidFill>
                      <a:schemeClr val="bg1"/>
                    </a:solidFill>
                  </a:rPr>
                  <a:t>output probabilities:</a:t>
                </a:r>
              </a:p>
              <a:p>
                <a:pPr marL="347663" lvl="1">
                  <a:spcBef>
                    <a:spcPts val="0"/>
                  </a:spcBef>
                  <a:spcAft>
                    <a:spcPts val="1800"/>
                  </a:spcAft>
                </a:pPr>
                <a14:m>
                  <m:oMathPara xmlns:m="http://schemas.openxmlformats.org/officeDocument/2006/math">
                    <m:oMathParaPr>
                      <m:jc m:val="left"/>
                    </m:oMathParaPr>
                    <m:oMath xmlns:m="http://schemas.openxmlformats.org/officeDocument/2006/math">
                      <m:r>
                        <a:rPr lang="en-US" sz="1800" b="1" i="0" smtClean="0">
                          <a:solidFill>
                            <a:schemeClr val="bg1"/>
                          </a:solidFill>
                          <a:latin typeface="Cambria Math" panose="02040503050406030204" pitchFamily="18" charset="0"/>
                        </a:rPr>
                        <m:t>𝐁</m:t>
                      </m:r>
                      <m:r>
                        <a:rPr lang="en-US" sz="1800" b="0" i="1" smtClean="0">
                          <a:solidFill>
                            <a:schemeClr val="bg1"/>
                          </a:solidFill>
                          <a:latin typeface="Cambria Math" panose="02040503050406030204" pitchFamily="18" charset="0"/>
                        </a:rPr>
                        <m:t>=</m:t>
                      </m:r>
                      <m:d>
                        <m:dPr>
                          <m:begChr m:val="["/>
                          <m:endChr m:val="]"/>
                          <m:ctrlPr>
                            <a:rPr lang="mr-IN" sz="1800" i="1" smtClean="0">
                              <a:solidFill>
                                <a:schemeClr val="bg1"/>
                              </a:solidFill>
                              <a:latin typeface="Cambria Math" panose="02040503050406030204" pitchFamily="18" charset="0"/>
                            </a:rPr>
                          </m:ctrlPr>
                        </m:dPr>
                        <m:e>
                          <m:m>
                            <m:mPr>
                              <m:mcs>
                                <m:mc>
                                  <m:mcPr>
                                    <m:count m:val="3"/>
                                    <m:mcJc m:val="center"/>
                                  </m:mcPr>
                                </m:mc>
                              </m:mcs>
                              <m:ctrlPr>
                                <a:rPr lang="uk-UA" sz="1800" i="1" smtClean="0">
                                  <a:solidFill>
                                    <a:schemeClr val="bg1"/>
                                  </a:solidFill>
                                  <a:latin typeface="Cambria Math" panose="02040503050406030204" pitchFamily="18" charset="0"/>
                                </a:rPr>
                              </m:ctrlPr>
                            </m:mPr>
                            <m:mr>
                              <m:e>
                                <m:sSub>
                                  <m:sSubPr>
                                    <m:ctrlPr>
                                      <a:rPr lang="en-US" sz="1800" i="1" smtClean="0">
                                        <a:solidFill>
                                          <a:schemeClr val="bg1"/>
                                        </a:solidFill>
                                        <a:latin typeface="Cambria Math" panose="02040503050406030204" pitchFamily="18" charset="0"/>
                                      </a:rPr>
                                    </m:ctrlPr>
                                  </m:sSubPr>
                                  <m:e>
                                    <m:r>
                                      <a:rPr lang="en-US" sz="1800" b="0" i="1" smtClean="0">
                                        <a:solidFill>
                                          <a:schemeClr val="bg1"/>
                                        </a:solidFill>
                                        <a:latin typeface="Cambria Math" panose="02040503050406030204" pitchFamily="18" charset="0"/>
                                      </a:rPr>
                                      <m:t>𝑏</m:t>
                                    </m:r>
                                  </m:e>
                                  <m:sub>
                                    <m:r>
                                      <a:rPr lang="en-US" sz="1800" b="0" i="1" smtClean="0">
                                        <a:solidFill>
                                          <a:schemeClr val="bg1"/>
                                        </a:solidFill>
                                        <a:latin typeface="Cambria Math" panose="02040503050406030204" pitchFamily="18" charset="0"/>
                                      </a:rPr>
                                      <m:t>11</m:t>
                                    </m:r>
                                  </m:sub>
                                </m:sSub>
                              </m:e>
                              <m:e>
                                <m:r>
                                  <a:rPr lang="mr-IN" sz="1800" b="0" i="1" smtClean="0">
                                    <a:solidFill>
                                      <a:schemeClr val="bg1"/>
                                    </a:solidFill>
                                    <a:latin typeface="Cambria Math" panose="02040503050406030204" pitchFamily="18" charset="0"/>
                                  </a:rPr>
                                  <m:t>…</m:t>
                                </m:r>
                              </m:e>
                              <m:e>
                                <m:sSub>
                                  <m:sSubPr>
                                    <m:ctrlPr>
                                      <a:rPr lang="en-US" sz="1800" i="1">
                                        <a:solidFill>
                                          <a:schemeClr val="bg1"/>
                                        </a:solidFill>
                                        <a:latin typeface="Cambria Math" panose="02040503050406030204" pitchFamily="18" charset="0"/>
                                      </a:rPr>
                                    </m:ctrlPr>
                                  </m:sSubPr>
                                  <m:e>
                                    <m:r>
                                      <a:rPr lang="en-US" sz="1800" b="0" i="1">
                                        <a:solidFill>
                                          <a:schemeClr val="bg1"/>
                                        </a:solidFill>
                                        <a:latin typeface="Cambria Math" panose="02040503050406030204" pitchFamily="18" charset="0"/>
                                      </a:rPr>
                                      <m:t>𝑏</m:t>
                                    </m:r>
                                  </m:e>
                                  <m:sub>
                                    <m:r>
                                      <a:rPr lang="en-US" sz="1800" b="0" i="1">
                                        <a:solidFill>
                                          <a:schemeClr val="bg1"/>
                                        </a:solidFill>
                                        <a:latin typeface="Cambria Math" panose="02040503050406030204" pitchFamily="18" charset="0"/>
                                      </a:rPr>
                                      <m:t>1</m:t>
                                    </m:r>
                                    <m:r>
                                      <a:rPr lang="en-US" sz="1800" b="0" i="1" smtClean="0">
                                        <a:solidFill>
                                          <a:schemeClr val="bg1"/>
                                        </a:solidFill>
                                        <a:latin typeface="Cambria Math" panose="02040503050406030204" pitchFamily="18" charset="0"/>
                                      </a:rPr>
                                      <m:t>𝑀</m:t>
                                    </m:r>
                                  </m:sub>
                                </m:sSub>
                              </m:e>
                            </m:mr>
                            <m:mr>
                              <m:e>
                                <m:r>
                                  <a:rPr lang="uk-UA" sz="1800" b="0" i="1" smtClean="0">
                                    <a:solidFill>
                                      <a:schemeClr val="bg1"/>
                                    </a:solidFill>
                                    <a:latin typeface="Cambria Math" panose="02040503050406030204" pitchFamily="18" charset="0"/>
                                  </a:rPr>
                                  <m:t>⋮</m:t>
                                </m:r>
                              </m:e>
                              <m:e>
                                <m:r>
                                  <a:rPr lang="uk-UA" sz="1800" b="0" i="1" smtClean="0">
                                    <a:solidFill>
                                      <a:schemeClr val="bg1"/>
                                    </a:solidFill>
                                    <a:latin typeface="Cambria Math" panose="02040503050406030204" pitchFamily="18" charset="0"/>
                                  </a:rPr>
                                  <m:t>⋱</m:t>
                                </m:r>
                              </m:e>
                              <m:e>
                                <m:r>
                                  <a:rPr lang="uk-UA" sz="1800" b="0" i="1" smtClean="0">
                                    <a:solidFill>
                                      <a:schemeClr val="bg1"/>
                                    </a:solidFill>
                                    <a:latin typeface="Cambria Math" panose="02040503050406030204" pitchFamily="18" charset="0"/>
                                  </a:rPr>
                                  <m:t>⋮</m:t>
                                </m:r>
                              </m:e>
                            </m:mr>
                            <m:mr>
                              <m:e>
                                <m:sSub>
                                  <m:sSubPr>
                                    <m:ctrlPr>
                                      <a:rPr lang="en-US" sz="1800" i="1">
                                        <a:solidFill>
                                          <a:schemeClr val="bg1"/>
                                        </a:solidFill>
                                        <a:latin typeface="Cambria Math" panose="02040503050406030204" pitchFamily="18" charset="0"/>
                                      </a:rPr>
                                    </m:ctrlPr>
                                  </m:sSubPr>
                                  <m:e>
                                    <m:r>
                                      <a:rPr lang="en-US" sz="1800" b="0" i="1">
                                        <a:solidFill>
                                          <a:schemeClr val="bg1"/>
                                        </a:solidFill>
                                        <a:latin typeface="Cambria Math" panose="02040503050406030204" pitchFamily="18" charset="0"/>
                                      </a:rPr>
                                      <m:t>𝑏</m:t>
                                    </m:r>
                                  </m:e>
                                  <m:sub>
                                    <m:r>
                                      <a:rPr lang="en-US" sz="1800" b="0" i="1" smtClean="0">
                                        <a:solidFill>
                                          <a:schemeClr val="bg1"/>
                                        </a:solidFill>
                                        <a:latin typeface="Cambria Math" panose="02040503050406030204" pitchFamily="18" charset="0"/>
                                      </a:rPr>
                                      <m:t>𝑐</m:t>
                                    </m:r>
                                    <m:r>
                                      <a:rPr lang="en-US" sz="1800" b="0" i="1">
                                        <a:solidFill>
                                          <a:schemeClr val="bg1"/>
                                        </a:solidFill>
                                        <a:latin typeface="Cambria Math" panose="02040503050406030204" pitchFamily="18" charset="0"/>
                                      </a:rPr>
                                      <m:t>1</m:t>
                                    </m:r>
                                  </m:sub>
                                </m:sSub>
                              </m:e>
                              <m:e>
                                <m:r>
                                  <a:rPr lang="mr-IN" sz="1800" b="0" i="1" smtClean="0">
                                    <a:solidFill>
                                      <a:schemeClr val="bg1"/>
                                    </a:solidFill>
                                    <a:latin typeface="Cambria Math" panose="02040503050406030204" pitchFamily="18" charset="0"/>
                                  </a:rPr>
                                  <m:t>…</m:t>
                                </m:r>
                              </m:e>
                              <m:e>
                                <m:sSub>
                                  <m:sSubPr>
                                    <m:ctrlPr>
                                      <a:rPr lang="en-US" sz="1800" i="1">
                                        <a:solidFill>
                                          <a:schemeClr val="bg1"/>
                                        </a:solidFill>
                                        <a:latin typeface="Cambria Math" panose="02040503050406030204" pitchFamily="18" charset="0"/>
                                      </a:rPr>
                                    </m:ctrlPr>
                                  </m:sSubPr>
                                  <m:e>
                                    <m:r>
                                      <a:rPr lang="en-US" sz="1800" b="0" i="1">
                                        <a:solidFill>
                                          <a:schemeClr val="bg1"/>
                                        </a:solidFill>
                                        <a:latin typeface="Cambria Math" panose="02040503050406030204" pitchFamily="18" charset="0"/>
                                      </a:rPr>
                                      <m:t>𝑏</m:t>
                                    </m:r>
                                  </m:e>
                                  <m:sub>
                                    <m:r>
                                      <a:rPr lang="en-US" sz="1800" b="0" i="1" smtClean="0">
                                        <a:solidFill>
                                          <a:schemeClr val="bg1"/>
                                        </a:solidFill>
                                        <a:latin typeface="Cambria Math" panose="02040503050406030204" pitchFamily="18" charset="0"/>
                                      </a:rPr>
                                      <m:t>𝑐</m:t>
                                    </m:r>
                                    <m:r>
                                      <a:rPr lang="en-US" sz="1800" b="0" i="1" smtClean="0">
                                        <a:solidFill>
                                          <a:schemeClr val="bg1"/>
                                        </a:solidFill>
                                        <a:latin typeface="Cambria Math" charset="0"/>
                                      </a:rPr>
                                      <m:t>𝑀</m:t>
                                    </m:r>
                                  </m:sub>
                                </m:sSub>
                              </m:e>
                            </m:mr>
                          </m:m>
                        </m:e>
                      </m:d>
                    </m:oMath>
                  </m:oMathPara>
                </a14:m>
                <a:endParaRPr lang="en-US" sz="1800" dirty="0">
                  <a:solidFill>
                    <a:schemeClr val="bg1"/>
                  </a:solidFill>
                  <a:latin typeface="+mj-lt"/>
                </a:endParaRPr>
              </a:p>
              <a:p>
                <a:pPr marL="339725" lvl="1" indent="-163513">
                  <a:spcBef>
                    <a:spcPts val="0"/>
                  </a:spcBef>
                  <a:spcAft>
                    <a:spcPts val="1800"/>
                  </a:spcAft>
                  <a:buFont typeface="Wingdings" pitchFamily="2" charset="2"/>
                  <a:buChar char="§"/>
                </a:pPr>
                <a:r>
                  <a:rPr lang="en-US" sz="1800" b="1" dirty="0">
                    <a:solidFill>
                      <a:schemeClr val="bg1"/>
                    </a:solidFill>
                  </a:rPr>
                  <a:t>Initial state distribution:</a:t>
                </a:r>
              </a:p>
              <a:p>
                <a:pPr marL="339725" lvl="1" indent="-163513">
                  <a:spcBef>
                    <a:spcPts val="7200"/>
                  </a:spcBef>
                  <a:spcAft>
                    <a:spcPts val="1800"/>
                  </a:spcAft>
                </a:pPr>
                <a:r>
                  <a:rPr lang="en-US" sz="1800" dirty="0">
                    <a:solidFill>
                      <a:schemeClr val="bg1"/>
                    </a:solidFill>
                  </a:rPr>
                  <a:t>   </a:t>
                </a:r>
              </a:p>
            </p:txBody>
          </p:sp>
        </mc:Choice>
        <mc:Fallback xmlns="">
          <p:sp>
            <p:nvSpPr>
              <p:cNvPr id="4103" name="Text Box 9"/>
              <p:cNvSpPr txBox="1">
                <a:spLocks noRot="1" noChangeAspect="1" noMove="1" noResize="1" noEditPoints="1" noAdjustHandles="1" noChangeArrowheads="1" noChangeShapeType="1" noTextEdit="1"/>
              </p:cNvSpPr>
              <p:nvPr/>
            </p:nvSpPr>
            <p:spPr bwMode="auto">
              <a:xfrm>
                <a:off x="184356" y="647700"/>
                <a:ext cx="8672513" cy="6907019"/>
              </a:xfrm>
              <a:prstGeom prst="rect">
                <a:avLst/>
              </a:prstGeom>
              <a:blipFill rotWithShape="0">
                <a:blip r:embed="rId4"/>
                <a:stretch>
                  <a:fillRect l="-1476" t="-1147" r="-492"/>
                </a:stretch>
              </a:blipFill>
              <a:ln w="9525">
                <a:noFill/>
                <a:miter lim="800000"/>
                <a:headEnd/>
                <a:tailEnd/>
              </a:ln>
            </p:spPr>
            <p:txBody>
              <a:bodyPr/>
              <a:lstStyle/>
              <a:p>
                <a:r>
                  <a:rPr lang="en-US">
                    <a:noFill/>
                  </a:rPr>
                  <a:t> </a:t>
                </a:r>
              </a:p>
            </p:txBody>
          </p:sp>
        </mc:Fallback>
      </mc:AlternateContent>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Discrete Hidden Markov Models</a:t>
            </a:r>
          </a:p>
        </p:txBody>
      </p:sp>
      <p:pic>
        <p:nvPicPr>
          <p:cNvPr id="8" name="Picture 7" descr="x.JPG"/>
          <p:cNvPicPr>
            <a:picLocks noChangeAspect="1"/>
          </p:cNvPicPr>
          <p:nvPr/>
        </p:nvPicPr>
        <p:blipFill>
          <a:blip r:embed="rId5"/>
          <a:stretch>
            <a:fillRect/>
          </a:stretch>
        </p:blipFill>
        <p:spPr>
          <a:xfrm>
            <a:off x="6282813" y="752167"/>
            <a:ext cx="2611950" cy="2488794"/>
          </a:xfrm>
          <a:prstGeom prst="rect">
            <a:avLst/>
          </a:prstGeom>
          <a:ln w="38100">
            <a:solidFill>
              <a:schemeClr val="accent1"/>
            </a:solidFill>
          </a:ln>
        </p:spPr>
      </p:pic>
      <p:graphicFrame>
        <p:nvGraphicFramePr>
          <p:cNvPr id="9" name="Object 8"/>
          <p:cNvGraphicFramePr>
            <a:graphicFrameLocks noChangeAspect="1"/>
          </p:cNvGraphicFramePr>
          <p:nvPr/>
        </p:nvGraphicFramePr>
        <p:xfrm>
          <a:off x="1700213" y="965200"/>
          <a:ext cx="1879600" cy="355600"/>
        </p:xfrm>
        <a:graphic>
          <a:graphicData uri="http://schemas.openxmlformats.org/presentationml/2006/ole">
            <mc:AlternateContent xmlns:mc="http://schemas.openxmlformats.org/markup-compatibility/2006">
              <mc:Choice xmlns:v="urn:schemas-microsoft-com:vml" Requires="v">
                <p:oleObj spid="_x0000_s1162" name="Equation" r:id="rId6" imgW="1879560" imgH="355320" progId="Equation.3">
                  <p:embed/>
                </p:oleObj>
              </mc:Choice>
              <mc:Fallback>
                <p:oleObj name="Equation" r:id="rId6" imgW="1879560" imgH="35532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00213" y="965200"/>
                        <a:ext cx="1879600" cy="355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59" name="Object 3"/>
          <p:cNvGraphicFramePr>
            <a:graphicFrameLocks noChangeAspect="1"/>
          </p:cNvGraphicFramePr>
          <p:nvPr/>
        </p:nvGraphicFramePr>
        <p:xfrm>
          <a:off x="2648971" y="1485903"/>
          <a:ext cx="1879600" cy="355600"/>
        </p:xfrm>
        <a:graphic>
          <a:graphicData uri="http://schemas.openxmlformats.org/presentationml/2006/ole">
            <mc:AlternateContent xmlns:mc="http://schemas.openxmlformats.org/markup-compatibility/2006">
              <mc:Choice xmlns:v="urn:schemas-microsoft-com:vml" Requires="v">
                <p:oleObj spid="_x0000_s1163" name="Equation" r:id="rId8" imgW="1879560" imgH="355320" progId="Equation.3">
                  <p:embed/>
                </p:oleObj>
              </mc:Choice>
              <mc:Fallback>
                <p:oleObj name="Equation" r:id="rId8" imgW="1879560" imgH="35532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48971" y="1485903"/>
                        <a:ext cx="1879600" cy="355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0" name="Object 4"/>
          <p:cNvGraphicFramePr>
            <a:graphicFrameLocks noChangeAspect="1"/>
          </p:cNvGraphicFramePr>
          <p:nvPr/>
        </p:nvGraphicFramePr>
        <p:xfrm>
          <a:off x="498475" y="2420938"/>
          <a:ext cx="1841500" cy="1003300"/>
        </p:xfrm>
        <a:graphic>
          <a:graphicData uri="http://schemas.openxmlformats.org/presentationml/2006/ole">
            <mc:AlternateContent xmlns:mc="http://schemas.openxmlformats.org/markup-compatibility/2006">
              <mc:Choice xmlns:v="urn:schemas-microsoft-com:vml" Requires="v">
                <p:oleObj spid="_x0000_s1164" name="Equation" r:id="rId10" imgW="1841400" imgH="1002960" progId="Equation.3">
                  <p:embed/>
                </p:oleObj>
              </mc:Choice>
              <mc:Fallback>
                <p:oleObj name="Equation" r:id="rId10" imgW="1841400" imgH="100296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98475" y="2420938"/>
                        <a:ext cx="1841500" cy="1003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1" name="Object 5"/>
          <p:cNvGraphicFramePr>
            <a:graphicFrameLocks noChangeAspect="1"/>
          </p:cNvGraphicFramePr>
          <p:nvPr/>
        </p:nvGraphicFramePr>
        <p:xfrm>
          <a:off x="2716725" y="2726198"/>
          <a:ext cx="2057400" cy="342900"/>
        </p:xfrm>
        <a:graphic>
          <a:graphicData uri="http://schemas.openxmlformats.org/presentationml/2006/ole">
            <mc:AlternateContent xmlns:mc="http://schemas.openxmlformats.org/markup-compatibility/2006">
              <mc:Choice xmlns:v="urn:schemas-microsoft-com:vml" Requires="v">
                <p:oleObj spid="_x0000_s1165" name="Equation" r:id="rId12" imgW="2057400" imgH="342720" progId="Equation.3">
                  <p:embed/>
                </p:oleObj>
              </mc:Choice>
              <mc:Fallback>
                <p:oleObj name="Equation" r:id="rId12" imgW="2057400" imgH="34272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16725" y="2726198"/>
                        <a:ext cx="2057400" cy="342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3" name="Object 7"/>
          <p:cNvGraphicFramePr>
            <a:graphicFrameLocks noChangeAspect="1"/>
          </p:cNvGraphicFramePr>
          <p:nvPr>
            <p:extLst>
              <p:ext uri="{D42A27DB-BD31-4B8C-83A1-F6EECF244321}">
                <p14:modId xmlns:p14="http://schemas.microsoft.com/office/powerpoint/2010/main" val="328861433"/>
              </p:ext>
            </p:extLst>
          </p:nvPr>
        </p:nvGraphicFramePr>
        <p:xfrm>
          <a:off x="3157538" y="4996972"/>
          <a:ext cx="1739900" cy="393700"/>
        </p:xfrm>
        <a:graphic>
          <a:graphicData uri="http://schemas.openxmlformats.org/presentationml/2006/ole">
            <mc:AlternateContent xmlns:mc="http://schemas.openxmlformats.org/markup-compatibility/2006">
              <mc:Choice xmlns:v="urn:schemas-microsoft-com:vml" Requires="v">
                <p:oleObj spid="_x0000_s1166" name="Equation" r:id="rId14" imgW="1739880" imgH="393480" progId="Equation.3">
                  <p:embed/>
                </p:oleObj>
              </mc:Choice>
              <mc:Fallback>
                <p:oleObj name="Equation" r:id="rId14" imgW="1739880" imgH="39348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157538" y="4996972"/>
                        <a:ext cx="1739900" cy="3937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4" name="Object 8"/>
          <p:cNvGraphicFramePr>
            <a:graphicFrameLocks noChangeAspect="1"/>
          </p:cNvGraphicFramePr>
          <p:nvPr>
            <p:extLst>
              <p:ext uri="{D42A27DB-BD31-4B8C-83A1-F6EECF244321}">
                <p14:modId xmlns:p14="http://schemas.microsoft.com/office/powerpoint/2010/main" val="1178751165"/>
              </p:ext>
            </p:extLst>
          </p:nvPr>
        </p:nvGraphicFramePr>
        <p:xfrm>
          <a:off x="3327229" y="5800383"/>
          <a:ext cx="1968500" cy="330200"/>
        </p:xfrm>
        <a:graphic>
          <a:graphicData uri="http://schemas.openxmlformats.org/presentationml/2006/ole">
            <mc:AlternateContent xmlns:mc="http://schemas.openxmlformats.org/markup-compatibility/2006">
              <mc:Choice xmlns:v="urn:schemas-microsoft-com:vml" Requires="v">
                <p:oleObj spid="_x0000_s1167" name="Equation" r:id="rId16" imgW="1968480" imgH="330120" progId="Equation.3">
                  <p:embed/>
                </p:oleObj>
              </mc:Choice>
              <mc:Fallback>
                <p:oleObj name="Equation" r:id="rId16" imgW="1968480" imgH="330120"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327229" y="5800383"/>
                        <a:ext cx="1968500" cy="330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5" name="Object 9"/>
          <p:cNvGraphicFramePr>
            <a:graphicFrameLocks noChangeAspect="1"/>
          </p:cNvGraphicFramePr>
          <p:nvPr>
            <p:extLst>
              <p:ext uri="{D42A27DB-BD31-4B8C-83A1-F6EECF244321}">
                <p14:modId xmlns:p14="http://schemas.microsoft.com/office/powerpoint/2010/main" val="734186580"/>
              </p:ext>
            </p:extLst>
          </p:nvPr>
        </p:nvGraphicFramePr>
        <p:xfrm>
          <a:off x="5716637" y="5800383"/>
          <a:ext cx="1524000" cy="292100"/>
        </p:xfrm>
        <a:graphic>
          <a:graphicData uri="http://schemas.openxmlformats.org/presentationml/2006/ole">
            <mc:AlternateContent xmlns:mc="http://schemas.openxmlformats.org/markup-compatibility/2006">
              <mc:Choice xmlns:v="urn:schemas-microsoft-com:vml" Requires="v">
                <p:oleObj spid="_x0000_s1168" name="Equation" r:id="rId18" imgW="1523880" imgH="291960" progId="Equation.DSMT4">
                  <p:embed/>
                </p:oleObj>
              </mc:Choice>
              <mc:Fallback>
                <p:oleObj name="Equation" r:id="rId18" imgW="1523880" imgH="291960" progId="Equation.DSMT4">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716637" y="5800383"/>
                        <a:ext cx="15240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859376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3" name="Text Box 9"/>
          <p:cNvSpPr txBox="1">
            <a:spLocks noChangeArrowheads="1"/>
          </p:cNvSpPr>
          <p:nvPr/>
        </p:nvSpPr>
        <p:spPr bwMode="auto">
          <a:xfrm>
            <a:off x="184356" y="647700"/>
            <a:ext cx="8672513" cy="5840060"/>
          </a:xfrm>
          <a:prstGeom prst="rect">
            <a:avLst/>
          </a:prstGeom>
          <a:noFill/>
          <a:ln w="9525">
            <a:noFill/>
            <a:miter lim="800000"/>
            <a:headEnd/>
            <a:tailEnd/>
          </a:ln>
        </p:spPr>
        <p:txBody>
          <a:bodyPr lIns="0" tIns="0" rIns="0" bIns="0">
            <a:spAutoFit/>
          </a:bodyPr>
          <a:lstStyle/>
          <a:p>
            <a:pPr marL="176213" indent="-176213">
              <a:spcAft>
                <a:spcPts val="1800"/>
              </a:spcAft>
              <a:buFont typeface="Arial" pitchFamily="34" charset="0"/>
              <a:buChar char="•"/>
            </a:pPr>
            <a:r>
              <a:rPr lang="en-US" sz="1800" b="1" dirty="0">
                <a:solidFill>
                  <a:schemeClr val="bg1"/>
                </a:solidFill>
              </a:rPr>
              <a:t>The state and output probability distributions must sum to </a:t>
            </a:r>
            <a:r>
              <a:rPr lang="en-US" sz="1800" dirty="0">
                <a:solidFill>
                  <a:schemeClr val="bg1"/>
                </a:solidFill>
              </a:rPr>
              <a:t>1</a:t>
            </a:r>
            <a:r>
              <a:rPr lang="en-US" sz="1800" b="1" dirty="0">
                <a:solidFill>
                  <a:schemeClr val="bg1"/>
                </a:solidFill>
              </a:rPr>
              <a:t>:</a:t>
            </a:r>
          </a:p>
          <a:p>
            <a:pPr marL="176213" indent="-176213">
              <a:spcBef>
                <a:spcPts val="4500"/>
              </a:spcBef>
              <a:spcAft>
                <a:spcPts val="1800"/>
              </a:spcAft>
              <a:buFont typeface="Arial" pitchFamily="34" charset="0"/>
              <a:buChar char="•"/>
            </a:pPr>
            <a:r>
              <a:rPr lang="en-US" sz="1800" b="1" dirty="0">
                <a:solidFill>
                  <a:schemeClr val="bg1"/>
                </a:solidFill>
              </a:rPr>
              <a:t>A Markov model is called </a:t>
            </a:r>
            <a:r>
              <a:rPr lang="en-US" sz="1800" b="1" dirty="0">
                <a:solidFill>
                  <a:schemeClr val="accent1"/>
                </a:solidFill>
              </a:rPr>
              <a:t>ergodic</a:t>
            </a:r>
            <a:r>
              <a:rPr lang="en-US" sz="1800" b="1" dirty="0">
                <a:solidFill>
                  <a:schemeClr val="bg1"/>
                </a:solidFill>
              </a:rPr>
              <a:t> if every one of the states has a nonzero probability of occurring given some starting state.</a:t>
            </a:r>
          </a:p>
          <a:p>
            <a:pPr marL="176213" indent="-176213">
              <a:spcBef>
                <a:spcPts val="0"/>
              </a:spcBef>
              <a:spcAft>
                <a:spcPts val="1800"/>
              </a:spcAft>
              <a:buFont typeface="Arial" pitchFamily="34" charset="0"/>
              <a:buChar char="•"/>
            </a:pPr>
            <a:r>
              <a:rPr lang="en-US" sz="1800" b="1" dirty="0">
                <a:solidFill>
                  <a:schemeClr val="bg1"/>
                </a:solidFill>
              </a:rPr>
              <a:t>A Markov model is called a </a:t>
            </a:r>
            <a:r>
              <a:rPr lang="en-US" sz="1800" b="1" dirty="0">
                <a:solidFill>
                  <a:schemeClr val="accent1"/>
                </a:solidFill>
              </a:rPr>
              <a:t>hidden Markov model </a:t>
            </a:r>
            <a:r>
              <a:rPr lang="en-US" sz="1800" b="1" dirty="0">
                <a:solidFill>
                  <a:schemeClr val="bg1"/>
                </a:solidFill>
              </a:rPr>
              <a:t>(HMM) if the output symbols cannot be observed directly (</a:t>
            </a:r>
            <a:r>
              <a:rPr lang="en-US" sz="1800" b="1" dirty="0" err="1">
                <a:solidFill>
                  <a:schemeClr val="bg1"/>
                </a:solidFill>
              </a:rPr>
              <a:t>e.g</a:t>
            </a:r>
            <a:r>
              <a:rPr lang="en-US" sz="1800" b="1" dirty="0">
                <a:solidFill>
                  <a:schemeClr val="bg1"/>
                </a:solidFill>
              </a:rPr>
              <a:t>, correspond to a state) and can only be observed through a second stochastic process. HMMs are often referred to as a doubly stochastic system or model because state transitions and outputs are modeled as stochastic processes.</a:t>
            </a:r>
          </a:p>
          <a:p>
            <a:pPr marL="176213" indent="-176213">
              <a:spcBef>
                <a:spcPts val="0"/>
              </a:spcBef>
              <a:spcAft>
                <a:spcPts val="1800"/>
              </a:spcAft>
              <a:buFont typeface="Arial" pitchFamily="34" charset="0"/>
              <a:buChar char="•"/>
            </a:pPr>
            <a:r>
              <a:rPr lang="en-US" sz="1800" b="1" dirty="0">
                <a:solidFill>
                  <a:schemeClr val="bg1"/>
                </a:solidFill>
              </a:rPr>
              <a:t>There are three fundamental problems associated with HMMs:</a:t>
            </a:r>
          </a:p>
          <a:p>
            <a:pPr marL="339725" lvl="1" indent="-163513">
              <a:spcBef>
                <a:spcPts val="0"/>
              </a:spcBef>
              <a:spcAft>
                <a:spcPts val="1800"/>
              </a:spcAft>
              <a:buFont typeface="Wingdings" pitchFamily="2" charset="2"/>
              <a:buChar char="§"/>
            </a:pPr>
            <a:r>
              <a:rPr lang="en-US" sz="1800" b="1" dirty="0">
                <a:solidFill>
                  <a:schemeClr val="bg1"/>
                </a:solidFill>
              </a:rPr>
              <a:t>Evaluation: How do we efficiently compute the probability that a particular sequences of states was observed?</a:t>
            </a:r>
          </a:p>
          <a:p>
            <a:pPr marL="339725" lvl="1" indent="-163513">
              <a:spcBef>
                <a:spcPts val="0"/>
              </a:spcBef>
              <a:spcAft>
                <a:spcPts val="1800"/>
              </a:spcAft>
              <a:buFont typeface="Wingdings" pitchFamily="2" charset="2"/>
              <a:buChar char="§"/>
            </a:pPr>
            <a:r>
              <a:rPr lang="en-US" sz="1800" b="1" dirty="0">
                <a:solidFill>
                  <a:schemeClr val="bg1"/>
                </a:solidFill>
              </a:rPr>
              <a:t>Decoding: What is the most likely sequences of hidden states that produced an observed sequence?</a:t>
            </a:r>
          </a:p>
          <a:p>
            <a:pPr marL="339725" lvl="1" indent="-163513">
              <a:spcBef>
                <a:spcPts val="0"/>
              </a:spcBef>
              <a:spcAft>
                <a:spcPts val="1800"/>
              </a:spcAft>
              <a:buFont typeface="Wingdings" pitchFamily="2" charset="2"/>
              <a:buChar char="§"/>
            </a:pPr>
            <a:r>
              <a:rPr lang="en-US" sz="1800" b="1" dirty="0">
                <a:solidFill>
                  <a:schemeClr val="bg1"/>
                </a:solidFill>
              </a:rPr>
              <a:t>Learning: How do we estimate the parameters of the model?</a:t>
            </a:r>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More Definitions and Comments</a:t>
            </a:r>
          </a:p>
        </p:txBody>
      </p:sp>
      <p:graphicFrame>
        <p:nvGraphicFramePr>
          <p:cNvPr id="97282" name="Object 2"/>
          <p:cNvGraphicFramePr>
            <a:graphicFrameLocks noChangeAspect="1"/>
          </p:cNvGraphicFramePr>
          <p:nvPr/>
        </p:nvGraphicFramePr>
        <p:xfrm>
          <a:off x="460375" y="960304"/>
          <a:ext cx="1358900" cy="660400"/>
        </p:xfrm>
        <a:graphic>
          <a:graphicData uri="http://schemas.openxmlformats.org/presentationml/2006/ole">
            <mc:AlternateContent xmlns:mc="http://schemas.openxmlformats.org/markup-compatibility/2006">
              <mc:Choice xmlns:v="urn:schemas-microsoft-com:vml" Requires="v">
                <p:oleObj spid="_x0000_s142377" name="Equation" r:id="rId4" imgW="1358640" imgH="660240" progId="Equation.3">
                  <p:embed/>
                </p:oleObj>
              </mc:Choice>
              <mc:Fallback>
                <p:oleObj name="Equation" r:id="rId4" imgW="1358640" imgH="6602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375" y="960304"/>
                        <a:ext cx="1358900" cy="660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7283" name="Object 3"/>
          <p:cNvGraphicFramePr>
            <a:graphicFrameLocks noChangeAspect="1"/>
          </p:cNvGraphicFramePr>
          <p:nvPr/>
        </p:nvGraphicFramePr>
        <p:xfrm>
          <a:off x="2286000" y="964606"/>
          <a:ext cx="1346200" cy="660400"/>
        </p:xfrm>
        <a:graphic>
          <a:graphicData uri="http://schemas.openxmlformats.org/presentationml/2006/ole">
            <mc:AlternateContent xmlns:mc="http://schemas.openxmlformats.org/markup-compatibility/2006">
              <mc:Choice xmlns:v="urn:schemas-microsoft-com:vml" Requires="v">
                <p:oleObj spid="_x0000_s142378" name="Equation" r:id="rId6" imgW="1346040" imgH="660240" progId="Equation.DSMT4">
                  <p:embed/>
                </p:oleObj>
              </mc:Choice>
              <mc:Fallback>
                <p:oleObj name="Equation" r:id="rId6" imgW="1346040" imgH="6602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6000" y="964606"/>
                        <a:ext cx="1346200" cy="660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84177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682625"/>
            <a:ext cx="8688388" cy="4570482"/>
          </a:xfrm>
          <a:prstGeom prst="rect">
            <a:avLst/>
          </a:prstGeom>
          <a:noFill/>
          <a:ln w="9525">
            <a:noFill/>
            <a:miter lim="800000"/>
            <a:headEnd/>
            <a:tailEnd/>
          </a:ln>
        </p:spPr>
        <p:txBody>
          <a:bodyPr lIns="0" tIns="0" rIns="0" bIns="0">
            <a:spAutoFit/>
          </a:bodyPr>
          <a:lstStyle/>
          <a:p>
            <a:pPr marL="171450" indent="-171450">
              <a:spcBef>
                <a:spcPct val="50000"/>
              </a:spcBef>
              <a:buFontTx/>
              <a:buChar char="•"/>
            </a:pPr>
            <a:r>
              <a:rPr lang="en-US" sz="1800" b="1" dirty="0">
                <a:solidFill>
                  <a:schemeClr val="bg1"/>
                </a:solidFill>
              </a:rPr>
              <a:t>Formally introduced a hidden Markov model.</a:t>
            </a:r>
          </a:p>
          <a:p>
            <a:pPr marL="171450" indent="-171450">
              <a:spcBef>
                <a:spcPct val="50000"/>
              </a:spcBef>
              <a:buFontTx/>
              <a:buChar char="•"/>
            </a:pPr>
            <a:r>
              <a:rPr lang="en-US" sz="1800" b="1" dirty="0">
                <a:solidFill>
                  <a:schemeClr val="bg1"/>
                </a:solidFill>
              </a:rPr>
              <a:t>Described three fundamental problems (evaluation, decoding, and training).</a:t>
            </a:r>
          </a:p>
          <a:p>
            <a:pPr marL="171450" indent="-171450">
              <a:spcBef>
                <a:spcPct val="50000"/>
              </a:spcBef>
              <a:buFontTx/>
              <a:buChar char="•"/>
            </a:pPr>
            <a:r>
              <a:rPr lang="en-US" sz="1800" b="1" dirty="0">
                <a:solidFill>
                  <a:schemeClr val="bg1"/>
                </a:solidFill>
              </a:rPr>
              <a:t>Derived general properties of the model.</a:t>
            </a:r>
          </a:p>
          <a:p>
            <a:pPr marL="171450" indent="-171450">
              <a:spcBef>
                <a:spcPct val="50000"/>
              </a:spcBef>
            </a:pPr>
            <a:endParaRPr lang="en-US" sz="1800" b="1" dirty="0">
              <a:solidFill>
                <a:schemeClr val="bg1"/>
              </a:solidFill>
            </a:endParaRPr>
          </a:p>
          <a:p>
            <a:pPr marL="171450" indent="-171450">
              <a:spcBef>
                <a:spcPct val="50000"/>
              </a:spcBef>
            </a:pPr>
            <a:r>
              <a:rPr lang="en-US" sz="1800" b="1" dirty="0">
                <a:solidFill>
                  <a:schemeClr val="bg1"/>
                </a:solidFill>
              </a:rPr>
              <a:t>Remaining issues:</a:t>
            </a:r>
          </a:p>
          <a:p>
            <a:pPr marL="171450" indent="-171450">
              <a:spcBef>
                <a:spcPct val="50000"/>
              </a:spcBef>
              <a:buFontTx/>
              <a:buChar char="•"/>
            </a:pPr>
            <a:r>
              <a:rPr lang="en-US" sz="1800" b="1" dirty="0">
                <a:solidFill>
                  <a:schemeClr val="bg1"/>
                </a:solidFill>
              </a:rPr>
              <a:t>Introduce the Forward Algorithm as a fast way to do evaluation.</a:t>
            </a:r>
          </a:p>
          <a:p>
            <a:pPr marL="171450" indent="-171450">
              <a:spcBef>
                <a:spcPct val="50000"/>
              </a:spcBef>
              <a:buFontTx/>
              <a:buChar char="•"/>
            </a:pPr>
            <a:r>
              <a:rPr lang="en-US" sz="1800" b="1" dirty="0">
                <a:solidFill>
                  <a:schemeClr val="bg1"/>
                </a:solidFill>
              </a:rPr>
              <a:t>Introduce the Viterbi Algorithm as a reasonable way to do decoding.</a:t>
            </a:r>
          </a:p>
          <a:p>
            <a:pPr marL="171450" indent="-171450">
              <a:spcBef>
                <a:spcPct val="50000"/>
              </a:spcBef>
              <a:buFontTx/>
              <a:buChar char="•"/>
            </a:pPr>
            <a:r>
              <a:rPr lang="en-US" sz="1800" b="1">
                <a:solidFill>
                  <a:schemeClr val="bg1"/>
                </a:solidFill>
              </a:rPr>
              <a:t>Introduce </a:t>
            </a:r>
            <a:r>
              <a:rPr lang="en-US" sz="1800" b="1" dirty="0">
                <a:solidFill>
                  <a:schemeClr val="bg1"/>
                </a:solidFill>
              </a:rPr>
              <a:t>dynamic programming using a string matching example.</a:t>
            </a:r>
          </a:p>
          <a:p>
            <a:pPr marL="171450" indent="-171450">
              <a:spcBef>
                <a:spcPct val="50000"/>
              </a:spcBef>
              <a:buFont typeface="Arial" pitchFamily="34" charset="0"/>
              <a:buChar char="•"/>
            </a:pPr>
            <a:r>
              <a:rPr lang="en-US" sz="1800" b="1" dirty="0">
                <a:solidFill>
                  <a:schemeClr val="bg1"/>
                </a:solidFill>
              </a:rPr>
              <a:t>Derive the reestimation equations using the EM Theorem so we can guarantee convergence.</a:t>
            </a:r>
          </a:p>
          <a:p>
            <a:pPr marL="171450" indent="-171450">
              <a:spcBef>
                <a:spcPct val="50000"/>
              </a:spcBef>
              <a:buFont typeface="Arial" pitchFamily="34" charset="0"/>
              <a:buChar char="•"/>
            </a:pPr>
            <a:r>
              <a:rPr lang="en-US" sz="1800" b="1" dirty="0">
                <a:solidFill>
                  <a:schemeClr val="bg1"/>
                </a:solidFill>
              </a:rPr>
              <a:t>Generalize the output distribution to a continuous distribution using a Gaussian mixture model.</a:t>
            </a:r>
          </a:p>
        </p:txBody>
      </p:sp>
    </p:spTree>
    <p:extLst>
      <p:ext uri="{BB962C8B-B14F-4D97-AF65-F5344CB8AC3E}">
        <p14:creationId xmlns:p14="http://schemas.microsoft.com/office/powerpoint/2010/main" val="1979543689"/>
      </p:ext>
    </p:extLst>
  </p:cSld>
  <p:clrMapOvr>
    <a:masterClrMapping/>
  </p:clrMapOvr>
</p:sld>
</file>

<file path=ppt/theme/theme1.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7178</TotalTime>
  <Words>467</Words>
  <Application>Microsoft Macintosh PowerPoint</Application>
  <PresentationFormat>Letter Paper (8.5x11 in)</PresentationFormat>
  <Paragraphs>45</Paragraphs>
  <Slides>8</Slides>
  <Notes>3</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8</vt:i4>
      </vt:variant>
    </vt:vector>
  </HeadingPairs>
  <TitlesOfParts>
    <vt:vector size="15" baseType="lpstr">
      <vt:lpstr>Arial</vt:lpstr>
      <vt:lpstr>Cambria Math</vt:lpstr>
      <vt:lpstr>Times New Roman</vt:lpstr>
      <vt:lpstr>Wingdings</vt:lpstr>
      <vt:lpstr>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410</cp:revision>
  <dcterms:created xsi:type="dcterms:W3CDTF">2002-09-12T17:13:32Z</dcterms:created>
  <dcterms:modified xsi:type="dcterms:W3CDTF">2019-10-07T11:57:44Z</dcterms:modified>
</cp:coreProperties>
</file>