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65" r:id="rId1"/>
    <p:sldMasterId id="2147483694" r:id="rId2"/>
  </p:sldMasterIdLst>
  <p:notesMasterIdLst>
    <p:notesMasterId r:id="rId20"/>
  </p:notesMasterIdLst>
  <p:handoutMasterIdLst>
    <p:handoutMasterId r:id="rId21"/>
  </p:handoutMasterIdLst>
  <p:sldIdLst>
    <p:sldId id="356" r:id="rId3"/>
    <p:sldId id="411" r:id="rId4"/>
    <p:sldId id="412" r:id="rId5"/>
    <p:sldId id="413" r:id="rId6"/>
    <p:sldId id="414" r:id="rId7"/>
    <p:sldId id="415" r:id="rId8"/>
    <p:sldId id="416" r:id="rId9"/>
    <p:sldId id="417" r:id="rId10"/>
    <p:sldId id="418" r:id="rId11"/>
    <p:sldId id="419" r:id="rId12"/>
    <p:sldId id="426" r:id="rId13"/>
    <p:sldId id="430" r:id="rId14"/>
    <p:sldId id="431" r:id="rId15"/>
    <p:sldId id="427" r:id="rId16"/>
    <p:sldId id="428" r:id="rId17"/>
    <p:sldId id="421" r:id="rId18"/>
    <p:sldId id="425" r:id="rId19"/>
  </p:sldIdLst>
  <p:sldSz cx="9144000" cy="6858000" type="letter"/>
  <p:notesSz cx="7302500" cy="9588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16">
          <p15:clr>
            <a:srgbClr val="A4A3A4"/>
          </p15:clr>
        </p15:guide>
        <p15:guide id="2" pos="549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19">
          <p15:clr>
            <a:srgbClr val="A4A3A4"/>
          </p15:clr>
        </p15:guide>
        <p15:guide id="2" pos="23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F755"/>
    <a:srgbClr val="CC6600"/>
    <a:srgbClr val="6666FF"/>
    <a:srgbClr val="008000"/>
    <a:srgbClr val="000080"/>
    <a:srgbClr val="004000"/>
    <a:srgbClr val="9966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75" autoAdjust="0"/>
    <p:restoredTop sz="95374" autoAdjust="0"/>
  </p:normalViewPr>
  <p:slideViewPr>
    <p:cSldViewPr snapToGrid="0">
      <p:cViewPr varScale="1">
        <p:scale>
          <a:sx n="117" d="100"/>
          <a:sy n="117" d="100"/>
        </p:scale>
        <p:origin x="2160" y="184"/>
      </p:cViewPr>
      <p:guideLst>
        <p:guide orient="horz" pos="3816"/>
        <p:guide pos="549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1" d="100"/>
          <a:sy n="51" d="100"/>
        </p:scale>
        <p:origin x="-1818" y="-102"/>
      </p:cViewPr>
      <p:guideLst>
        <p:guide orient="horz" pos="3019"/>
        <p:guide pos="23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7.xml"/><Relationship Id="rId2" Type="http://schemas.openxmlformats.org/officeDocument/2006/relationships/slide" Target="slides/slide6.xml"/><Relationship Id="rId1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3" Type="http://schemas.openxmlformats.org/officeDocument/2006/relationships/image" Target="../media/image13.wmf"/><Relationship Id="rId7" Type="http://schemas.openxmlformats.org/officeDocument/2006/relationships/image" Target="../media/image17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Relationship Id="rId6" Type="http://schemas.openxmlformats.org/officeDocument/2006/relationships/image" Target="../media/image16.wmf"/><Relationship Id="rId11" Type="http://schemas.openxmlformats.org/officeDocument/2006/relationships/image" Target="../media/image21.wmf"/><Relationship Id="rId5" Type="http://schemas.openxmlformats.org/officeDocument/2006/relationships/image" Target="../media/image15.wmf"/><Relationship Id="rId10" Type="http://schemas.openxmlformats.org/officeDocument/2006/relationships/image" Target="../media/image20.wmf"/><Relationship Id="rId4" Type="http://schemas.openxmlformats.org/officeDocument/2006/relationships/image" Target="../media/image14.wmf"/><Relationship Id="rId9" Type="http://schemas.openxmlformats.org/officeDocument/2006/relationships/image" Target="../media/image19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18.wmf"/><Relationship Id="rId1" Type="http://schemas.openxmlformats.org/officeDocument/2006/relationships/image" Target="../media/image15.wmf"/><Relationship Id="rId5" Type="http://schemas.openxmlformats.org/officeDocument/2006/relationships/image" Target="../media/image25.wmf"/><Relationship Id="rId4" Type="http://schemas.openxmlformats.org/officeDocument/2006/relationships/image" Target="../media/image2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66158826-EADE-4792-AB13-43381F09B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7666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4538"/>
            <a:ext cx="535305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CC53042-5A96-4DBC-B738-B843823BA6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9080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E24DD5B-5CB9-4278-8304-53E47D6138F7}" type="slidenum">
              <a:rPr lang="en-US"/>
              <a:pPr/>
              <a:t>4</a:t>
            </a:fld>
            <a:endParaRPr lang="en-US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2750" y="4554538"/>
            <a:ext cx="6550025" cy="4314825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3397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E24DD5B-5CB9-4278-8304-53E47D6138F7}" type="slidenum">
              <a:rPr lang="en-US"/>
              <a:pPr/>
              <a:t>5</a:t>
            </a:fld>
            <a:endParaRPr lang="en-US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2750" y="4554538"/>
            <a:ext cx="6550025" cy="4314825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0021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E24DD5B-5CB9-4278-8304-53E47D6138F7}" type="slidenum">
              <a:rPr lang="en-US"/>
              <a:pPr/>
              <a:t>6</a:t>
            </a:fld>
            <a:endParaRPr lang="en-US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2750" y="4554538"/>
            <a:ext cx="6550025" cy="4314825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1471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46634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63639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7222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892034"/>
                </a:solidFill>
              </a:rPr>
              <a:t>ECE 8527: Lecture 16, 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892034"/>
              </a:solidFill>
              <a:latin typeface="Times New Roman" pitchFamily="18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79425" y="130175"/>
            <a:ext cx="3821113" cy="366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8443 – Pattern Recognition</a:t>
            </a:r>
          </a:p>
        </p:txBody>
      </p:sp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892034"/>
              </a:solidFill>
              <a:latin typeface="Times New Roman" pitchFamily="18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 userDrawn="1"/>
        </p:nvSpPr>
        <p:spPr bwMode="auto">
          <a:xfrm>
            <a:off x="479425" y="110332"/>
            <a:ext cx="7935886" cy="36933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anchor="ctr" anchorCtr="1">
            <a:spAutoFit/>
          </a:bodyPr>
          <a:lstStyle>
            <a:defPPr>
              <a:defRPr lang="en-US"/>
            </a:defPPr>
            <a:lvl1pPr>
              <a:spcBef>
                <a:spcPts val="0"/>
              </a:spcBef>
              <a:defRPr sz="1800" b="1">
                <a:solidFill>
                  <a:srgbClr val="333399"/>
                </a:solidFill>
              </a:defRPr>
            </a:lvl1pPr>
          </a:lstStyle>
          <a:p>
            <a:r>
              <a:rPr lang="en-US" dirty="0"/>
              <a:t>ECE 8527 – Introduction to Machine Learning and Pattern Recognition</a:t>
            </a:r>
          </a:p>
        </p:txBody>
      </p:sp>
    </p:spTree>
    <p:extLst>
      <p:ext uri="{BB962C8B-B14F-4D97-AF65-F5344CB8AC3E}">
        <p14:creationId xmlns:p14="http://schemas.microsoft.com/office/powerpoint/2010/main" val="918934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brown.edu/research/ai/dynamics/tutorial/Documents/ExpectationMaximization.html" TargetMode="External"/><Relationship Id="rId7" Type="http://schemas.openxmlformats.org/officeDocument/2006/relationships/image" Target="../media/image3.jpeg"/><Relationship Id="rId2" Type="http://schemas.openxmlformats.org/officeDocument/2006/relationships/hyperlink" Target="http://en.wikipedia.org/wiki/Expectation-maximization_algorithm" TargetMode="Externa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jpeg"/><Relationship Id="rId5" Type="http://schemas.openxmlformats.org/officeDocument/2006/relationships/hyperlink" Target="http://books.google.com/books?id=1C9dzcJTWowC&amp;dq=jelinek+statistical+methods&amp;pg=PP1&amp;ots=mdRTEIwXcZ&amp;sig=fd7wiAPdfX6cs8hhA5ct71NaxYc&amp;hl=en&amp;prev=http://www.google.com/search?hl=en&amp;client=firefox-a&amp;rls=org.mozilla:en-US:official&amp;q=Jelinek+Statistical+Methods&amp;b" TargetMode="External"/><Relationship Id="rId4" Type="http://schemas.openxmlformats.org/officeDocument/2006/relationships/hyperlink" Target="http://sifaka.cs.uiuc.edu/course/397cxz03f/em-note.pdf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.bin"/><Relationship Id="rId13" Type="http://schemas.openxmlformats.org/officeDocument/2006/relationships/oleObject" Target="../embeddings/oleObject23.bin"/><Relationship Id="rId3" Type="http://schemas.openxmlformats.org/officeDocument/2006/relationships/oleObject" Target="../embeddings/oleObject17.bin"/><Relationship Id="rId7" Type="http://schemas.openxmlformats.org/officeDocument/2006/relationships/oleObject" Target="../embeddings/oleObject19.bin"/><Relationship Id="rId12" Type="http://schemas.openxmlformats.org/officeDocument/2006/relationships/image" Target="../media/image24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8.wmf"/><Relationship Id="rId11" Type="http://schemas.openxmlformats.org/officeDocument/2006/relationships/oleObject" Target="../embeddings/oleObject22.bin"/><Relationship Id="rId5" Type="http://schemas.openxmlformats.org/officeDocument/2006/relationships/oleObject" Target="../embeddings/oleObject18.bin"/><Relationship Id="rId15" Type="http://schemas.openxmlformats.org/officeDocument/2006/relationships/image" Target="../media/image25.wmf"/><Relationship Id="rId10" Type="http://schemas.openxmlformats.org/officeDocument/2006/relationships/image" Target="../media/image23.wmf"/><Relationship Id="rId4" Type="http://schemas.openxmlformats.org/officeDocument/2006/relationships/image" Target="../media/image15.wmf"/><Relationship Id="rId9" Type="http://schemas.openxmlformats.org/officeDocument/2006/relationships/oleObject" Target="../embeddings/oleObject21.bin"/><Relationship Id="rId14" Type="http://schemas.openxmlformats.org/officeDocument/2006/relationships/oleObject" Target="../embeddings/oleObject24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ocr.ucla.edu/Applets.dir/MixtureEM.html" TargetMode="External"/><Relationship Id="rId2" Type="http://schemas.openxmlformats.org/officeDocument/2006/relationships/hyperlink" Target="http://citeseer.ist.psu.edu/bilmes98gentle.html" TargetMode="Externa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eb.mit.edu/6.435/www/Dempster77.pdf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8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7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9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0.wmf"/><Relationship Id="rId4" Type="http://schemas.openxmlformats.org/officeDocument/2006/relationships/oleObject" Target="../embeddings/oleObject4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13" Type="http://schemas.openxmlformats.org/officeDocument/2006/relationships/oleObject" Target="../embeddings/oleObject10.bin"/><Relationship Id="rId18" Type="http://schemas.openxmlformats.org/officeDocument/2006/relationships/image" Target="../media/image18.wmf"/><Relationship Id="rId3" Type="http://schemas.openxmlformats.org/officeDocument/2006/relationships/oleObject" Target="../embeddings/oleObject5.bin"/><Relationship Id="rId21" Type="http://schemas.openxmlformats.org/officeDocument/2006/relationships/oleObject" Target="../embeddings/oleObject14.bin"/><Relationship Id="rId7" Type="http://schemas.openxmlformats.org/officeDocument/2006/relationships/oleObject" Target="../embeddings/oleObject7.bin"/><Relationship Id="rId12" Type="http://schemas.openxmlformats.org/officeDocument/2006/relationships/image" Target="../media/image15.wmf"/><Relationship Id="rId17" Type="http://schemas.openxmlformats.org/officeDocument/2006/relationships/oleObject" Target="../embeddings/oleObject12.bin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7.wmf"/><Relationship Id="rId20" Type="http://schemas.openxmlformats.org/officeDocument/2006/relationships/image" Target="../media/image19.wmf"/><Relationship Id="rId1" Type="http://schemas.openxmlformats.org/officeDocument/2006/relationships/vmlDrawing" Target="../drawings/vmlDrawing3.vml"/><Relationship Id="rId6" Type="http://schemas.openxmlformats.org/officeDocument/2006/relationships/image" Target="../media/image12.wmf"/><Relationship Id="rId11" Type="http://schemas.openxmlformats.org/officeDocument/2006/relationships/oleObject" Target="../embeddings/oleObject9.bin"/><Relationship Id="rId24" Type="http://schemas.openxmlformats.org/officeDocument/2006/relationships/image" Target="../media/image21.wmf"/><Relationship Id="rId5" Type="http://schemas.openxmlformats.org/officeDocument/2006/relationships/oleObject" Target="../embeddings/oleObject6.bin"/><Relationship Id="rId15" Type="http://schemas.openxmlformats.org/officeDocument/2006/relationships/oleObject" Target="../embeddings/oleObject11.bin"/><Relationship Id="rId23" Type="http://schemas.openxmlformats.org/officeDocument/2006/relationships/oleObject" Target="../embeddings/oleObject15.bin"/><Relationship Id="rId10" Type="http://schemas.openxmlformats.org/officeDocument/2006/relationships/image" Target="../media/image14.wmf"/><Relationship Id="rId19" Type="http://schemas.openxmlformats.org/officeDocument/2006/relationships/oleObject" Target="../embeddings/oleObject13.bin"/><Relationship Id="rId4" Type="http://schemas.openxmlformats.org/officeDocument/2006/relationships/image" Target="../media/image11.wmf"/><Relationship Id="rId9" Type="http://schemas.openxmlformats.org/officeDocument/2006/relationships/oleObject" Target="../embeddings/oleObject8.bin"/><Relationship Id="rId14" Type="http://schemas.openxmlformats.org/officeDocument/2006/relationships/image" Target="../media/image16.wmf"/><Relationship Id="rId22" Type="http://schemas.openxmlformats.org/officeDocument/2006/relationships/image" Target="../media/image20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2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541338" y="1358900"/>
            <a:ext cx="4721225" cy="454818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marR="0" lvl="0" indent="-176213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Objectives:</a:t>
            </a:r>
            <a:b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Jensen’s Inequality (Special</a:t>
            </a:r>
            <a:r>
              <a:rPr kumimoji="0" lang="en-US" sz="1800" b="1" i="0" u="none" strike="noStrike" kern="120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Case)</a:t>
            </a:r>
            <a:br>
              <a:rPr kumimoji="0" lang="en-US" sz="1800" b="1" i="0" u="none" strike="noStrike" kern="120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1800" b="1" i="0" u="none" strike="noStrike" kern="120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EM Theorem Proof</a:t>
            </a:r>
            <a:b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EM Example – Missing </a:t>
            </a:r>
            <a:r>
              <a:rPr lang="en-US" sz="1800" b="1" dirty="0">
                <a:solidFill>
                  <a:schemeClr val="tx2"/>
                </a:solidFill>
                <a:latin typeface="+mn-lt"/>
              </a:rPr>
              <a:t>Data</a:t>
            </a:r>
            <a:b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lang="en-US" sz="1800" b="1" dirty="0">
                <a:solidFill>
                  <a:schemeClr val="tx2"/>
                </a:solidFill>
                <a:latin typeface="+mn-lt"/>
              </a:rPr>
              <a:t>Application: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Hidden Markov Models</a:t>
            </a:r>
          </a:p>
          <a:p>
            <a:pPr marL="176213" marR="0" lvl="0" indent="-176213" defTabSz="914400" rtl="0" eaLnBrk="1" fontAlgn="auto" latinLnBrk="0" hangingPunct="1">
              <a:spcBef>
                <a:spcPts val="14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Resources:</a:t>
            </a:r>
            <a:b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2"/>
              </a:rPr>
              <a:t>Wiki: EM History</a:t>
            </a:r>
            <a:br>
              <a:rPr lang="en-US" sz="1800" b="1" dirty="0">
                <a:solidFill>
                  <a:schemeClr val="accent2"/>
                </a:solidFill>
                <a:latin typeface="+mn-lt"/>
              </a:rPr>
            </a:b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3"/>
              </a:rPr>
              <a:t>T.D.: Brown CS Tutorial</a:t>
            </a:r>
            <a:br>
              <a:rPr lang="en-US" sz="1800" b="1" noProof="0" dirty="0">
                <a:solidFill>
                  <a:schemeClr val="accent2"/>
                </a:solidFill>
                <a:latin typeface="+mn-lt"/>
              </a:rPr>
            </a:b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4"/>
              </a:rPr>
              <a:t>UIUC:</a:t>
            </a:r>
            <a:r>
              <a:rPr kumimoji="0" lang="en-US" sz="1800" b="1" i="0" u="none" strike="noStrike" kern="1200" cap="none" spc="0" normalizeH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4"/>
              </a:rPr>
              <a:t> Tutorial</a:t>
            </a:r>
            <a:br>
              <a:rPr kumimoji="0" lang="en-US" sz="1800" b="1" i="0" u="none" strike="noStrike" kern="1200" cap="none" spc="0" normalizeH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lang="en-US" sz="1800" b="1" dirty="0">
                <a:solidFill>
                  <a:srgbClr val="004000"/>
                </a:solidFill>
                <a:latin typeface="+mn-lt"/>
                <a:hlinkClick r:id="rId5"/>
              </a:rPr>
              <a:t>F.J.: Statistical Methods</a:t>
            </a:r>
            <a:br>
              <a:rPr lang="en-US" b="1" dirty="0">
                <a:solidFill>
                  <a:schemeClr val="accent2"/>
                </a:solidFill>
              </a:rPr>
            </a:br>
            <a:endParaRPr kumimoji="0" lang="en-US" sz="1800" b="1" i="0" u="none" strike="noStrike" kern="1200" cap="none" spc="0" normalizeH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Text Box 29"/>
          <p:cNvSpPr txBox="1">
            <a:spLocks noChangeArrowheads="1"/>
          </p:cNvSpPr>
          <p:nvPr/>
        </p:nvSpPr>
        <p:spPr bwMode="auto">
          <a:xfrm>
            <a:off x="409575" y="552450"/>
            <a:ext cx="84677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chemeClr val="accent1"/>
                </a:solidFill>
              </a:rPr>
              <a:t>LECTURE 16: </a:t>
            </a:r>
            <a:r>
              <a:rPr lang="en-US" b="1" dirty="0">
                <a:solidFill>
                  <a:schemeClr val="accent2"/>
                </a:solidFill>
              </a:rPr>
              <a:t>EXPECTATION MAXIMIZATION (EM)</a:t>
            </a:r>
          </a:p>
        </p:txBody>
      </p:sp>
      <p:pic>
        <p:nvPicPr>
          <p:cNvPr id="10" name="Picture 9" descr="x.JP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66507" y="3082414"/>
            <a:ext cx="3259536" cy="2835531"/>
          </a:xfrm>
          <a:prstGeom prst="rect">
            <a:avLst/>
          </a:prstGeom>
        </p:spPr>
      </p:pic>
      <p:pic>
        <p:nvPicPr>
          <p:cNvPr id="11" name="Picture 10" descr="x_Page_2.jpg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152843" y="1120878"/>
            <a:ext cx="2549832" cy="1952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7671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 Box 5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Discussion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93881" y="625887"/>
            <a:ext cx="8662988" cy="590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76213" indent="-176213">
              <a:lnSpc>
                <a:spcPct val="150000"/>
              </a:lnSpc>
              <a:spcBef>
                <a:spcPts val="0"/>
              </a:spcBef>
              <a:spcAft>
                <a:spcPts val="1800"/>
              </a:spcAft>
              <a:buFont typeface="Arial" pitchFamily="34" charset="0"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If we start with the parameter setting    , and find a parameter setting     for which our inequality holds, then the observed data, </a:t>
            </a:r>
            <a:r>
              <a:rPr lang="en-US" sz="1800" dirty="0">
                <a:solidFill>
                  <a:schemeClr val="bg1"/>
                </a:solidFill>
              </a:rPr>
              <a:t>y</a:t>
            </a:r>
            <a:r>
              <a:rPr lang="en-US" sz="1800" b="1" dirty="0">
                <a:solidFill>
                  <a:schemeClr val="bg1"/>
                </a:solidFill>
              </a:rPr>
              <a:t>, will be more probable under     than    .</a:t>
            </a:r>
          </a:p>
          <a:p>
            <a:pPr marL="176213" indent="-176213">
              <a:lnSpc>
                <a:spcPct val="150000"/>
              </a:lnSpc>
              <a:spcBef>
                <a:spcPts val="0"/>
              </a:spcBef>
              <a:spcAft>
                <a:spcPts val="1800"/>
              </a:spcAft>
              <a:buFont typeface="Arial" pitchFamily="34" charset="0"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The  name Expectation Maximization comes about because we take the expectation of              with respect to the old distribution              and then maximize the expectation as a function of the argument     .</a:t>
            </a:r>
          </a:p>
          <a:p>
            <a:pPr marL="176213" indent="-176213">
              <a:lnSpc>
                <a:spcPct val="150000"/>
              </a:lnSpc>
              <a:spcBef>
                <a:spcPts val="0"/>
              </a:spcBef>
              <a:spcAft>
                <a:spcPts val="1800"/>
              </a:spcAft>
              <a:buFont typeface="Arial" pitchFamily="34" charset="0"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Critical to the success of the algorithm is the choice of the proper intermediate variable, </a:t>
            </a:r>
            <a:r>
              <a:rPr lang="en-US" sz="1800" b="1" i="1" dirty="0">
                <a:solidFill>
                  <a:schemeClr val="bg1"/>
                </a:solidFill>
              </a:rPr>
              <a:t>t</a:t>
            </a:r>
            <a:r>
              <a:rPr lang="en-US" sz="1800" b="1" dirty="0">
                <a:solidFill>
                  <a:schemeClr val="bg1"/>
                </a:solidFill>
              </a:rPr>
              <a:t>, that will allow finding the maximum of the expectation of                                  .</a:t>
            </a:r>
          </a:p>
          <a:p>
            <a:pPr marL="176213" indent="-176213">
              <a:lnSpc>
                <a:spcPct val="150000"/>
              </a:lnSpc>
              <a:spcBef>
                <a:spcPts val="0"/>
              </a:spcBef>
              <a:spcAft>
                <a:spcPts val="1800"/>
              </a:spcAft>
              <a:buFont typeface="Arial" pitchFamily="34" charset="0"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Perhaps the most prominent use of the EM algorithm in pattern recognition is to derive the Baum-Welch </a:t>
            </a:r>
            <a:r>
              <a:rPr lang="en-US" sz="1800" b="1" dirty="0" err="1">
                <a:solidFill>
                  <a:schemeClr val="bg1"/>
                </a:solidFill>
              </a:rPr>
              <a:t>reestimation</a:t>
            </a:r>
            <a:r>
              <a:rPr lang="en-US" sz="1800" b="1" dirty="0">
                <a:solidFill>
                  <a:schemeClr val="bg1"/>
                </a:solidFill>
              </a:rPr>
              <a:t> equations for a hidden Markov model.</a:t>
            </a:r>
          </a:p>
          <a:p>
            <a:pPr marL="176213" indent="-176213">
              <a:lnSpc>
                <a:spcPct val="150000"/>
              </a:lnSpc>
              <a:spcBef>
                <a:spcPts val="0"/>
              </a:spcBef>
              <a:spcAft>
                <a:spcPts val="1800"/>
              </a:spcAft>
              <a:buFont typeface="Arial" pitchFamily="34" charset="0"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Many other </a:t>
            </a:r>
            <a:r>
              <a:rPr lang="en-US" sz="1800" b="1" dirty="0" err="1">
                <a:solidFill>
                  <a:schemeClr val="bg1"/>
                </a:solidFill>
              </a:rPr>
              <a:t>reestimation</a:t>
            </a:r>
            <a:r>
              <a:rPr lang="en-US" sz="1800" b="1" dirty="0">
                <a:solidFill>
                  <a:schemeClr val="bg1"/>
                </a:solidFill>
              </a:rPr>
              <a:t> algorithms have been derived using this approach.</a:t>
            </a:r>
          </a:p>
        </p:txBody>
      </p:sp>
      <p:graphicFrame>
        <p:nvGraphicFramePr>
          <p:cNvPr id="2150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1418145"/>
              </p:ext>
            </p:extLst>
          </p:nvPr>
        </p:nvGraphicFramePr>
        <p:xfrm>
          <a:off x="7867905" y="772985"/>
          <a:ext cx="1651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380" name="Equation" r:id="rId3" imgW="164880" imgH="228600" progId="Equation.3">
                  <p:embed/>
                </p:oleObj>
              </mc:Choice>
              <mc:Fallback>
                <p:oleObj name="Equation" r:id="rId3" imgW="1648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67905" y="772985"/>
                        <a:ext cx="165100" cy="228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5531175"/>
              </p:ext>
            </p:extLst>
          </p:nvPr>
        </p:nvGraphicFramePr>
        <p:xfrm>
          <a:off x="4396453" y="778445"/>
          <a:ext cx="2159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381" name="Equation" r:id="rId5" imgW="215640" imgH="241200" progId="Equation.3">
                  <p:embed/>
                </p:oleObj>
              </mc:Choice>
              <mc:Fallback>
                <p:oleObj name="Equation" r:id="rId5" imgW="21564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96453" y="778445"/>
                        <a:ext cx="215900" cy="241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544430"/>
              </p:ext>
            </p:extLst>
          </p:nvPr>
        </p:nvGraphicFramePr>
        <p:xfrm>
          <a:off x="1088308" y="1589156"/>
          <a:ext cx="1651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382" name="Equation" r:id="rId7" imgW="164880" imgH="228600" progId="Equation.3">
                  <p:embed/>
                </p:oleObj>
              </mc:Choice>
              <mc:Fallback>
                <p:oleObj name="Equation" r:id="rId7" imgW="1648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8308" y="1589156"/>
                        <a:ext cx="165100" cy="228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9282806"/>
              </p:ext>
            </p:extLst>
          </p:nvPr>
        </p:nvGraphicFramePr>
        <p:xfrm>
          <a:off x="1864933" y="1580409"/>
          <a:ext cx="2159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383" name="Equation" r:id="rId8" imgW="215640" imgH="241200" progId="Equation.3">
                  <p:embed/>
                </p:oleObj>
              </mc:Choice>
              <mc:Fallback>
                <p:oleObj name="Equation" r:id="rId8" imgW="21564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64933" y="1580409"/>
                        <a:ext cx="215900" cy="241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1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8347168"/>
              </p:ext>
            </p:extLst>
          </p:nvPr>
        </p:nvGraphicFramePr>
        <p:xfrm>
          <a:off x="2019966" y="2616381"/>
          <a:ext cx="6985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384" name="Equation" r:id="rId9" imgW="698400" imgH="291960" progId="Equation.3">
                  <p:embed/>
                </p:oleObj>
              </mc:Choice>
              <mc:Fallback>
                <p:oleObj name="Equation" r:id="rId9" imgW="698400" imgH="291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19966" y="2616381"/>
                        <a:ext cx="6985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11" name="Object 7"/>
          <p:cNvGraphicFramePr>
            <a:graphicFrameLocks noChangeAspect="1"/>
          </p:cNvGraphicFramePr>
          <p:nvPr/>
        </p:nvGraphicFramePr>
        <p:xfrm>
          <a:off x="6621463" y="2592388"/>
          <a:ext cx="7366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385" name="Equation" r:id="rId11" imgW="736560" imgH="291960" progId="Equation.3">
                  <p:embed/>
                </p:oleObj>
              </mc:Choice>
              <mc:Fallback>
                <p:oleObj name="Equation" r:id="rId11" imgW="736560" imgH="291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1463" y="2592388"/>
                        <a:ext cx="7366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12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5669956"/>
              </p:ext>
            </p:extLst>
          </p:nvPr>
        </p:nvGraphicFramePr>
        <p:xfrm>
          <a:off x="6492802" y="3054838"/>
          <a:ext cx="1651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386" name="Equation" r:id="rId13" imgW="164880" imgH="228600" progId="Equation.3">
                  <p:embed/>
                </p:oleObj>
              </mc:Choice>
              <mc:Fallback>
                <p:oleObj name="Equation" r:id="rId13" imgW="1648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92802" y="3054838"/>
                        <a:ext cx="165100" cy="228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13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9536252"/>
              </p:ext>
            </p:extLst>
          </p:nvPr>
        </p:nvGraphicFramePr>
        <p:xfrm>
          <a:off x="696667" y="4460749"/>
          <a:ext cx="19304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387" name="Equation" r:id="rId14" imgW="1930320" imgH="469800" progId="Equation.DSMT4">
                  <p:embed/>
                </p:oleObj>
              </mc:Choice>
              <mc:Fallback>
                <p:oleObj name="Equation" r:id="rId14" imgW="1930320" imgH="469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6667" y="4460749"/>
                        <a:ext cx="1930400" cy="469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487454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7877" y="612195"/>
            <a:ext cx="7948246" cy="171771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7877" y="1965365"/>
            <a:ext cx="7948245" cy="4299370"/>
          </a:xfrm>
          <a:prstGeom prst="rect">
            <a:avLst/>
          </a:prstGeom>
        </p:spPr>
      </p:pic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Example: Estimating Missing Data</a:t>
            </a:r>
          </a:p>
        </p:txBody>
      </p:sp>
    </p:spTree>
    <p:extLst>
      <p:ext uri="{BB962C8B-B14F-4D97-AF65-F5344CB8AC3E}">
        <p14:creationId xmlns:p14="http://schemas.microsoft.com/office/powerpoint/2010/main" val="15424935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73876"/>
            <a:ext cx="9144000" cy="4982382"/>
          </a:xfrm>
          <a:prstGeom prst="rect">
            <a:avLst/>
          </a:prstGeom>
        </p:spPr>
      </p:pic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Example: Estimating Missing Data</a:t>
            </a:r>
          </a:p>
        </p:txBody>
      </p:sp>
    </p:spTree>
    <p:extLst>
      <p:ext uri="{BB962C8B-B14F-4D97-AF65-F5344CB8AC3E}">
        <p14:creationId xmlns:p14="http://schemas.microsoft.com/office/powerpoint/2010/main" val="838959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973211"/>
            <a:ext cx="9144000" cy="4275408"/>
          </a:xfrm>
          <a:prstGeom prst="rect">
            <a:avLst/>
          </a:prstGeom>
        </p:spPr>
      </p:pic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Example: Estimating Missing Data</a:t>
            </a:r>
          </a:p>
        </p:txBody>
      </p:sp>
    </p:spTree>
    <p:extLst>
      <p:ext uri="{BB962C8B-B14F-4D97-AF65-F5344CB8AC3E}">
        <p14:creationId xmlns:p14="http://schemas.microsoft.com/office/powerpoint/2010/main" val="12895390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5624" y="590842"/>
            <a:ext cx="7016676" cy="5962357"/>
          </a:xfrm>
          <a:prstGeom prst="rect">
            <a:avLst/>
          </a:prstGeom>
        </p:spPr>
      </p:pic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Example: Estimating Missing Data</a:t>
            </a:r>
          </a:p>
        </p:txBody>
      </p:sp>
    </p:spTree>
    <p:extLst>
      <p:ext uri="{BB962C8B-B14F-4D97-AF65-F5344CB8AC3E}">
        <p14:creationId xmlns:p14="http://schemas.microsoft.com/office/powerpoint/2010/main" val="12337723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520114"/>
            <a:ext cx="9084605" cy="4319172"/>
          </a:xfrm>
          <a:prstGeom prst="rect">
            <a:avLst/>
          </a:prstGeom>
        </p:spPr>
      </p:pic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Example: Estimating Missing Data</a:t>
            </a:r>
          </a:p>
        </p:txBody>
      </p:sp>
    </p:spTree>
    <p:extLst>
      <p:ext uri="{BB962C8B-B14F-4D97-AF65-F5344CB8AC3E}">
        <p14:creationId xmlns:p14="http://schemas.microsoft.com/office/powerpoint/2010/main" val="6038833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 Box 5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Example: Gaussian Mixtures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191730" y="640633"/>
            <a:ext cx="8662988" cy="1892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76213" indent="-176213">
              <a:lnSpc>
                <a:spcPct val="150000"/>
              </a:lnSpc>
              <a:spcBef>
                <a:spcPts val="0"/>
              </a:spcBef>
              <a:spcAft>
                <a:spcPts val="1800"/>
              </a:spcAft>
              <a:buFont typeface="Arial" pitchFamily="34" charset="0"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An excellent tutorial on Gaussian mixture estimation can be found at </a:t>
            </a:r>
            <a:br>
              <a:rPr lang="en-US" sz="1800" b="1" dirty="0">
                <a:solidFill>
                  <a:schemeClr val="bg1"/>
                </a:solidFill>
              </a:rPr>
            </a:br>
            <a:r>
              <a:rPr lang="en-US" sz="1800" b="1" dirty="0">
                <a:solidFill>
                  <a:schemeClr val="bg1"/>
                </a:solidFill>
                <a:hlinkClick r:id="rId2"/>
              </a:rPr>
              <a:t>J. </a:t>
            </a:r>
            <a:r>
              <a:rPr lang="en-US" sz="1800" b="1" dirty="0" err="1">
                <a:solidFill>
                  <a:schemeClr val="bg1"/>
                </a:solidFill>
                <a:hlinkClick r:id="rId2"/>
              </a:rPr>
              <a:t>Bilmes</a:t>
            </a:r>
            <a:r>
              <a:rPr lang="en-US" sz="1800" b="1" dirty="0">
                <a:solidFill>
                  <a:schemeClr val="bg1"/>
                </a:solidFill>
                <a:hlinkClick r:id="rId2"/>
              </a:rPr>
              <a:t>, EM Estimation</a:t>
            </a:r>
            <a:endParaRPr lang="en-US" sz="1800" b="1" dirty="0">
              <a:solidFill>
                <a:schemeClr val="bg1"/>
              </a:solidFill>
            </a:endParaRPr>
          </a:p>
          <a:p>
            <a:pPr marL="176213" indent="-176213">
              <a:lnSpc>
                <a:spcPct val="150000"/>
              </a:lnSpc>
              <a:spcBef>
                <a:spcPts val="0"/>
              </a:spcBef>
              <a:spcAft>
                <a:spcPts val="1800"/>
              </a:spcAft>
              <a:buFont typeface="Arial" pitchFamily="34" charset="0"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An interactive demo showing convergence of the estimate can be found at</a:t>
            </a:r>
            <a:br>
              <a:rPr lang="en-US" sz="1800" b="1" dirty="0">
                <a:solidFill>
                  <a:schemeClr val="bg1"/>
                </a:solidFill>
              </a:rPr>
            </a:br>
            <a:r>
              <a:rPr lang="en-US" sz="1800" b="1" dirty="0">
                <a:solidFill>
                  <a:schemeClr val="bg1"/>
                </a:solidFill>
                <a:hlinkClick r:id="rId3"/>
              </a:rPr>
              <a:t>I. </a:t>
            </a:r>
            <a:r>
              <a:rPr lang="en-US" sz="1800" b="1" dirty="0" err="1">
                <a:solidFill>
                  <a:schemeClr val="bg1"/>
                </a:solidFill>
                <a:hlinkClick r:id="rId3"/>
              </a:rPr>
              <a:t>Dinov</a:t>
            </a:r>
            <a:r>
              <a:rPr lang="en-US" sz="1800" b="1" dirty="0">
                <a:solidFill>
                  <a:schemeClr val="bg1"/>
                </a:solidFill>
                <a:hlinkClick r:id="rId3"/>
              </a:rPr>
              <a:t>, Demonstration</a:t>
            </a:r>
            <a:endParaRPr lang="en-US" sz="1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79490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3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Summary</a:t>
            </a:r>
          </a:p>
        </p:txBody>
      </p:sp>
      <p:sp>
        <p:nvSpPr>
          <p:cNvPr id="21507" name="Text Box 4"/>
          <p:cNvSpPr txBox="1">
            <a:spLocks noChangeArrowheads="1"/>
          </p:cNvSpPr>
          <p:nvPr/>
        </p:nvSpPr>
        <p:spPr bwMode="auto">
          <a:xfrm>
            <a:off x="187531" y="682625"/>
            <a:ext cx="8688388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71450" indent="-171450">
              <a:spcBef>
                <a:spcPct val="50000"/>
              </a:spcBef>
              <a:buFontTx/>
              <a:buChar char="•"/>
            </a:pPr>
            <a:r>
              <a:rPr lang="en-US" sz="1800" b="1" dirty="0">
                <a:solidFill>
                  <a:srgbClr val="333399"/>
                </a:solidFill>
              </a:rPr>
              <a:t>Expectation Maximization (EM) Algorithm</a:t>
            </a:r>
            <a:r>
              <a:rPr lang="en-US" sz="1800" b="1" dirty="0">
                <a:solidFill>
                  <a:schemeClr val="bg1"/>
                </a:solidFill>
              </a:rPr>
              <a:t>: a generalization of Maximum Likelihood Estimation (MLE) based on maximization of a posterior that data was generated by a model. EM is a special case of Jensen’s inequality. </a:t>
            </a:r>
          </a:p>
          <a:p>
            <a:pPr marL="171450" indent="-171450">
              <a:spcBef>
                <a:spcPct val="50000"/>
              </a:spcBef>
              <a:buFontTx/>
              <a:buChar char="•"/>
            </a:pPr>
            <a:r>
              <a:rPr lang="en-US" sz="1800" b="1" dirty="0">
                <a:solidFill>
                  <a:schemeClr val="accent1"/>
                </a:solidFill>
              </a:rPr>
              <a:t>Jensen’s Inequality: </a:t>
            </a:r>
            <a:r>
              <a:rPr lang="en-US" sz="1800" b="1" dirty="0">
                <a:solidFill>
                  <a:schemeClr val="bg1"/>
                </a:solidFill>
              </a:rPr>
              <a:t>describes a relationship between two probability distributions in terms of an entropy-like quantity. A key tool in proving that EM estimation converges.</a:t>
            </a:r>
          </a:p>
          <a:p>
            <a:pPr marL="171450" indent="-171450">
              <a:spcBef>
                <a:spcPct val="50000"/>
              </a:spcBef>
              <a:buFontTx/>
              <a:buChar char="•"/>
            </a:pPr>
            <a:r>
              <a:rPr lang="en-US" sz="1800" b="1" dirty="0">
                <a:solidFill>
                  <a:schemeClr val="accent1"/>
                </a:solidFill>
              </a:rPr>
              <a:t>The EM Theorem: </a:t>
            </a:r>
            <a:r>
              <a:rPr lang="en-US" sz="1800" b="1" dirty="0">
                <a:solidFill>
                  <a:schemeClr val="bg1"/>
                </a:solidFill>
              </a:rPr>
              <a:t>proved that estimation of a model’s parameters using an iteration of EM increases the posterior probability that the data was generated by the model.</a:t>
            </a:r>
          </a:p>
          <a:p>
            <a:pPr marL="171450" indent="-171450">
              <a:spcBef>
                <a:spcPct val="50000"/>
              </a:spcBef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Demonstrated an application of the EM Theorem to the problem of estimating  missing data point.</a:t>
            </a:r>
          </a:p>
          <a:p>
            <a:pPr marL="171450" indent="-171450">
              <a:spcBef>
                <a:spcPct val="50000"/>
              </a:spcBef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Explained how EM can be used to reestimate parameters in a pattern recognition system.</a:t>
            </a:r>
          </a:p>
        </p:txBody>
      </p:sp>
    </p:spTree>
    <p:extLst>
      <p:ext uri="{BB962C8B-B14F-4D97-AF65-F5344CB8AC3E}">
        <p14:creationId xmlns:p14="http://schemas.microsoft.com/office/powerpoint/2010/main" val="6455487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3"/>
          <p:cNvSpPr txBox="1">
            <a:spLocks noChangeArrowheads="1"/>
          </p:cNvSpPr>
          <p:nvPr/>
        </p:nvSpPr>
        <p:spPr bwMode="auto">
          <a:xfrm>
            <a:off x="227012" y="57150"/>
            <a:ext cx="860727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bg1"/>
                </a:solidFill>
              </a:rPr>
              <a:t>The Expectation Maximization Algorithm (Preview)</a:t>
            </a:r>
          </a:p>
        </p:txBody>
      </p:sp>
      <p:pic>
        <p:nvPicPr>
          <p:cNvPr id="208898" name="Picture 2" descr="http://www.ece.msstate.edu/research/isip/publications/courses/ece_8463/lectures/current/lecture_23/lecture_23_05_00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908" y="586141"/>
            <a:ext cx="8834284" cy="57851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293157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3"/>
          <p:cNvSpPr txBox="1">
            <a:spLocks noChangeArrowheads="1"/>
          </p:cNvSpPr>
          <p:nvPr/>
        </p:nvSpPr>
        <p:spPr bwMode="auto">
          <a:xfrm>
            <a:off x="227012" y="57150"/>
            <a:ext cx="725041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bg1"/>
                </a:solidFill>
              </a:rPr>
              <a:t>The Expectation Maximization Algorithm (Cont.)</a:t>
            </a:r>
          </a:p>
        </p:txBody>
      </p:sp>
      <p:pic>
        <p:nvPicPr>
          <p:cNvPr id="4" name="Picture 2" descr="http://www.ece.msstate.edu/research/isip/publications/courses/ece_8463/lectures/current/lecture_23/lecture_23_05_00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901" y="634194"/>
            <a:ext cx="8834284" cy="503514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142725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3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bg1"/>
                </a:solidFill>
              </a:rPr>
              <a:t>The Expectation Maximization Algorithm</a:t>
            </a:r>
          </a:p>
        </p:txBody>
      </p:sp>
      <p:pic>
        <p:nvPicPr>
          <p:cNvPr id="2119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26" y="656303"/>
            <a:ext cx="8902448" cy="3468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3656113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1588" y="-206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0" y="2952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3157538" y="2381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103" name="Text Box 9"/>
          <p:cNvSpPr txBox="1">
            <a:spLocks noChangeArrowheads="1"/>
          </p:cNvSpPr>
          <p:nvPr/>
        </p:nvSpPr>
        <p:spPr bwMode="auto">
          <a:xfrm>
            <a:off x="184356" y="647700"/>
            <a:ext cx="8672513" cy="590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76213" indent="-176213">
              <a:spcAft>
                <a:spcPts val="1800"/>
              </a:spcAft>
              <a:buFont typeface="Arial" pitchFamily="34" charset="0"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Expectation maximization (EM)  is an approach that is used in many ways to find maximum likelihood estimates of parameters in probabilistic models.</a:t>
            </a:r>
          </a:p>
          <a:p>
            <a:pPr marL="176213" indent="-176213">
              <a:spcAft>
                <a:spcPts val="1800"/>
              </a:spcAft>
              <a:buFont typeface="Arial" pitchFamily="34" charset="0"/>
              <a:buChar char="•"/>
            </a:pPr>
            <a:r>
              <a:rPr lang="en-US" sz="1800" b="1" dirty="0"/>
              <a:t>EM is an iterative optimization method to estimate some unknown parameters given measurement data.  U</a:t>
            </a:r>
            <a:r>
              <a:rPr lang="en-US" sz="1800" b="1" dirty="0">
                <a:solidFill>
                  <a:schemeClr val="bg1"/>
                </a:solidFill>
              </a:rPr>
              <a:t>sed in a variety of contexts to estimate missing data or discover  hidden variables.</a:t>
            </a:r>
          </a:p>
          <a:p>
            <a:pPr marL="176213" indent="-176213">
              <a:spcAft>
                <a:spcPts val="1800"/>
              </a:spcAft>
              <a:buFont typeface="Arial" pitchFamily="34" charset="0"/>
              <a:buChar char="•"/>
            </a:pPr>
            <a:r>
              <a:rPr lang="en-US" sz="1800" b="1" dirty="0"/>
              <a:t>The intuition behind EM is an old one: alternate between estimating the unknowns and the hidden variables. This idea has been around for a long time. However, in 1977, </a:t>
            </a:r>
            <a:r>
              <a:rPr lang="en-US" sz="1800" b="1" dirty="0" err="1">
                <a:hlinkClick r:id="rId3"/>
              </a:rPr>
              <a:t>Dempster</a:t>
            </a:r>
            <a:r>
              <a:rPr lang="en-US" sz="1800" b="1" dirty="0">
                <a:hlinkClick r:id="rId3"/>
              </a:rPr>
              <a:t>, </a:t>
            </a:r>
            <a:r>
              <a:rPr lang="en-US" sz="1800" b="1" i="1" dirty="0">
                <a:hlinkClick r:id="rId3"/>
              </a:rPr>
              <a:t>et al</a:t>
            </a:r>
            <a:r>
              <a:rPr lang="en-US" sz="1800" b="1" dirty="0">
                <a:hlinkClick r:id="rId3"/>
              </a:rPr>
              <a:t>., </a:t>
            </a:r>
            <a:r>
              <a:rPr lang="en-US" sz="1800" b="1" dirty="0"/>
              <a:t>proved convergence and explained the relationship to maximum likelihood estimation.</a:t>
            </a:r>
          </a:p>
          <a:p>
            <a:pPr marL="176213" indent="-176213">
              <a:spcAft>
                <a:spcPts val="1800"/>
              </a:spcAft>
              <a:buFont typeface="Arial" pitchFamily="34" charset="0"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EM alternates between performing an expectation (E) step, which computes an expectation of the likelihood by including the latent variables as if they were observed, and a maximization (M) step, which computes the maximum likelihood estimates of the parameters by maximizing the expected likelihood found on the E step. The parameters found on the M step are then used to begin another E step, and the process is repeated.</a:t>
            </a:r>
          </a:p>
          <a:p>
            <a:pPr marL="176213" indent="-176213">
              <a:spcAft>
                <a:spcPts val="1800"/>
              </a:spcAft>
              <a:buFont typeface="Arial" pitchFamily="34" charset="0"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This approach is the cornerstone of important  algorithms such as hidden Markov modeling and discriminative training, and has been applied to fields including human language technology and image processing.</a:t>
            </a:r>
          </a:p>
        </p:txBody>
      </p:sp>
      <p:sp>
        <p:nvSpPr>
          <p:cNvPr id="4104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Synopsis</a:t>
            </a:r>
          </a:p>
        </p:txBody>
      </p:sp>
    </p:spTree>
    <p:extLst>
      <p:ext uri="{BB962C8B-B14F-4D97-AF65-F5344CB8AC3E}">
        <p14:creationId xmlns:p14="http://schemas.microsoft.com/office/powerpoint/2010/main" val="18011319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1588" y="-206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0" y="2952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3157538" y="2381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103" name="Text Box 9"/>
          <p:cNvSpPr txBox="1">
            <a:spLocks noChangeArrowheads="1"/>
          </p:cNvSpPr>
          <p:nvPr/>
        </p:nvSpPr>
        <p:spPr bwMode="auto">
          <a:xfrm>
            <a:off x="236538" y="647700"/>
            <a:ext cx="8620331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en-US" sz="1800" b="1" dirty="0">
                <a:solidFill>
                  <a:schemeClr val="accent1"/>
                </a:solidFill>
              </a:rPr>
              <a:t>Lemma: </a:t>
            </a:r>
            <a:r>
              <a:rPr lang="en-US" sz="1800" b="1" dirty="0"/>
              <a:t>If </a:t>
            </a:r>
            <a:r>
              <a:rPr lang="en-US" sz="1800" dirty="0"/>
              <a:t>p(x)</a:t>
            </a:r>
            <a:r>
              <a:rPr lang="en-US" sz="1800" b="1" dirty="0"/>
              <a:t> and </a:t>
            </a:r>
            <a:r>
              <a:rPr lang="en-US" sz="1800" dirty="0"/>
              <a:t>q(x)</a:t>
            </a:r>
            <a:r>
              <a:rPr lang="en-US" sz="1800" b="1" dirty="0"/>
              <a:t> are two discrete probability distributions, then:</a:t>
            </a:r>
          </a:p>
          <a:p>
            <a:pPr>
              <a:spcBef>
                <a:spcPts val="4800"/>
              </a:spcBef>
            </a:pPr>
            <a:r>
              <a:rPr lang="en-US" sz="1800" b="1" dirty="0"/>
              <a:t>with equality if and only if </a:t>
            </a:r>
            <a:r>
              <a:rPr lang="en-US" sz="1800" dirty="0"/>
              <a:t>p(x) = q(x) </a:t>
            </a:r>
            <a:r>
              <a:rPr lang="en-US" sz="1800" b="1" dirty="0"/>
              <a:t>for all </a:t>
            </a:r>
            <a:r>
              <a:rPr lang="en-US" sz="1800" dirty="0"/>
              <a:t>x</a:t>
            </a:r>
            <a:r>
              <a:rPr lang="en-US" sz="1800" b="1" dirty="0"/>
              <a:t>.</a:t>
            </a:r>
          </a:p>
          <a:p>
            <a:pPr>
              <a:spcBef>
                <a:spcPts val="1800"/>
              </a:spcBef>
            </a:pPr>
            <a:r>
              <a:rPr lang="en-US" sz="1800" b="1" dirty="0">
                <a:solidFill>
                  <a:schemeClr val="accent1"/>
                </a:solidFill>
              </a:rPr>
              <a:t>Proof:</a:t>
            </a:r>
          </a:p>
          <a:p>
            <a:pPr marL="0" lvl="1">
              <a:spcBef>
                <a:spcPts val="25800"/>
              </a:spcBef>
              <a:spcAft>
                <a:spcPts val="3600"/>
              </a:spcAft>
            </a:pPr>
            <a:r>
              <a:rPr lang="en-US" sz="1800" b="1" dirty="0">
                <a:solidFill>
                  <a:schemeClr val="bg1"/>
                </a:solidFill>
              </a:rPr>
              <a:t>The last step follows using a bound for the natural logarithm:                   .</a:t>
            </a:r>
          </a:p>
        </p:txBody>
      </p:sp>
      <p:sp>
        <p:nvSpPr>
          <p:cNvPr id="4104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Special Case of Jensen’s Inequality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457867" y="1032386"/>
          <a:ext cx="30861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229" name="Equation" r:id="rId4" imgW="3085920" imgH="457200" progId="Equation.3">
                  <p:embed/>
                </p:oleObj>
              </mc:Choice>
              <mc:Fallback>
                <p:oleObj name="Equation" r:id="rId4" imgW="308592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867" y="1032386"/>
                        <a:ext cx="3086100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3" name="Object 3"/>
          <p:cNvGraphicFramePr>
            <a:graphicFrameLocks noChangeAspect="1"/>
          </p:cNvGraphicFramePr>
          <p:nvPr/>
        </p:nvGraphicFramePr>
        <p:xfrm>
          <a:off x="488950" y="2375706"/>
          <a:ext cx="3565525" cy="308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230" name="Equation" r:id="rId6" imgW="2374560" imgH="2057400" progId="Equation.3">
                  <p:embed/>
                </p:oleObj>
              </mc:Choice>
              <mc:Fallback>
                <p:oleObj name="Equation" r:id="rId6" imgW="2374560" imgH="2057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8950" y="2375706"/>
                        <a:ext cx="3565525" cy="3089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4" name="Object 4"/>
          <p:cNvGraphicFramePr>
            <a:graphicFrameLocks noChangeAspect="1"/>
          </p:cNvGraphicFramePr>
          <p:nvPr/>
        </p:nvGraphicFramePr>
        <p:xfrm>
          <a:off x="6960089" y="5586463"/>
          <a:ext cx="1133475" cy="32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231" name="Equation" r:id="rId8" imgW="761760" imgH="215640" progId="Equation.DSMT4">
                  <p:embed/>
                </p:oleObj>
              </mc:Choice>
              <mc:Fallback>
                <p:oleObj name="Equation" r:id="rId8" imgW="76176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60089" y="5586463"/>
                        <a:ext cx="1133475" cy="320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788429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1588" y="-206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0" y="2952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3157538" y="2381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103" name="Text Box 9"/>
          <p:cNvSpPr txBox="1">
            <a:spLocks noChangeArrowheads="1"/>
          </p:cNvSpPr>
          <p:nvPr/>
        </p:nvSpPr>
        <p:spPr bwMode="auto">
          <a:xfrm>
            <a:off x="236538" y="647700"/>
            <a:ext cx="8620331" cy="2739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Aft>
                <a:spcPts val="7200"/>
              </a:spcAft>
            </a:pPr>
            <a:r>
              <a:rPr lang="en-US" sz="1800" b="1" dirty="0">
                <a:solidFill>
                  <a:schemeClr val="bg1"/>
                </a:solidFill>
              </a:rPr>
              <a:t>Continuing in efforts to simplify:</a:t>
            </a:r>
          </a:p>
          <a:p>
            <a:pPr>
              <a:spcAft>
                <a:spcPts val="1200"/>
              </a:spcAft>
            </a:pPr>
            <a:r>
              <a:rPr lang="en-US" sz="1800" b="1" dirty="0">
                <a:solidFill>
                  <a:schemeClr val="bg1"/>
                </a:solidFill>
              </a:rPr>
              <a:t>We note that since both of these functions are probability distributions, they must sum to 1.0. Therefore, the inequality holds.</a:t>
            </a:r>
          </a:p>
          <a:p>
            <a:r>
              <a:rPr lang="en-US" sz="1800" b="1" dirty="0">
                <a:solidFill>
                  <a:schemeClr val="bg1"/>
                </a:solidFill>
              </a:rPr>
              <a:t>The general form of Jensen’s </a:t>
            </a:r>
            <a:r>
              <a:rPr lang="en-US" sz="1800" b="1">
                <a:solidFill>
                  <a:schemeClr val="bg1"/>
                </a:solidFill>
              </a:rPr>
              <a:t>inequality relates a </a:t>
            </a:r>
            <a:r>
              <a:rPr lang="en-US" sz="1800" b="1" dirty="0">
                <a:solidFill>
                  <a:schemeClr val="bg1"/>
                </a:solidFill>
              </a:rPr>
              <a:t>convex function of an integral to the integral of the convex function and is used extensively in information theory.</a:t>
            </a:r>
          </a:p>
        </p:txBody>
      </p:sp>
      <p:sp>
        <p:nvSpPr>
          <p:cNvPr id="4104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Special Case of Jensen’s Inequality</a:t>
            </a:r>
          </a:p>
        </p:txBody>
      </p:sp>
      <p:graphicFrame>
        <p:nvGraphicFramePr>
          <p:cNvPr id="71684" name="Object 4"/>
          <p:cNvGraphicFramePr>
            <a:graphicFrameLocks noChangeAspect="1"/>
          </p:cNvGraphicFramePr>
          <p:nvPr/>
        </p:nvGraphicFramePr>
        <p:xfrm>
          <a:off x="488950" y="1005987"/>
          <a:ext cx="8193088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231" name="Equation" r:id="rId4" imgW="5460840" imgH="457200" progId="Equation.DSMT4">
                  <p:embed/>
                </p:oleObj>
              </mc:Choice>
              <mc:Fallback>
                <p:oleObj name="Equation" r:id="rId4" imgW="546084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8950" y="1005987"/>
                        <a:ext cx="8193088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033104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4"/>
          <p:cNvSpPr txBox="1">
            <a:spLocks noChangeArrowheads="1"/>
          </p:cNvSpPr>
          <p:nvPr/>
        </p:nvSpPr>
        <p:spPr bwMode="auto">
          <a:xfrm>
            <a:off x="193881" y="714375"/>
            <a:ext cx="8662988" cy="4632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76213" indent="-176213">
              <a:spcBef>
                <a:spcPts val="0"/>
              </a:spcBef>
              <a:spcAft>
                <a:spcPts val="1800"/>
              </a:spcAft>
            </a:pPr>
            <a:r>
              <a:rPr lang="en-US" sz="1800" b="1" dirty="0">
                <a:solidFill>
                  <a:schemeClr val="accent1"/>
                </a:solidFill>
              </a:rPr>
              <a:t>Theorem: </a:t>
            </a:r>
            <a:r>
              <a:rPr lang="en-US" sz="1800" b="1" dirty="0">
                <a:solidFill>
                  <a:schemeClr val="bg1"/>
                </a:solidFill>
              </a:rPr>
              <a:t>If                                                                     then                       .</a:t>
            </a:r>
          </a:p>
          <a:p>
            <a:pPr marL="176213" indent="-176213">
              <a:lnSpc>
                <a:spcPct val="15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1800" b="1" dirty="0">
                <a:solidFill>
                  <a:schemeClr val="accent1"/>
                </a:solidFill>
              </a:rPr>
              <a:t>Proof: </a:t>
            </a:r>
            <a:r>
              <a:rPr lang="en-US" sz="1800" b="1" dirty="0">
                <a:solidFill>
                  <a:schemeClr val="bg1"/>
                </a:solidFill>
              </a:rPr>
              <a:t>Let </a:t>
            </a:r>
            <a:r>
              <a:rPr lang="en-US" sz="1800" dirty="0">
                <a:solidFill>
                  <a:schemeClr val="bg1"/>
                </a:solidFill>
              </a:rPr>
              <a:t>y</a:t>
            </a:r>
            <a:r>
              <a:rPr lang="en-US" sz="1800" b="1" dirty="0">
                <a:solidFill>
                  <a:schemeClr val="bg1"/>
                </a:solidFill>
              </a:rPr>
              <a:t> denote observable data. Let              be the probability distribution of </a:t>
            </a:r>
            <a:r>
              <a:rPr lang="en-US" sz="1800" dirty="0">
                <a:solidFill>
                  <a:schemeClr val="bg1"/>
                </a:solidFill>
              </a:rPr>
              <a:t>y</a:t>
            </a:r>
            <a:r>
              <a:rPr lang="en-US" sz="1800" b="1" dirty="0">
                <a:solidFill>
                  <a:schemeClr val="bg1"/>
                </a:solidFill>
              </a:rPr>
              <a:t> under some model whose parameters are denoted by    .</a:t>
            </a:r>
            <a:br>
              <a:rPr lang="en-US" sz="1800" b="1" dirty="0">
                <a:solidFill>
                  <a:schemeClr val="bg1"/>
                </a:solidFill>
              </a:rPr>
            </a:br>
            <a:r>
              <a:rPr lang="en-US" sz="1800" b="1" dirty="0">
                <a:solidFill>
                  <a:schemeClr val="bg1"/>
                </a:solidFill>
              </a:rPr>
              <a:t>Let           be the corresponding distribution under a different setting    .</a:t>
            </a:r>
            <a:br>
              <a:rPr lang="en-US" sz="1800" b="1" dirty="0">
                <a:solidFill>
                  <a:schemeClr val="bg1"/>
                </a:solidFill>
              </a:rPr>
            </a:br>
            <a:r>
              <a:rPr lang="en-US" sz="1800" b="1" dirty="0">
                <a:solidFill>
                  <a:schemeClr val="bg1"/>
                </a:solidFill>
              </a:rPr>
              <a:t>Our goal is to prove that </a:t>
            </a:r>
            <a:r>
              <a:rPr lang="en-US" sz="1800" dirty="0">
                <a:solidFill>
                  <a:schemeClr val="bg1"/>
                </a:solidFill>
              </a:rPr>
              <a:t>y</a:t>
            </a:r>
            <a:r>
              <a:rPr lang="en-US" sz="1800" b="1" dirty="0">
                <a:solidFill>
                  <a:schemeClr val="bg1"/>
                </a:solidFill>
              </a:rPr>
              <a:t> is more likely under     than      .</a:t>
            </a:r>
            <a:br>
              <a:rPr lang="en-US" sz="1800" b="1" dirty="0">
                <a:solidFill>
                  <a:schemeClr val="bg1"/>
                </a:solidFill>
              </a:rPr>
            </a:br>
            <a:r>
              <a:rPr lang="en-US" sz="1800" b="1" dirty="0">
                <a:solidFill>
                  <a:schemeClr val="bg1"/>
                </a:solidFill>
              </a:rPr>
              <a:t>Let </a:t>
            </a:r>
            <a:r>
              <a:rPr lang="en-US" sz="1800" dirty="0">
                <a:solidFill>
                  <a:schemeClr val="bg1"/>
                </a:solidFill>
              </a:rPr>
              <a:t>t</a:t>
            </a:r>
            <a:r>
              <a:rPr lang="en-US" sz="1800" b="1" dirty="0">
                <a:solidFill>
                  <a:schemeClr val="bg1"/>
                </a:solidFill>
              </a:rPr>
              <a:t> denote some hidden, or latent, parameters that are governed by the values of     . Because               is a probability distribution that sums to </a:t>
            </a:r>
            <a:r>
              <a:rPr lang="en-US" sz="1800" dirty="0">
                <a:solidFill>
                  <a:schemeClr val="bg1"/>
                </a:solidFill>
              </a:rPr>
              <a:t>1</a:t>
            </a:r>
            <a:r>
              <a:rPr lang="en-US" sz="1800" b="1" dirty="0">
                <a:solidFill>
                  <a:schemeClr val="bg1"/>
                </a:solidFill>
              </a:rPr>
              <a:t>, we can write:</a:t>
            </a:r>
          </a:p>
          <a:p>
            <a:pPr marL="176213">
              <a:lnSpc>
                <a:spcPct val="150000"/>
              </a:lnSpc>
              <a:spcBef>
                <a:spcPts val="1200"/>
              </a:spcBef>
              <a:spcAft>
                <a:spcPts val="1800"/>
              </a:spcAft>
            </a:pPr>
            <a:r>
              <a:rPr lang="en-US" sz="1800" b="1" dirty="0">
                <a:solidFill>
                  <a:schemeClr val="bg1"/>
                </a:solidFill>
              </a:rPr>
              <a:t>Because we can exploit the dependence of y on t and using well-known properties of a conditional probability distribution.</a:t>
            </a:r>
          </a:p>
        </p:txBody>
      </p:sp>
      <p:sp>
        <p:nvSpPr>
          <p:cNvPr id="5125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The EM Theorem</a:t>
            </a:r>
          </a:p>
        </p:txBody>
      </p:sp>
      <p:graphicFrame>
        <p:nvGraphicFramePr>
          <p:cNvPr id="22529" name="Object 1"/>
          <p:cNvGraphicFramePr>
            <a:graphicFrameLocks noChangeAspect="1"/>
          </p:cNvGraphicFramePr>
          <p:nvPr/>
        </p:nvGraphicFramePr>
        <p:xfrm>
          <a:off x="1563073" y="686157"/>
          <a:ext cx="40894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365" name="Equation" r:id="rId3" imgW="4089240" imgH="469800" progId="Equation.3">
                  <p:embed/>
                </p:oleObj>
              </mc:Choice>
              <mc:Fallback>
                <p:oleObj name="Equation" r:id="rId3" imgW="408924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63073" y="686157"/>
                        <a:ext cx="4089400" cy="469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0" name="Object 2"/>
          <p:cNvGraphicFramePr>
            <a:graphicFrameLocks noChangeAspect="1"/>
          </p:cNvGraphicFramePr>
          <p:nvPr/>
        </p:nvGraphicFramePr>
        <p:xfrm>
          <a:off x="6383645" y="720622"/>
          <a:ext cx="13335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366" name="Equation" r:id="rId5" imgW="1333440" imgH="291960" progId="Equation.3">
                  <p:embed/>
                </p:oleObj>
              </mc:Choice>
              <mc:Fallback>
                <p:oleObj name="Equation" r:id="rId5" imgW="1333440" imgH="291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83645" y="720622"/>
                        <a:ext cx="13335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1" name="Object 3"/>
          <p:cNvGraphicFramePr>
            <a:graphicFrameLocks noChangeAspect="1"/>
          </p:cNvGraphicFramePr>
          <p:nvPr/>
        </p:nvGraphicFramePr>
        <p:xfrm>
          <a:off x="4677393" y="1300211"/>
          <a:ext cx="5969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367" name="Equation" r:id="rId7" imgW="596880" imgH="291960" progId="Equation.3">
                  <p:embed/>
                </p:oleObj>
              </mc:Choice>
              <mc:Fallback>
                <p:oleObj name="Equation" r:id="rId7" imgW="596880" imgH="291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7393" y="1300211"/>
                        <a:ext cx="5969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3" name="Object 5"/>
          <p:cNvGraphicFramePr>
            <a:graphicFrameLocks noChangeAspect="1"/>
          </p:cNvGraphicFramePr>
          <p:nvPr/>
        </p:nvGraphicFramePr>
        <p:xfrm>
          <a:off x="784482" y="2131499"/>
          <a:ext cx="5461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368" name="Equation" r:id="rId9" imgW="545760" imgH="291960" progId="Equation.3">
                  <p:embed/>
                </p:oleObj>
              </mc:Choice>
              <mc:Fallback>
                <p:oleObj name="Equation" r:id="rId9" imgW="545760" imgH="291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4482" y="2131499"/>
                        <a:ext cx="5461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4" name="Object 6"/>
          <p:cNvGraphicFramePr>
            <a:graphicFrameLocks noChangeAspect="1"/>
          </p:cNvGraphicFramePr>
          <p:nvPr/>
        </p:nvGraphicFramePr>
        <p:xfrm>
          <a:off x="5493260" y="2565349"/>
          <a:ext cx="1651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369" name="Equation" r:id="rId11" imgW="164880" imgH="228600" progId="Equation.3">
                  <p:embed/>
                </p:oleObj>
              </mc:Choice>
              <mc:Fallback>
                <p:oleObj name="Equation" r:id="rId11" imgW="1648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93260" y="2565349"/>
                        <a:ext cx="165100" cy="228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5" name="Object 7"/>
          <p:cNvGraphicFramePr>
            <a:graphicFrameLocks noChangeAspect="1"/>
          </p:cNvGraphicFramePr>
          <p:nvPr/>
        </p:nvGraphicFramePr>
        <p:xfrm>
          <a:off x="7828425" y="2157312"/>
          <a:ext cx="1651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370" name="Equation" r:id="rId13" imgW="164880" imgH="228600" progId="Equation.3">
                  <p:embed/>
                </p:oleObj>
              </mc:Choice>
              <mc:Fallback>
                <p:oleObj name="Equation" r:id="rId13" imgW="1648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28425" y="2157312"/>
                        <a:ext cx="165100" cy="228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6" name="Object 8"/>
          <p:cNvGraphicFramePr>
            <a:graphicFrameLocks noChangeAspect="1"/>
          </p:cNvGraphicFramePr>
          <p:nvPr/>
        </p:nvGraphicFramePr>
        <p:xfrm>
          <a:off x="6706521" y="1719056"/>
          <a:ext cx="2159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371" name="Equation" r:id="rId15" imgW="215640" imgH="241200" progId="Equation.3">
                  <p:embed/>
                </p:oleObj>
              </mc:Choice>
              <mc:Fallback>
                <p:oleObj name="Equation" r:id="rId15" imgW="21564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6521" y="1719056"/>
                        <a:ext cx="215900" cy="241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7" name="Object 9"/>
          <p:cNvGraphicFramePr>
            <a:graphicFrameLocks noChangeAspect="1"/>
          </p:cNvGraphicFramePr>
          <p:nvPr/>
        </p:nvGraphicFramePr>
        <p:xfrm>
          <a:off x="6255005" y="2549525"/>
          <a:ext cx="2159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372" name="Equation" r:id="rId17" imgW="215640" imgH="241200" progId="Equation.3">
                  <p:embed/>
                </p:oleObj>
              </mc:Choice>
              <mc:Fallback>
                <p:oleObj name="Equation" r:id="rId17" imgW="21564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55005" y="2549525"/>
                        <a:ext cx="215900" cy="241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8" name="Object 10"/>
          <p:cNvGraphicFramePr>
            <a:graphicFrameLocks noChangeAspect="1"/>
          </p:cNvGraphicFramePr>
          <p:nvPr/>
        </p:nvGraphicFramePr>
        <p:xfrm>
          <a:off x="2839064" y="3362171"/>
          <a:ext cx="6858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373" name="Equation" r:id="rId19" imgW="685800" imgH="317160" progId="Equation.3">
                  <p:embed/>
                </p:oleObj>
              </mc:Choice>
              <mc:Fallback>
                <p:oleObj name="Equation" r:id="rId19" imgW="685800" imgH="3171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39064" y="3362171"/>
                        <a:ext cx="685800" cy="317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9" name="Object 11"/>
          <p:cNvGraphicFramePr>
            <a:graphicFrameLocks noChangeAspect="1"/>
          </p:cNvGraphicFramePr>
          <p:nvPr/>
        </p:nvGraphicFramePr>
        <p:xfrm>
          <a:off x="457200" y="4116388"/>
          <a:ext cx="57658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374" name="Equation" r:id="rId21" imgW="5765760" imgH="469800" progId="Equation.3">
                  <p:embed/>
                </p:oleObj>
              </mc:Choice>
              <mc:Fallback>
                <p:oleObj name="Equation" r:id="rId21" imgW="576576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4116388"/>
                        <a:ext cx="5765800" cy="469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40" name="Object 12"/>
          <p:cNvGraphicFramePr>
            <a:graphicFrameLocks noChangeAspect="1"/>
          </p:cNvGraphicFramePr>
          <p:nvPr/>
        </p:nvGraphicFramePr>
        <p:xfrm>
          <a:off x="1456608" y="3396224"/>
          <a:ext cx="1651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375" name="Equation" r:id="rId23" imgW="164880" imgH="228600" progId="Equation.DSMT4">
                  <p:embed/>
                </p:oleObj>
              </mc:Choice>
              <mc:Fallback>
                <p:oleObj name="Equation" r:id="rId23" imgW="1648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56608" y="3396224"/>
                        <a:ext cx="165100" cy="228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424293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4"/>
          <p:cNvSpPr txBox="1">
            <a:spLocks noChangeArrowheads="1"/>
          </p:cNvSpPr>
          <p:nvPr/>
        </p:nvSpPr>
        <p:spPr bwMode="auto">
          <a:xfrm>
            <a:off x="193881" y="522651"/>
            <a:ext cx="8662988" cy="584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76213">
              <a:lnSpc>
                <a:spcPct val="150000"/>
              </a:lnSpc>
              <a:spcBef>
                <a:spcPts val="1200"/>
              </a:spcBef>
              <a:spcAft>
                <a:spcPts val="1800"/>
              </a:spcAft>
            </a:pPr>
            <a:r>
              <a:rPr lang="en-US" sz="1800" b="1" dirty="0">
                <a:solidFill>
                  <a:schemeClr val="bg1"/>
                </a:solidFill>
              </a:rPr>
              <a:t>We can multiply each term by “</a:t>
            </a:r>
            <a:r>
              <a:rPr lang="en-US" sz="1800" dirty="0">
                <a:solidFill>
                  <a:schemeClr val="bg1"/>
                </a:solidFill>
              </a:rPr>
              <a:t>1</a:t>
            </a:r>
            <a:r>
              <a:rPr lang="en-US" sz="1800" b="1" dirty="0">
                <a:solidFill>
                  <a:schemeClr val="bg1"/>
                </a:solidFill>
              </a:rPr>
              <a:t>”:</a:t>
            </a:r>
          </a:p>
          <a:p>
            <a:pPr marL="176213">
              <a:lnSpc>
                <a:spcPct val="150000"/>
              </a:lnSpc>
              <a:spcBef>
                <a:spcPts val="22500"/>
              </a:spcBef>
              <a:spcAft>
                <a:spcPts val="1800"/>
              </a:spcAft>
            </a:pPr>
            <a:r>
              <a:rPr lang="en-US" sz="1800" b="1" dirty="0">
                <a:solidFill>
                  <a:schemeClr val="bg1"/>
                </a:solidFill>
              </a:rPr>
              <a:t>where the inequality follows from our lemma.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1800" b="1" dirty="0">
                <a:solidFill>
                  <a:schemeClr val="accent1"/>
                </a:solidFill>
              </a:rPr>
              <a:t>Explanation: </a:t>
            </a:r>
            <a:r>
              <a:rPr lang="en-US" sz="1800" b="1" dirty="0">
                <a:solidFill>
                  <a:schemeClr val="bg1"/>
                </a:solidFill>
              </a:rPr>
              <a:t>What exactly have we shown? If the last quantity is greater than zero, then the new model will be better than the old model. This suggests a strategy for finding the new parameters, </a:t>
            </a:r>
            <a:r>
              <a:rPr lang="en-US" sz="1800" b="1" i="1" dirty="0" err="1">
                <a:solidFill>
                  <a:schemeClr val="bg1"/>
                </a:solidFill>
              </a:rPr>
              <a:t>θ</a:t>
            </a:r>
            <a:r>
              <a:rPr lang="en-US" sz="1800" b="1" dirty="0">
                <a:solidFill>
                  <a:schemeClr val="bg1"/>
                </a:solidFill>
              </a:rPr>
              <a:t>: choose them to make the last quantity positive!</a:t>
            </a:r>
          </a:p>
        </p:txBody>
      </p:sp>
      <p:sp>
        <p:nvSpPr>
          <p:cNvPr id="5125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Proof Of The EM Theorem</a:t>
            </a:r>
          </a:p>
        </p:txBody>
      </p:sp>
      <p:graphicFrame>
        <p:nvGraphicFramePr>
          <p:cNvPr id="22541" name="Object 13"/>
          <p:cNvGraphicFramePr>
            <a:graphicFrameLocks noChangeAspect="1"/>
          </p:cNvGraphicFramePr>
          <p:nvPr/>
        </p:nvGraphicFramePr>
        <p:xfrm>
          <a:off x="468107" y="984250"/>
          <a:ext cx="7607300" cy="299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279" name="Equation" r:id="rId3" imgW="7607160" imgH="2997000" progId="Equation.3">
                  <p:embed/>
                </p:oleObj>
              </mc:Choice>
              <mc:Fallback>
                <p:oleObj name="Equation" r:id="rId3" imgW="7607160" imgH="2997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107" y="984250"/>
                        <a:ext cx="7607300" cy="299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1249456"/>
      </p:ext>
    </p:extLst>
  </p:cSld>
  <p:clrMapOvr>
    <a:masterClrMapping/>
  </p:clrMapOvr>
</p:sld>
</file>

<file path=ppt/theme/theme1.xml><?xml version="1.0" encoding="utf-8"?>
<a:theme xmlns:a="http://schemas.openxmlformats.org/drawingml/2006/main" name="isip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lecture_title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lecture_title</Template>
  <TotalTime>7219</TotalTime>
  <Words>769</Words>
  <Application>Microsoft Macintosh PowerPoint</Application>
  <PresentationFormat>Letter Paper (8.5x11 in)</PresentationFormat>
  <Paragraphs>52</Paragraphs>
  <Slides>17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Times New Roman</vt:lpstr>
      <vt:lpstr>isip_default</vt:lpstr>
      <vt:lpstr>1_lecture_title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Gateway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Valued Gateway Client</dc:creator>
  <cp:lastModifiedBy>Joseph Picone</cp:lastModifiedBy>
  <cp:revision>404</cp:revision>
  <dcterms:created xsi:type="dcterms:W3CDTF">2002-09-12T17:13:32Z</dcterms:created>
  <dcterms:modified xsi:type="dcterms:W3CDTF">2019-10-02T00:35:43Z</dcterms:modified>
</cp:coreProperties>
</file>