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710" r:id="rId2"/>
  </p:sldMasterIdLst>
  <p:notesMasterIdLst>
    <p:notesMasterId r:id="rId16"/>
  </p:notesMasterIdLst>
  <p:handoutMasterIdLst>
    <p:handoutMasterId r:id="rId17"/>
  </p:handoutMasterIdLst>
  <p:sldIdLst>
    <p:sldId id="356" r:id="rId3"/>
    <p:sldId id="407" r:id="rId4"/>
    <p:sldId id="408" r:id="rId5"/>
    <p:sldId id="412" r:id="rId6"/>
    <p:sldId id="411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7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2568" y="184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02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42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46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378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970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6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763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651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89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34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25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7978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431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488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95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06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72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07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1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22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61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59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youtube.com/watch?v=BfTMmoDFXyE" TargetMode="External"/><Relationship Id="rId7" Type="http://schemas.openxmlformats.org/officeDocument/2006/relationships/hyperlink" Target="http://www.nlpca.org/fig_pca_principal_component_analysis.png" TargetMode="External"/><Relationship Id="rId2" Type="http://schemas.openxmlformats.org/officeDocument/2006/relationships/hyperlink" Target="http://rii.ricoh.com/~stork/DHSch3part2.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mazon.com/Introduction-Statistical-Recognition-Scientific-Computing/dp/0122698517" TargetMode="External"/><Relationship Id="rId11" Type="http://schemas.openxmlformats.org/officeDocument/2006/relationships/image" Target="../media/image4.tiff"/><Relationship Id="rId5" Type="http://schemas.openxmlformats.org/officeDocument/2006/relationships/hyperlink" Target="http://www.isip.piconepress.com/courses/msstate/ece_8463/lectures/current/lecture_19/index.html" TargetMode="External"/><Relationship Id="rId10" Type="http://schemas.openxmlformats.org/officeDocument/2006/relationships/hyperlink" Target="http://www.nature.com/srep/2012/121211/srep00961/images/srep00961-f1.jpg" TargetMode="External"/><Relationship Id="rId4" Type="http://schemas.openxmlformats.org/officeDocument/2006/relationships/hyperlink" Target="https://www.youtube.com/watch?feature=iv&amp;src_vid=K-F19DORO1w&amp;annotation_id=annotation_963680&amp;v=UUxIXU_Ob6E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hyperlink" Target="http://www.ece.msstate.edu/research/isip/projects/speech/software/demonstrations/applets/util/pattern_recognition/current/index.html" TargetMode="Externa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ms_projects/1999/lda/" TargetMode="Externa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sip.piconepress.com/projects/speech/software/demonstrations/applets/util/pattern_recognition/current/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</a:t>
            </a:r>
            <a:r>
              <a:rPr lang="en-US" b="1" dirty="0">
                <a:solidFill>
                  <a:schemeClr val="accent2"/>
                </a:solidFill>
              </a:rPr>
              <a:t>DISCRIMINANT ANALYSIS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374120"/>
            <a:ext cx="4721225" cy="45440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eaLnBrk="0" hangingPunct="0">
              <a:spcAft>
                <a:spcPts val="0"/>
              </a:spcAf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Mean-Square Error Objective Function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Projection Operator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Whitening Transformation</a:t>
            </a:r>
            <a:br>
              <a:rPr lang="en-US" sz="1800" b="1" kern="0" dirty="0">
                <a:solidFill>
                  <a:schemeClr val="bg1"/>
                </a:solidFill>
                <a:latin typeface="+mn-lt"/>
              </a:rPr>
            </a:br>
            <a:r>
              <a:rPr lang="en-US" sz="1800" b="1" kern="0" dirty="0">
                <a:solidFill>
                  <a:schemeClr val="bg1"/>
                </a:solidFill>
              </a:rPr>
              <a:t>Principal Components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Fisher Linear Discriminant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Multiple Discriminant Analysis</a:t>
            </a:r>
            <a:br>
              <a:rPr lang="en-US" sz="1800" b="1" kern="0" dirty="0">
                <a:solidFill>
                  <a:schemeClr val="bg1"/>
                </a:solidFill>
              </a:rPr>
            </a:br>
            <a:r>
              <a:rPr lang="en-US" sz="1800" b="1" kern="0" dirty="0">
                <a:solidFill>
                  <a:schemeClr val="bg1"/>
                </a:solidFill>
              </a:rPr>
              <a:t>Examples</a:t>
            </a:r>
          </a:p>
          <a:p>
            <a:pPr marL="176213" marR="0" lvl="0" indent="-176213" algn="l" defTabSz="914400" rtl="0" eaLnBrk="0" fontAlgn="base" latinLnBrk="0" hangingPunct="0"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>
                <a:solidFill>
                  <a:srgbClr val="000080"/>
                </a:solidFill>
              </a:rPr>
              <a:t>Resources:</a:t>
            </a:r>
          </a:p>
          <a:p>
            <a:pPr marL="176213" indent="-176213"/>
            <a:r>
              <a:rPr lang="en-US" b="1" dirty="0">
                <a:solidFill>
                  <a:srgbClr val="004000"/>
                </a:solidFill>
              </a:rPr>
              <a:t>	</a:t>
            </a:r>
            <a:r>
              <a:rPr lang="en-US" sz="1800" b="1" dirty="0">
                <a:solidFill>
                  <a:schemeClr val="accent2"/>
                </a:solidFill>
                <a:hlinkClick r:id="rId2"/>
              </a:rPr>
              <a:t>D.H.S.: Chapter 3 (Part 2)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JL: Layman’s Explanation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QT: PCA Introduction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JP: Speech Processing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6"/>
              </a:rPr>
              <a:t>KF: </a:t>
            </a:r>
            <a:r>
              <a:rPr lang="en-US" sz="1800" b="1" dirty="0" err="1">
                <a:solidFill>
                  <a:schemeClr val="accent2"/>
                </a:solidFill>
                <a:hlinkClick r:id="rId6"/>
              </a:rPr>
              <a:t>Fukunaga</a:t>
            </a:r>
            <a:r>
              <a:rPr lang="en-US" sz="1800" b="1" dirty="0">
                <a:solidFill>
                  <a:schemeClr val="accent2"/>
                </a:solidFill>
                <a:hlinkClick r:id="rId6"/>
              </a:rPr>
              <a:t>, Pattern Recognition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7"/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906" y="1333345"/>
            <a:ext cx="2199738" cy="192258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2414" y="2497301"/>
            <a:ext cx="2159513" cy="22977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63" y="4014551"/>
            <a:ext cx="1791481" cy="204334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Linear Discriminant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631232"/>
            <a:ext cx="8658225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ratio is well-known as the generalized Rayleigh quotient and has the well-known property that the vector, w, that maximizes J(), must satisfy:</a:t>
            </a:r>
          </a:p>
          <a:p>
            <a:pPr marL="176213" indent="-176213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solution is: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is Fisher’s linear discriminant, also known as the canonical </a:t>
            </a:r>
            <a:r>
              <a:rPr lang="en-US" altLang="en-US" sz="1800" b="1" dirty="0" err="1">
                <a:solidFill>
                  <a:schemeClr val="bg1"/>
                </a:solidFill>
              </a:rPr>
              <a:t>variate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solution maps the d-dimensional problem to a one-dimensional problem (in this case). </a:t>
            </a:r>
          </a:p>
          <a:p>
            <a:pPr marL="176213" indent="-176213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From Chapter 2, when the conditional densities, p(x|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</a:t>
            </a:r>
            <a:r>
              <a:rPr lang="en-US" altLang="en-US" sz="1800" b="1" baseline="-25000" dirty="0" err="1">
                <a:solidFill>
                  <a:schemeClr val="bg1"/>
                </a:solidFill>
                <a:sym typeface="Symbol"/>
              </a:rPr>
              <a:t>i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), are multivariate normal with equal covariances, the optimal decision boundary is given by:</a:t>
            </a:r>
          </a:p>
          <a:p>
            <a:pPr marL="176213" indent="-176213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  <a:sym typeface="Symbol"/>
            </a:endParaRPr>
          </a:p>
          <a:p>
            <a:pPr marL="176213" indent="-176213">
              <a:spcBef>
                <a:spcPts val="0"/>
              </a:spcBef>
              <a:spcAft>
                <a:spcPts val="1200"/>
              </a:spcAft>
            </a:pP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	where                             , and </a:t>
            </a:r>
            <a:r>
              <a:rPr lang="en-US" altLang="en-US" sz="1800" dirty="0">
                <a:solidFill>
                  <a:schemeClr val="bg1"/>
                </a:solidFill>
                <a:sym typeface="Symbol"/>
              </a:rPr>
              <a:t>w</a:t>
            </a:r>
            <a:r>
              <a:rPr lang="en-US" altLang="en-US" sz="1800" baseline="-25000" dirty="0">
                <a:solidFill>
                  <a:schemeClr val="bg1"/>
                </a:solidFill>
                <a:sym typeface="Symbol"/>
              </a:rPr>
              <a:t>0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 is related to the prior probabilities.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The computational complexity is dominated by the calculation of the within-class scatter and its inverse, an O(d</a:t>
            </a:r>
            <a:r>
              <a:rPr lang="en-US" altLang="en-US" sz="1800" b="1" baseline="30000" dirty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n) calculation. But this is done offline!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Let’s work 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  <a:hlinkClick r:id="rId3"/>
              </a:rPr>
              <a:t>some examples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 (class-independent PCA and LDA).</a:t>
            </a: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30769" y="1562611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1" name="Equation" r:id="rId4" imgW="1396800" imgH="291960" progId="Equation.3">
                  <p:embed/>
                </p:oleObj>
              </mc:Choice>
              <mc:Fallback>
                <p:oleObj name="Equation" r:id="rId4" imgW="1396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769" y="1562611"/>
                        <a:ext cx="1397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2355697" y="1927584"/>
          <a:ext cx="189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2" name="Equation" r:id="rId6" imgW="1892160" imgH="368280" progId="Equation.3">
                  <p:embed/>
                </p:oleObj>
              </mc:Choice>
              <mc:Fallback>
                <p:oleObj name="Equation" r:id="rId6" imgW="18921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697" y="1927584"/>
                        <a:ext cx="1892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3902075" y="4475575"/>
          <a:ext cx="1257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3" name="Equation" r:id="rId8" imgW="1257120" imgH="355320" progId="Equation.3">
                  <p:embed/>
                </p:oleObj>
              </mc:Choice>
              <mc:Fallback>
                <p:oleObj name="Equation" r:id="rId8" imgW="1257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4475575"/>
                        <a:ext cx="12573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0" name="Object 6"/>
          <p:cNvGraphicFramePr>
            <a:graphicFrameLocks noChangeAspect="1"/>
          </p:cNvGraphicFramePr>
          <p:nvPr/>
        </p:nvGraphicFramePr>
        <p:xfrm>
          <a:off x="1196612" y="4834507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4" name="Equation" r:id="rId10" imgW="1574640" imgH="355320" progId="Equation.DSMT4">
                  <p:embed/>
                </p:oleObj>
              </mc:Choice>
              <mc:Fallback>
                <p:oleObj name="Equation" r:id="rId10" imgW="1574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612" y="4834507"/>
                        <a:ext cx="1574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199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Multiple Discriminant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631232"/>
            <a:ext cx="865822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For the c-class problem in a d-dimensional space, the natural generalization involves c-1 discriminant functions.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within-class scatter is defined as: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total mean vector, m:</a:t>
            </a:r>
          </a:p>
          <a:p>
            <a:pPr marL="176213" indent="-176213">
              <a:spcAft>
                <a:spcPts val="12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and a total scatter matrix, S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T</a:t>
            </a:r>
            <a:r>
              <a:rPr lang="en-US" altLang="en-US" sz="1800" b="1" dirty="0">
                <a:solidFill>
                  <a:schemeClr val="bg1"/>
                </a:solidFill>
              </a:rPr>
              <a:t>, by:</a:t>
            </a:r>
          </a:p>
          <a:p>
            <a:pPr marL="176213" indent="-176213">
              <a:spcAft>
                <a:spcPts val="1800"/>
              </a:spcAft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total scatter is related to the within-class scatter (derivation omitted):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have c-1 discriminant functions of the form:</a:t>
            </a:r>
          </a:p>
        </p:txBody>
      </p:sp>
      <p:graphicFrame>
        <p:nvGraphicFramePr>
          <p:cNvPr id="179214" name="Object 14"/>
          <p:cNvGraphicFramePr>
            <a:graphicFrameLocks noChangeAspect="1"/>
          </p:cNvGraphicFramePr>
          <p:nvPr/>
        </p:nvGraphicFramePr>
        <p:xfrm>
          <a:off x="2697163" y="1673225"/>
          <a:ext cx="3238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1" name="Equation" r:id="rId3" imgW="3238200" imgH="660240" progId="Equation.3">
                  <p:embed/>
                </p:oleObj>
              </mc:Choice>
              <mc:Fallback>
                <p:oleObj name="Equation" r:id="rId3" imgW="32382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1673225"/>
                        <a:ext cx="32385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5" name="Object 15"/>
          <p:cNvGraphicFramePr>
            <a:graphicFrameLocks noChangeAspect="1"/>
          </p:cNvGraphicFramePr>
          <p:nvPr/>
        </p:nvGraphicFramePr>
        <p:xfrm>
          <a:off x="3789363" y="2642424"/>
          <a:ext cx="1270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2" name="Equation" r:id="rId5" imgW="1269720" imgH="622080" progId="Equation.3">
                  <p:embed/>
                </p:oleObj>
              </mc:Choice>
              <mc:Fallback>
                <p:oleObj name="Equation" r:id="rId5" imgW="126972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2642424"/>
                        <a:ext cx="12700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7" name="Object 17"/>
          <p:cNvGraphicFramePr>
            <a:graphicFrameLocks noChangeAspect="1"/>
          </p:cNvGraphicFramePr>
          <p:nvPr/>
        </p:nvGraphicFramePr>
        <p:xfrm>
          <a:off x="3402013" y="3778250"/>
          <a:ext cx="2095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3" name="Equation" r:id="rId7" imgW="2095200" imgH="520560" progId="Equation.3">
                  <p:embed/>
                </p:oleObj>
              </mc:Choice>
              <mc:Fallback>
                <p:oleObj name="Equation" r:id="rId7" imgW="209520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13" y="3778250"/>
                        <a:ext cx="2095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8" name="Object 18"/>
          <p:cNvGraphicFramePr>
            <a:graphicFrameLocks noChangeAspect="1"/>
          </p:cNvGraphicFramePr>
          <p:nvPr/>
        </p:nvGraphicFramePr>
        <p:xfrm>
          <a:off x="1838940" y="4812788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4" name="Equation" r:id="rId9" imgW="1396800" imgH="291960" progId="Equation.3">
                  <p:embed/>
                </p:oleObj>
              </mc:Choice>
              <mc:Fallback>
                <p:oleObj name="Equation" r:id="rId9" imgW="1396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940" y="4812788"/>
                        <a:ext cx="1397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9" name="Object 19"/>
          <p:cNvGraphicFramePr>
            <a:graphicFrameLocks noChangeAspect="1"/>
          </p:cNvGraphicFramePr>
          <p:nvPr/>
        </p:nvGraphicFramePr>
        <p:xfrm>
          <a:off x="4471988" y="4681538"/>
          <a:ext cx="2717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5" name="Equation" r:id="rId11" imgW="2717640" imgH="622080" progId="Equation.3">
                  <p:embed/>
                </p:oleObj>
              </mc:Choice>
              <mc:Fallback>
                <p:oleObj name="Equation" r:id="rId11" imgW="271764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681538"/>
                        <a:ext cx="27178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0" name="Object 20"/>
          <p:cNvGraphicFramePr>
            <a:graphicFrameLocks noChangeAspect="1"/>
          </p:cNvGraphicFramePr>
          <p:nvPr/>
        </p:nvGraphicFramePr>
        <p:xfrm>
          <a:off x="3148320" y="5824743"/>
          <a:ext cx="285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6" name="Equation" r:id="rId13" imgW="2857320" imgH="355320" progId="Equation.DSMT4">
                  <p:embed/>
                </p:oleObj>
              </mc:Choice>
              <mc:Fallback>
                <p:oleObj name="Equation" r:id="rId13" imgW="285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320" y="5824743"/>
                        <a:ext cx="2857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9851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Multiple Discriminant Analysis (Cont.)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631232"/>
            <a:ext cx="8658225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criterion function is:</a:t>
            </a:r>
          </a:p>
          <a:p>
            <a:pPr marL="176213" indent="-176213">
              <a:spcAft>
                <a:spcPts val="1800"/>
              </a:spcAft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solution to maximizing </a:t>
            </a:r>
            <a:r>
              <a:rPr lang="en-US" altLang="en-US" sz="1800" dirty="0">
                <a:solidFill>
                  <a:schemeClr val="bg1"/>
                </a:solidFill>
              </a:rPr>
              <a:t>J</a:t>
            </a:r>
            <a:r>
              <a:rPr lang="en-US" altLang="en-US" sz="1800" b="1" dirty="0">
                <a:solidFill>
                  <a:schemeClr val="bg1"/>
                </a:solidFill>
              </a:rPr>
              <a:t>(W) is once again found via an eigenvalue decomposition: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Because S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B </a:t>
            </a:r>
            <a:r>
              <a:rPr lang="en-US" altLang="en-US" sz="1800" b="1" dirty="0">
                <a:solidFill>
                  <a:schemeClr val="bg1"/>
                </a:solidFill>
              </a:rPr>
              <a:t>is the sum of c rank one or less matrices, and because only c-1 of these are independent, S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B</a:t>
            </a:r>
            <a:r>
              <a:rPr lang="en-US" altLang="en-US" sz="1800" b="1" dirty="0">
                <a:solidFill>
                  <a:schemeClr val="bg1"/>
                </a:solidFill>
              </a:rPr>
              <a:t> is of rank c-1 or less. 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An excellent presentation on applications of LDA can be found at  </a:t>
            </a:r>
            <a:r>
              <a:rPr lang="en-US" altLang="en-US" sz="1800" b="1" dirty="0">
                <a:solidFill>
                  <a:schemeClr val="bg1"/>
                </a:solidFill>
                <a:hlinkClick r:id="rId3"/>
              </a:rPr>
              <a:t>PCA Fails!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79214" name="Object 14"/>
          <p:cNvGraphicFramePr>
            <a:graphicFrameLocks noChangeAspect="1"/>
          </p:cNvGraphicFramePr>
          <p:nvPr/>
        </p:nvGraphicFramePr>
        <p:xfrm>
          <a:off x="3326427" y="695119"/>
          <a:ext cx="1714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3" name="Equation" r:id="rId4" imgW="1714320" imgH="876240" progId="Equation.3">
                  <p:embed/>
                </p:oleObj>
              </mc:Choice>
              <mc:Fallback>
                <p:oleObj name="Equation" r:id="rId4" imgW="17143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427" y="695119"/>
                        <a:ext cx="17145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15" name="Object 15"/>
          <p:cNvGraphicFramePr>
            <a:graphicFrameLocks noChangeAspect="1"/>
          </p:cNvGraphicFramePr>
          <p:nvPr/>
        </p:nvGraphicFramePr>
        <p:xfrm>
          <a:off x="2617788" y="2278887"/>
          <a:ext cx="3467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4" name="Equation" r:id="rId6" imgW="3466800" imgH="317160" progId="Equation.DSMT4">
                  <p:embed/>
                </p:oleObj>
              </mc:Choice>
              <mc:Fallback>
                <p:oleObj name="Equation" r:id="rId6" imgW="34668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2278887"/>
                        <a:ext cx="3467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92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72783" y="682625"/>
            <a:ext cx="86883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Principal Component Analysis (PCA): </a:t>
            </a:r>
            <a:r>
              <a:rPr lang="en-US" sz="1800" b="1" dirty="0">
                <a:solidFill>
                  <a:schemeClr val="bg1"/>
                </a:solidFill>
              </a:rPr>
              <a:t>represents the data by minimizing the squared error (representing data in directions of greatest variance).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PCA is commonly applied in a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class-dependent manner where a whitening transformation is computed for each class, and the distance from the mean of that class is measured using this class-specific transformation.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PCA gives insight into the important dimensions of your problem by examining the direction of the eigenvectors.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  <a:sym typeface="Symbol"/>
              </a:rPr>
              <a:t>Linear </a:t>
            </a:r>
            <a:r>
              <a:rPr lang="en-US" sz="1800" b="1" dirty="0" err="1">
                <a:solidFill>
                  <a:schemeClr val="accent1"/>
                </a:solidFill>
                <a:sym typeface="Symbol"/>
              </a:rPr>
              <a:t>DIscriminant</a:t>
            </a:r>
            <a:r>
              <a:rPr lang="en-US" sz="1800" b="1" dirty="0">
                <a:solidFill>
                  <a:schemeClr val="accent1"/>
                </a:solidFill>
                <a:sym typeface="Symbol"/>
              </a:rPr>
              <a:t> Analysis (LDA): </a:t>
            </a:r>
            <a:r>
              <a:rPr lang="en-US" sz="1800" b="1" dirty="0">
                <a:solidFill>
                  <a:schemeClr val="bg1"/>
                </a:solidFill>
                <a:sym typeface="Symbol"/>
              </a:rPr>
              <a:t>attempts to project the data onto a line that represents the direction of maximum discrimination.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/>
              </a:rPr>
              <a:t>LDA can be generalized to a multi-class problem through the use of multiple discriminant functions (c classes require c-1 discriminant functions).</a:t>
            </a:r>
          </a:p>
        </p:txBody>
      </p:sp>
    </p:spTree>
    <p:extLst>
      <p:ext uri="{BB962C8B-B14F-4D97-AF65-F5344CB8AC3E}">
        <p14:creationId xmlns:p14="http://schemas.microsoft.com/office/powerpoint/2010/main" val="125251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Component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356" y="663678"/>
            <a:ext cx="865822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Component analysis is a technique that combines features to reduce the dimension of the feature space.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It can also be the basis for a classification algorithm.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Features of this approach include: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Statistical </a:t>
            </a:r>
            <a:r>
              <a:rPr lang="en-US" altLang="en-US" sz="1800" b="1" dirty="0" err="1">
                <a:solidFill>
                  <a:srgbClr val="000000"/>
                </a:solidFill>
              </a:rPr>
              <a:t>decorrelation</a:t>
            </a:r>
            <a:r>
              <a:rPr lang="en-US" altLang="en-US" sz="1800" b="1" dirty="0">
                <a:solidFill>
                  <a:srgbClr val="000000"/>
                </a:solidFill>
              </a:rPr>
              <a:t> of the data.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Linear combinations are simple to compute and tractable.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Project a high dimensional space onto a lower dimensional space.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Gain insight into the relative importance of each feature.</a:t>
            </a:r>
          </a:p>
          <a:p>
            <a:pPr marL="176213" indent="-176213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Three classical approaches for finding the optimal transformation: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Principal Components Analysis (PCA): projection that best represents the data in a least-square sense.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Multiple Discriminant Analysis (MDA): projection that best separates the data in a least-squares sense.</a:t>
            </a:r>
          </a:p>
          <a:p>
            <a:pPr marL="339725" lvl="1" indent="-163513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Independent Component Analysis (IDA):  projection that  minimizes the mutual  information of the components.</a:t>
            </a:r>
          </a:p>
        </p:txBody>
      </p:sp>
    </p:spTree>
    <p:extLst>
      <p:ext uri="{BB962C8B-B14F-4D97-AF65-F5344CB8AC3E}">
        <p14:creationId xmlns:p14="http://schemas.microsoft.com/office/powerpoint/2010/main" val="3882629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Principal Component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Consider representing a set of n d-dimensional samples x</a:t>
            </a:r>
            <a:r>
              <a:rPr lang="en-US" altLang="en-US" sz="1800" b="1" baseline="-25000" dirty="0">
                <a:solidFill>
                  <a:srgbClr val="000000"/>
                </a:solidFill>
              </a:rPr>
              <a:t>1</a:t>
            </a:r>
            <a:r>
              <a:rPr lang="en-US" altLang="en-US" sz="1800" b="1" dirty="0">
                <a:solidFill>
                  <a:srgbClr val="000000"/>
                </a:solidFill>
              </a:rPr>
              <a:t>,…,</a:t>
            </a:r>
            <a:r>
              <a:rPr lang="en-US" altLang="en-US" sz="1800" b="1" dirty="0" err="1">
                <a:solidFill>
                  <a:srgbClr val="000000"/>
                </a:solidFill>
              </a:rPr>
              <a:t>x</a:t>
            </a:r>
            <a:r>
              <a:rPr lang="en-US" altLang="en-US" sz="1800" b="1" baseline="-25000" dirty="0" err="1">
                <a:solidFill>
                  <a:srgbClr val="000000"/>
                </a:solidFill>
              </a:rPr>
              <a:t>n</a:t>
            </a:r>
            <a:r>
              <a:rPr lang="en-US" altLang="en-US" sz="1800" b="1" baseline="-25000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by a single vector, x</a:t>
            </a:r>
            <a:r>
              <a:rPr lang="en-US" altLang="en-US" sz="1800" b="1" baseline="-25000" dirty="0">
                <a:solidFill>
                  <a:srgbClr val="000000"/>
                </a:solidFill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</a:rPr>
              <a:t>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Define a squared-error criterion:</a:t>
            </a:r>
          </a:p>
          <a:p>
            <a:pPr marL="347663" indent="-166688">
              <a:spcAft>
                <a:spcPts val="1200"/>
              </a:spcAft>
              <a:buFont typeface="Wingdings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The solution to this problem is given by:</a:t>
            </a:r>
          </a:p>
          <a:p>
            <a:pPr marL="347663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800" b="1" dirty="0">
                <a:solidFill>
                  <a:srgbClr val="000000"/>
                </a:solidFill>
              </a:rPr>
              <a:t>The sample mean is a zero-dimensional representation of the data set.</a:t>
            </a:r>
          </a:p>
          <a:p>
            <a:pPr marL="176213" indent="-176213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Consider a one-dimensional solution:</a:t>
            </a:r>
          </a:p>
          <a:p>
            <a:pPr marL="176213" indent="-176213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other words, the best one-dimensional projection of the data (in the least mean-squared error sense) is the projection of the data onto a line through the sample mean in the direction of the eigenvector of the scatter matrix having the largest eigenvalue (hence the name Principal Component).</a:t>
            </a:r>
          </a:p>
          <a:p>
            <a:pPr marL="176213" indent="-176213"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shaped support region!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98246" y="1232924"/>
          <a:ext cx="2120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2" name="Equation" r:id="rId3" imgW="2120760" imgH="685800" progId="Equation.3">
                  <p:embed/>
                </p:oleObj>
              </mc:Choice>
              <mc:Fallback>
                <p:oleObj name="Equation" r:id="rId3" imgW="21207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246" y="1232924"/>
                        <a:ext cx="2120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339274"/>
              </p:ext>
            </p:extLst>
          </p:nvPr>
        </p:nvGraphicFramePr>
        <p:xfrm>
          <a:off x="5058696" y="1793261"/>
          <a:ext cx="1612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3" name="Equation" r:id="rId5" imgW="1612800" imgH="622080" progId="Equation.3">
                  <p:embed/>
                </p:oleObj>
              </mc:Choice>
              <mc:Fallback>
                <p:oleObj name="Equation" r:id="rId5" imgW="16128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696" y="1793261"/>
                        <a:ext cx="16129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762021"/>
              </p:ext>
            </p:extLst>
          </p:nvPr>
        </p:nvGraphicFramePr>
        <p:xfrm>
          <a:off x="4596675" y="2652757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4" name="Equation" r:id="rId7" imgW="3733560" imgH="685800" progId="Equation.DSMT4">
                  <p:embed/>
                </p:oleObj>
              </mc:Choice>
              <mc:Fallback>
                <p:oleObj name="Equation" r:id="rId7" imgW="37335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675" y="2652757"/>
                        <a:ext cx="3733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7014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231775" y="593251"/>
            <a:ext cx="8645525" cy="535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Why is it convenient to convert an arbitrary distribution into a spherical one? (Hint: Euclidean distance)</a:t>
            </a:r>
          </a:p>
          <a:p>
            <a:pPr marL="176213" indent="-176213">
              <a:spcAft>
                <a:spcPts val="12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transformation: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endParaRPr lang="en-US" sz="1800" b="1" baseline="30000" dirty="0">
              <a:solidFill>
                <a:schemeClr val="bg1"/>
              </a:solidFill>
              <a:latin typeface="+mj-lt"/>
            </a:endParaRPr>
          </a:p>
          <a:p>
            <a:pPr marL="176213" indent="-176213">
              <a:spcAft>
                <a:spcPts val="1800"/>
              </a:spcAft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where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is the matrix whose columns are the orthonormal eigenvectors of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and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is a diagonal matrix of eigenvalues 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Λ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). Note that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is unitary.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What is the covariance of y=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?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E[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yy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]	= 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A</a:t>
            </a:r>
            <a:r>
              <a:rPr lang="en-US" sz="1800" baseline="-25000" dirty="0" err="1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=(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x)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x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=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Σ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baseline="30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 (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Λ</a:t>
            </a:r>
            <a:r>
              <a:rPr lang="en-US" sz="1800" b="1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-1/2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)(</a:t>
            </a:r>
            <a:r>
              <a:rPr lang="en-US" sz="1800" b="1" dirty="0" err="1">
                <a:solidFill>
                  <a:schemeClr val="bg1"/>
                </a:solidFill>
                <a:sym typeface="Symbol" pitchFamily="18" charset="2"/>
              </a:rPr>
              <a:t>ΦΦ</a:t>
            </a:r>
            <a:r>
              <a:rPr lang="en-US" sz="1800" b="1" baseline="30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)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		= I</a:t>
            </a:r>
          </a:p>
          <a:p>
            <a:pPr marL="176213" indent="-176213">
              <a:spcAft>
                <a:spcPts val="1800"/>
              </a:spcAft>
              <a:buFontTx/>
              <a:buChar char="•"/>
              <a:tabLst>
                <a:tab pos="1143000" algn="l"/>
              </a:tabLst>
            </a:pP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Why is this significant?</a:t>
            </a:r>
          </a:p>
          <a:p>
            <a:pPr marL="176213" indent="-176213">
              <a:spcAft>
                <a:spcPts val="1800"/>
              </a:spcAft>
              <a:tabLst>
                <a:tab pos="914400" algn="l"/>
              </a:tabLst>
            </a:pP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Alternate View: Coordinate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78413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Examples of Maximum Likelihood Classification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7992" y="631232"/>
            <a:ext cx="86582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For the Gaussian case, the eigenvectors are the principal axes of the </a:t>
            </a:r>
            <a:r>
              <a:rPr lang="en-US" altLang="en-US" sz="1800" b="1" dirty="0" err="1">
                <a:solidFill>
                  <a:srgbClr val="000000"/>
                </a:solidFill>
                <a:sym typeface="Symbol"/>
              </a:rPr>
              <a:t>hyperellipsoidally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shaped support region!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Let’s work 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  <a:hlinkClick r:id="rId2"/>
              </a:rPr>
              <a:t>some examples</a:t>
            </a: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 (class-independent and class-dependent PCA).</a:t>
            </a:r>
            <a:endParaRPr lang="en-US" altLang="en-US" sz="1800" baseline="-25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1" y="1815788"/>
            <a:ext cx="4487212" cy="483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7312" y="2715066"/>
            <a:ext cx="1364566" cy="50643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3" idx="6"/>
          </p:cNvCxnSpPr>
          <p:nvPr/>
        </p:nvCxnSpPr>
        <p:spPr>
          <a:xfrm>
            <a:off x="367312" y="2968285"/>
            <a:ext cx="1364566" cy="0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" idx="4"/>
          </p:cNvCxnSpPr>
          <p:nvPr/>
        </p:nvCxnSpPr>
        <p:spPr>
          <a:xfrm flipV="1">
            <a:off x="1049595" y="2715066"/>
            <a:ext cx="0" cy="50643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64369" y="1828415"/>
            <a:ext cx="3545059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class-independent PCA, a global covariance matrix is computed: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In this case, the covariance will be an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first principal component will be the major axis of this ellipsoid.</a:t>
            </a:r>
          </a:p>
          <a:p>
            <a:pPr marL="347663" lvl="1" indent="-166688">
              <a:spcAft>
                <a:spcPts val="600"/>
              </a:spcAft>
              <a:buFont typeface="Wingdings" charset="2"/>
              <a:buChar char="§"/>
            </a:pPr>
            <a:r>
              <a:rPr lang="en-US" altLang="en-US" sz="1400" b="1" dirty="0">
                <a:solidFill>
                  <a:srgbClr val="000000"/>
                </a:solidFill>
                <a:sym typeface="Symbol"/>
              </a:rPr>
              <a:t>The second principal component will be the minor axis.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In class-dependent PCA, which requires labeled training data, transformations are computed independently for each class.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sym typeface="Symbol"/>
              </a:rPr>
              <a:t>The ML decision surface is a line (or a parabola in this case).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89317" y="2602523"/>
            <a:ext cx="1871003" cy="1541050"/>
          </a:xfrm>
          <a:prstGeom prst="line">
            <a:avLst/>
          </a:prstGeom>
          <a:ln w="25400">
            <a:solidFill>
              <a:schemeClr val="bg1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88536">
            <a:off x="274320" y="2756781"/>
            <a:ext cx="2546252" cy="126657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219200" y="2903459"/>
            <a:ext cx="782101" cy="980696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34573" y="2715066"/>
            <a:ext cx="2025747" cy="1350497"/>
          </a:xfrm>
          <a:prstGeom prst="line">
            <a:avLst/>
          </a:prstGeom>
          <a:ln w="254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318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uiExpand="1" build="p" bldLvl="2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Discriminant Analysis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608" y="663678"/>
            <a:ext cx="86582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Discriminant analysis seeks directions that are efficient for discrimination.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Consider the problem of projecting data from </a:t>
            </a:r>
            <a:r>
              <a:rPr lang="en-US" altLang="en-US" sz="1800" b="1" i="1" dirty="0">
                <a:solidFill>
                  <a:schemeClr val="bg1"/>
                </a:solidFill>
              </a:rPr>
              <a:t>d</a:t>
            </a:r>
            <a:r>
              <a:rPr lang="en-US" altLang="en-US" sz="1800" b="1" dirty="0">
                <a:solidFill>
                  <a:schemeClr val="bg1"/>
                </a:solidFill>
              </a:rPr>
              <a:t> dimensions onto a line with the hope that we can optimize the orientation of the line to minimize error.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Consider a set of n d-dimensional samples x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1</a:t>
            </a:r>
            <a:r>
              <a:rPr lang="en-US" altLang="en-US" sz="1800" b="1" dirty="0">
                <a:solidFill>
                  <a:schemeClr val="bg1"/>
                </a:solidFill>
              </a:rPr>
              <a:t>,…,</a:t>
            </a:r>
            <a:r>
              <a:rPr lang="en-US" altLang="en-US" sz="1800" b="1" dirty="0" err="1">
                <a:solidFill>
                  <a:schemeClr val="bg1"/>
                </a:solidFill>
              </a:rPr>
              <a:t>x</a:t>
            </a:r>
            <a:r>
              <a:rPr lang="en-US" altLang="en-US" sz="1800" b="1" baseline="-25000" dirty="0" err="1">
                <a:solidFill>
                  <a:schemeClr val="bg1"/>
                </a:solidFill>
              </a:rPr>
              <a:t>n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 </a:t>
            </a:r>
            <a:r>
              <a:rPr lang="en-US" altLang="en-US" sz="1800" b="1" dirty="0">
                <a:solidFill>
                  <a:schemeClr val="bg1"/>
                </a:solidFill>
              </a:rPr>
              <a:t>in the subset </a:t>
            </a:r>
            <a:r>
              <a:rPr lang="en-US" altLang="en-US" sz="1800" dirty="0">
                <a:solidFill>
                  <a:schemeClr val="bg1"/>
                </a:solidFill>
              </a:rPr>
              <a:t>D1</a:t>
            </a:r>
            <a:r>
              <a:rPr lang="en-US" altLang="en-US" sz="1800" b="1" dirty="0">
                <a:solidFill>
                  <a:schemeClr val="bg1"/>
                </a:solidFill>
              </a:rPr>
              <a:t> labeled </a:t>
            </a:r>
            <a:r>
              <a:rPr lang="en-US" altLang="en-US" sz="1800" dirty="0">
                <a:solidFill>
                  <a:schemeClr val="bg1"/>
                </a:solidFill>
                <a:sym typeface="Symbol"/>
              </a:rPr>
              <a:t></a:t>
            </a:r>
            <a:r>
              <a:rPr lang="en-US" altLang="en-US" sz="1800" baseline="-25000" dirty="0">
                <a:solidFill>
                  <a:schemeClr val="bg1"/>
                </a:solidFill>
                <a:sym typeface="Symbol"/>
              </a:rPr>
              <a:t>1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 and </a:t>
            </a:r>
            <a:r>
              <a:rPr lang="en-US" altLang="en-US" sz="1800" dirty="0">
                <a:solidFill>
                  <a:schemeClr val="bg1"/>
                </a:solidFill>
                <a:sym typeface="Symbol"/>
              </a:rPr>
              <a:t>n</a:t>
            </a:r>
            <a:r>
              <a:rPr lang="en-US" altLang="en-US" sz="1800" baseline="-25000" dirty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 in the subset </a:t>
            </a:r>
            <a:r>
              <a:rPr lang="en-US" altLang="en-US" sz="1800" dirty="0">
                <a:solidFill>
                  <a:schemeClr val="bg1"/>
                </a:solidFill>
                <a:sym typeface="Symbol"/>
              </a:rPr>
              <a:t>D</a:t>
            </a:r>
            <a:r>
              <a:rPr lang="en-US" altLang="en-US" sz="1800" baseline="-25000" dirty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>
                <a:solidFill>
                  <a:schemeClr val="bg1"/>
                </a:solidFill>
                <a:sym typeface="Symbol"/>
              </a:rPr>
              <a:t> labeled </a:t>
            </a:r>
            <a:r>
              <a:rPr lang="en-US" altLang="en-US" sz="1800" dirty="0">
                <a:solidFill>
                  <a:schemeClr val="bg1"/>
                </a:solidFill>
                <a:sym typeface="Symbol"/>
              </a:rPr>
              <a:t></a:t>
            </a:r>
            <a:r>
              <a:rPr lang="en-US" altLang="en-US" sz="1800" baseline="-25000" dirty="0">
                <a:solidFill>
                  <a:schemeClr val="bg1"/>
                </a:solidFill>
                <a:sym typeface="Symbol"/>
              </a:rPr>
              <a:t>2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linear combination of x:</a:t>
            </a:r>
          </a:p>
          <a:p>
            <a:pPr marL="176213" indent="-176213"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and a corresponding set of </a:t>
            </a:r>
            <a:r>
              <a:rPr lang="en-US" altLang="en-US" sz="1800" dirty="0">
                <a:solidFill>
                  <a:schemeClr val="bg1"/>
                </a:solidFill>
              </a:rPr>
              <a:t>n</a:t>
            </a:r>
            <a:r>
              <a:rPr lang="en-US" altLang="en-US" sz="1800" b="1" dirty="0">
                <a:solidFill>
                  <a:schemeClr val="bg1"/>
                </a:solidFill>
              </a:rPr>
              <a:t> samples </a:t>
            </a:r>
            <a:r>
              <a:rPr lang="en-US" altLang="en-US" sz="1800" dirty="0">
                <a:solidFill>
                  <a:schemeClr val="bg1"/>
                </a:solidFill>
              </a:rPr>
              <a:t>y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  <a:r>
              <a:rPr lang="en-US" altLang="en-US" sz="1800" dirty="0">
                <a:solidFill>
                  <a:schemeClr val="bg1"/>
                </a:solidFill>
              </a:rPr>
              <a:t>, …, </a:t>
            </a:r>
            <a:r>
              <a:rPr lang="en-US" altLang="en-US" sz="1800" dirty="0" err="1">
                <a:solidFill>
                  <a:schemeClr val="bg1"/>
                </a:solidFill>
              </a:rPr>
              <a:t>y</a:t>
            </a:r>
            <a:r>
              <a:rPr lang="en-US" altLang="en-US" sz="1800" baseline="-25000" dirty="0" err="1">
                <a:solidFill>
                  <a:schemeClr val="bg1"/>
                </a:solidFill>
              </a:rPr>
              <a:t>n</a:t>
            </a:r>
            <a:r>
              <a:rPr lang="en-US" altLang="en-US" sz="1800" dirty="0">
                <a:solidFill>
                  <a:schemeClr val="bg1"/>
                </a:solidFill>
              </a:rPr>
              <a:t> </a:t>
            </a:r>
            <a:r>
              <a:rPr lang="en-US" altLang="en-US" sz="1800" b="1" dirty="0">
                <a:solidFill>
                  <a:schemeClr val="bg1"/>
                </a:solidFill>
              </a:rPr>
              <a:t>divided into </a:t>
            </a:r>
            <a:r>
              <a:rPr lang="en-US" altLang="en-US" sz="1800" dirty="0">
                <a:solidFill>
                  <a:schemeClr val="bg1"/>
                </a:solidFill>
              </a:rPr>
              <a:t>Y</a:t>
            </a:r>
            <a:r>
              <a:rPr lang="en-US" altLang="en-US" sz="1800" baseline="-25000" dirty="0">
                <a:solidFill>
                  <a:schemeClr val="bg1"/>
                </a:solidFill>
              </a:rPr>
              <a:t>1</a:t>
            </a:r>
            <a:r>
              <a:rPr lang="en-US" altLang="en-US" sz="1800" b="1" dirty="0">
                <a:solidFill>
                  <a:schemeClr val="bg1"/>
                </a:solidFill>
              </a:rPr>
              <a:t> and </a:t>
            </a:r>
            <a:r>
              <a:rPr lang="en-US" altLang="en-US" sz="1800" dirty="0">
                <a:solidFill>
                  <a:schemeClr val="bg1"/>
                </a:solidFill>
              </a:rPr>
              <a:t>Y</a:t>
            </a:r>
            <a:r>
              <a:rPr lang="en-US" altLang="en-US" sz="1800" baseline="-25000" dirty="0">
                <a:solidFill>
                  <a:schemeClr val="bg1"/>
                </a:solidFill>
              </a:rPr>
              <a:t>2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71291" y="3887634"/>
          <a:ext cx="2120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9" name="Equation" r:id="rId3" imgW="2120760" imgH="685800" progId="Equation.3">
                  <p:embed/>
                </p:oleObj>
              </mc:Choice>
              <mc:Fallback>
                <p:oleObj name="Equation" r:id="rId3" imgW="21207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291" y="3887634"/>
                        <a:ext cx="2120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964243" y="2645648"/>
          <a:ext cx="812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0" name="Equation" r:id="rId5" imgW="812520" imgH="342720" progId="Equation.DSMT4">
                  <p:embed/>
                </p:oleObj>
              </mc:Choice>
              <mc:Fallback>
                <p:oleObj name="Equation" r:id="rId5" imgW="812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243" y="2645648"/>
                        <a:ext cx="8128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tmp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555" y="3859555"/>
            <a:ext cx="4823644" cy="2586103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3244" y="4128416"/>
            <a:ext cx="377932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Our challenge is to find w that maximizes separation.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can be done by considering the ratio of the between-class scatter to the within-class scatter.</a:t>
            </a:r>
          </a:p>
        </p:txBody>
      </p:sp>
    </p:spTree>
    <p:extLst>
      <p:ext uri="{BB962C8B-B14F-4D97-AF65-F5344CB8AC3E}">
        <p14:creationId xmlns:p14="http://schemas.microsoft.com/office/powerpoint/2010/main" val="18270359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Means and Scatter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663679"/>
            <a:ext cx="86582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sample mean for class </a:t>
            </a:r>
            <a:r>
              <a:rPr lang="en-US" altLang="en-US" sz="1800" b="1" dirty="0" err="1">
                <a:solidFill>
                  <a:schemeClr val="bg1"/>
                </a:solidFill>
              </a:rPr>
              <a:t>i</a:t>
            </a:r>
            <a:r>
              <a:rPr lang="en-US" altLang="en-US" sz="1800" b="1" dirty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sample mean for the projected points are: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The sample mean for the projected points is just the projection of the mean (which is expected since this is a linear transformation).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It follows that the distance between the projected means is: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scatter for the projected samples: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An estimate of the variance of the pooled data is: 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</a:pPr>
            <a:r>
              <a:rPr lang="en-US" altLang="en-US" sz="1800" b="1" dirty="0">
                <a:solidFill>
                  <a:schemeClr val="bg1"/>
                </a:solidFill>
              </a:rPr>
              <a:t>	and is called the within-class scatter.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4066412" y="530019"/>
          <a:ext cx="12192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7" name="Equation" r:id="rId3" imgW="1218960" imgH="634680" progId="Equation.3">
                  <p:embed/>
                </p:oleObj>
              </mc:Choice>
              <mc:Fallback>
                <p:oleObj name="Equation" r:id="rId3" imgW="1218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412" y="530019"/>
                        <a:ext cx="12192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/>
        </p:nvGraphicFramePr>
        <p:xfrm>
          <a:off x="3094959" y="1568604"/>
          <a:ext cx="3086101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8" name="Equation" r:id="rId5" imgW="3085920" imgH="634680" progId="Equation.3">
                  <p:embed/>
                </p:oleObj>
              </mc:Choice>
              <mc:Fallback>
                <p:oleObj name="Equation" r:id="rId5" imgW="30859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959" y="1568604"/>
                        <a:ext cx="3086101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6" name="Object 10"/>
          <p:cNvGraphicFramePr>
            <a:graphicFrameLocks noChangeAspect="1"/>
          </p:cNvGraphicFramePr>
          <p:nvPr/>
        </p:nvGraphicFramePr>
        <p:xfrm>
          <a:off x="3070225" y="3543300"/>
          <a:ext cx="2527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9" name="Equation" r:id="rId7" imgW="2527200" imgH="469800" progId="Equation.3">
                  <p:embed/>
                </p:oleObj>
              </mc:Choice>
              <mc:Fallback>
                <p:oleObj name="Equation" r:id="rId7" imgW="2527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3543300"/>
                        <a:ext cx="2527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3475038" y="4722813"/>
          <a:ext cx="1638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0" name="Equation" r:id="rId9" imgW="1638000" imgH="571320" progId="Equation.3">
                  <p:embed/>
                </p:oleObj>
              </mc:Choice>
              <mc:Fallback>
                <p:oleObj name="Equation" r:id="rId9" imgW="16380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4722813"/>
                        <a:ext cx="1638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8" name="Object 12"/>
          <p:cNvGraphicFramePr>
            <a:graphicFrameLocks noChangeAspect="1"/>
          </p:cNvGraphicFramePr>
          <p:nvPr/>
        </p:nvGraphicFramePr>
        <p:xfrm>
          <a:off x="5943600" y="5265738"/>
          <a:ext cx="1282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1" name="Equation" r:id="rId11" imgW="1282680" imgH="558720" progId="Equation.DSMT4">
                  <p:embed/>
                </p:oleObj>
              </mc:Choice>
              <mc:Fallback>
                <p:oleObj name="Equation" r:id="rId11" imgW="12826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65738"/>
                        <a:ext cx="12827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810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Fisher Linear Discriminant and Scatter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737419"/>
            <a:ext cx="8658225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Fisher linear discriminant maximizes the criteria: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Define a scatter for class I, S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i </a:t>
            </a:r>
            <a:r>
              <a:rPr lang="en-US" altLang="en-US" sz="1800" b="1" dirty="0">
                <a:solidFill>
                  <a:schemeClr val="bg1"/>
                </a:solidFill>
              </a:rPr>
              <a:t>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total scatter, </a:t>
            </a:r>
            <a:r>
              <a:rPr lang="en-US" altLang="en-US" sz="1800" b="1" dirty="0" err="1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err="1">
                <a:solidFill>
                  <a:schemeClr val="bg1"/>
                </a:solidFill>
              </a:rPr>
              <a:t>w</a:t>
            </a:r>
            <a:r>
              <a:rPr lang="en-US" altLang="en-US" sz="1800" b="1" dirty="0">
                <a:solidFill>
                  <a:schemeClr val="bg1"/>
                </a:solidFill>
              </a:rPr>
              <a:t>, is: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We can write the scatter for the projected samples as: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Therefore, the sum of the scatters can be written as:</a:t>
            </a:r>
          </a:p>
        </p:txBody>
      </p:sp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6274415" y="491205"/>
          <a:ext cx="1701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1" name="Equation" r:id="rId3" imgW="1701720" imgH="774360" progId="Equation.3">
                  <p:embed/>
                </p:oleObj>
              </mc:Choice>
              <mc:Fallback>
                <p:oleObj name="Equation" r:id="rId3" imgW="170172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4415" y="491205"/>
                        <a:ext cx="17018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9" name="Object 7"/>
          <p:cNvGraphicFramePr>
            <a:graphicFrameLocks noChangeAspect="1"/>
          </p:cNvGraphicFramePr>
          <p:nvPr/>
        </p:nvGraphicFramePr>
        <p:xfrm>
          <a:off x="3160713" y="1717675"/>
          <a:ext cx="2311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2" name="Equation" r:id="rId5" imgW="2311200" imgH="571320" progId="Equation.3">
                  <p:embed/>
                </p:oleObj>
              </mc:Choice>
              <mc:Fallback>
                <p:oleObj name="Equation" r:id="rId5" imgW="231120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1717675"/>
                        <a:ext cx="23114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0" name="Object 8"/>
          <p:cNvGraphicFramePr>
            <a:graphicFrameLocks noChangeAspect="1"/>
          </p:cNvGraphicFramePr>
          <p:nvPr/>
        </p:nvGraphicFramePr>
        <p:xfrm>
          <a:off x="3652838" y="2732088"/>
          <a:ext cx="1308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3" name="Equation" r:id="rId7" imgW="1307880" imgH="291960" progId="Equation.3">
                  <p:embed/>
                </p:oleObj>
              </mc:Choice>
              <mc:Fallback>
                <p:oleObj name="Equation" r:id="rId7" imgW="1307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8" y="2732088"/>
                        <a:ext cx="1308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1" name="Object 9"/>
          <p:cNvGraphicFramePr>
            <a:graphicFrameLocks noChangeAspect="1"/>
          </p:cNvGraphicFramePr>
          <p:nvPr/>
        </p:nvGraphicFramePr>
        <p:xfrm>
          <a:off x="2336800" y="3690938"/>
          <a:ext cx="38354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4" name="Equation" r:id="rId9" imgW="3835080" imgH="1257120" progId="Equation.3">
                  <p:embed/>
                </p:oleObj>
              </mc:Choice>
              <mc:Fallback>
                <p:oleObj name="Equation" r:id="rId9" imgW="383508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690938"/>
                        <a:ext cx="38354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82" name="Object 10"/>
          <p:cNvGraphicFramePr>
            <a:graphicFrameLocks noChangeAspect="1"/>
          </p:cNvGraphicFramePr>
          <p:nvPr/>
        </p:nvGraphicFramePr>
        <p:xfrm>
          <a:off x="3736975" y="5661025"/>
          <a:ext cx="1841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5" name="Equation" r:id="rId11" imgW="1841400" imgH="368280" progId="Equation.DSMT4">
                  <p:embed/>
                </p:oleObj>
              </mc:Choice>
              <mc:Fallback>
                <p:oleObj name="Equation" r:id="rId11" imgW="1841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5661025"/>
                        <a:ext cx="18415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7131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Separation of the Projected Means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244" y="737419"/>
            <a:ext cx="8658225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separation of the projected means obeys: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Where the between class scatter, S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B</a:t>
            </a:r>
            <a:r>
              <a:rPr lang="en-US" altLang="en-US" sz="1800" b="1" dirty="0">
                <a:solidFill>
                  <a:schemeClr val="bg1"/>
                </a:solidFill>
              </a:rPr>
              <a:t>, is given by: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 err="1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err="1">
                <a:solidFill>
                  <a:schemeClr val="bg1"/>
                </a:solidFill>
              </a:rPr>
              <a:t>w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 </a:t>
            </a:r>
            <a:r>
              <a:rPr lang="en-US" altLang="en-US" sz="1800" b="1" dirty="0">
                <a:solidFill>
                  <a:schemeClr val="bg1"/>
                </a:solidFill>
              </a:rPr>
              <a:t> is the within-class scatter and is proportional to the covariance of the pooled data.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B </a:t>
            </a:r>
            <a:r>
              <a:rPr lang="en-US" altLang="en-US" sz="1800" b="1" dirty="0">
                <a:solidFill>
                  <a:schemeClr val="bg1"/>
                </a:solidFill>
              </a:rPr>
              <a:t>, the between-class scatter, is symmetric and positive definite, but because it is the outer product of two vectors, its rank is at most one.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This implies that for any w, </a:t>
            </a:r>
            <a:r>
              <a:rPr lang="en-US" altLang="en-US" sz="1800" b="1" dirty="0" err="1">
                <a:solidFill>
                  <a:schemeClr val="bg1"/>
                </a:solidFill>
              </a:rPr>
              <a:t>S</a:t>
            </a:r>
            <a:r>
              <a:rPr lang="en-US" altLang="en-US" sz="1800" b="1" baseline="-25000" dirty="0" err="1">
                <a:solidFill>
                  <a:schemeClr val="bg1"/>
                </a:solidFill>
              </a:rPr>
              <a:t>B</a:t>
            </a:r>
            <a:r>
              <a:rPr lang="en-US" altLang="en-US" sz="1800" b="1" dirty="0" err="1">
                <a:solidFill>
                  <a:schemeClr val="bg1"/>
                </a:solidFill>
              </a:rPr>
              <a:t>w</a:t>
            </a:r>
            <a:r>
              <a:rPr lang="en-US" altLang="en-US" sz="1800" b="1" dirty="0">
                <a:solidFill>
                  <a:schemeClr val="bg1"/>
                </a:solidFill>
              </a:rPr>
              <a:t> is in the direction of m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1</a:t>
            </a:r>
            <a:r>
              <a:rPr lang="en-US" altLang="en-US" sz="1800" b="1" dirty="0">
                <a:solidFill>
                  <a:schemeClr val="bg1"/>
                </a:solidFill>
              </a:rPr>
              <a:t>-m</a:t>
            </a:r>
            <a:r>
              <a:rPr lang="en-US" altLang="en-US" sz="1800" b="1" baseline="-25000" dirty="0">
                <a:solidFill>
                  <a:schemeClr val="bg1"/>
                </a:solidFill>
              </a:rPr>
              <a:t>2</a:t>
            </a:r>
            <a:r>
              <a:rPr lang="en-US" altLang="en-US" sz="1800" b="1" dirty="0">
                <a:solidFill>
                  <a:schemeClr val="bg1"/>
                </a:solidFill>
              </a:rPr>
              <a:t>.</a:t>
            </a:r>
          </a:p>
          <a:p>
            <a:pPr marL="176213" indent="-176213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altLang="en-US" sz="1800" b="1" dirty="0">
                <a:solidFill>
                  <a:schemeClr val="bg1"/>
                </a:solidFill>
              </a:rPr>
              <a:t>The criterion function, J(w), can be written as: 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78187" name="Object 11"/>
          <p:cNvGraphicFramePr>
            <a:graphicFrameLocks noChangeAspect="1"/>
          </p:cNvGraphicFramePr>
          <p:nvPr/>
        </p:nvGraphicFramePr>
        <p:xfrm>
          <a:off x="2800350" y="1169988"/>
          <a:ext cx="3429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9" name="Equation" r:id="rId3" imgW="3429000" imgH="1244520" progId="Equation.3">
                  <p:embed/>
                </p:oleObj>
              </mc:Choice>
              <mc:Fallback>
                <p:oleObj name="Equation" r:id="rId3" imgW="342900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169988"/>
                        <a:ext cx="34290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3291143" y="3202860"/>
          <a:ext cx="2501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0" name="Equation" r:id="rId5" imgW="2501640" imgH="368280" progId="Equation.3">
                  <p:embed/>
                </p:oleObj>
              </mc:Choice>
              <mc:Fallback>
                <p:oleObj name="Equation" r:id="rId5" imgW="25016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143" y="3202860"/>
                        <a:ext cx="25019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4" name="Object 8"/>
          <p:cNvGraphicFramePr>
            <a:graphicFrameLocks noChangeAspect="1"/>
          </p:cNvGraphicFramePr>
          <p:nvPr/>
        </p:nvGraphicFramePr>
        <p:xfrm>
          <a:off x="5446713" y="5697538"/>
          <a:ext cx="1562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1" name="Equation" r:id="rId7" imgW="1562040" imgH="698400" progId="Equation.DSMT4">
                  <p:embed/>
                </p:oleObj>
              </mc:Choice>
              <mc:Fallback>
                <p:oleObj name="Equation" r:id="rId7" imgW="15620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5697538"/>
                        <a:ext cx="1562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0958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7202</TotalTime>
  <Words>1010</Words>
  <Application>Microsoft Macintosh PowerPoint</Application>
  <PresentationFormat>Letter Paper (8.5x11 in)</PresentationFormat>
  <Paragraphs>127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Wingdings</vt:lpstr>
      <vt:lpstr>1_lecture_title</vt:lpstr>
      <vt:lpstr>3_isip_default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415</cp:revision>
  <dcterms:created xsi:type="dcterms:W3CDTF">2002-09-12T17:13:32Z</dcterms:created>
  <dcterms:modified xsi:type="dcterms:W3CDTF">2019-10-02T00:35:57Z</dcterms:modified>
</cp:coreProperties>
</file>