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356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402" r:id="rId13"/>
    <p:sldId id="386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2" autoAdjust="0"/>
    <p:restoredTop sz="95374" autoAdjust="0"/>
  </p:normalViewPr>
  <p:slideViewPr>
    <p:cSldViewPr snapToGrid="0">
      <p:cViewPr varScale="1">
        <p:scale>
          <a:sx n="122" d="100"/>
          <a:sy n="122" d="100"/>
        </p:scale>
        <p:origin x="3088" y="192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0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seminars/msstate/2002/euro_coin/presentation_v0.pdf" TargetMode="External"/><Relationship Id="rId3" Type="http://schemas.openxmlformats.org/officeDocument/2006/relationships/hyperlink" Target="http://www-ccrma.stanford.edu/~jos/bayes/Bayesian_Parameter_Estimation.html" TargetMode="External"/><Relationship Id="rId7" Type="http://schemas.openxmlformats.org/officeDocument/2006/relationships/hyperlink" Target="http://www.isip.piconepress.com/publications/presentations_misc/2002/isip/euro_coin/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://rii.ricoh.com/~stork/DHSch3part2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sip.msstate.edu/publications/seminars/msstate_misc/2002/euro_coin/presentation_v0.pdf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homepages.inf.ed.ac.uk/rbf/CVonline/LOCAL_COPIES/AV0809/eshky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ngineering.purdue.edu/kak/Trinity.pdf" TargetMode="External"/><Relationship Id="rId9" Type="http://schemas.openxmlformats.org/officeDocument/2006/relationships/hyperlink" Target="http://www.mat.ulaval.ca/informatique/guide94/img14.pn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presentations_misc/2002/isip/euro_coin/" TargetMode="External"/><Relationship Id="rId2" Type="http://schemas.openxmlformats.org/officeDocument/2006/relationships/hyperlink" Target="http://www.inference.phy.cam.ac.uk/mackay/abstracts/euro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12: </a:t>
            </a:r>
            <a:r>
              <a:rPr lang="en-US" b="1" dirty="0">
                <a:solidFill>
                  <a:schemeClr val="accent2"/>
                </a:solidFill>
              </a:rPr>
              <a:t>BAYESIAN ESTIMATION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>
                <a:solidFill>
                  <a:srgbClr val="004000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2"/>
              </a:rPr>
              <a:t>D.H.S.: Chapter 3 (Part 2)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J.O.S.: Bayesian Parameter Estimation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A.K.: The Holy Trinity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A.E.: Bayesian Methods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:</a:t>
            </a: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6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7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8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x|</a:t>
            </a:r>
            <a:r>
              <a:rPr 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),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“The Euro Coin”</a:t>
            </a: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 to Bayesian Parameter Estimation</a:t>
            </a:r>
          </a:p>
        </p:txBody>
      </p:sp>
    </p:spTree>
    <p:extLst>
      <p:ext uri="{BB962C8B-B14F-4D97-AF65-F5344CB8AC3E}">
        <p14:creationId xmlns:p14="http://schemas.microsoft.com/office/powerpoint/2010/main" val="372084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 are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central to 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But what If the priors 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For 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5219640" imgH="952200" progId="Equation.3">
                  <p:embed/>
                </p:oleObj>
              </mc:Choice>
              <mc:Fallback>
                <p:oleObj name="Equation" r:id="rId3" imgW="5219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49272"/>
                        <a:ext cx="63627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independence:</a:t>
            </a:r>
            <a:br>
              <a:rPr lang="en-US" sz="1800" b="1" dirty="0">
                <a:solidFill>
                  <a:schemeClr val="bg1"/>
                </a:solidFill>
                <a:latin typeface="+mj-lt"/>
              </a:rPr>
            </a:br>
            <a:r>
              <a:rPr lang="en-US" sz="1800" b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This gives:</a:t>
            </a: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5" imgW="3314520" imgH="952200" progId="Equation.3">
                  <p:embed/>
                </p:oleObj>
              </mc:Choice>
              <mc:Fallback>
                <p:oleObj name="Equation" r:id="rId5" imgW="331452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680" y="5478572"/>
                        <a:ext cx="33147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Class-Conditional Densities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7" imgW="139680" imgH="291960" progId="Equation.3">
                  <p:embed/>
                </p:oleObj>
              </mc:Choice>
              <mc:Fallback>
                <p:oleObj name="Equation" r:id="rId7" imgW="139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402" y="3282950"/>
                        <a:ext cx="139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9" imgW="1904760" imgH="342720" progId="Equation.DSMT4">
                  <p:embed/>
                </p:oleObj>
              </mc:Choice>
              <mc:Fallback>
                <p:oleObj name="Equation" r:id="rId9" imgW="1904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90" y="4922792"/>
                        <a:ext cx="2324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866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183944" y="619433"/>
            <a:ext cx="8816975" cy="190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Assume the parametric form of the evidence,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is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 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Any information we have about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prior to collecting samples is contained in a known prior density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Observation of samples converts this to a posterior,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which we hope is peaked around the true value of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Our goal is to estimate a parameter vector:</a:t>
            </a:r>
          </a:p>
        </p:txBody>
      </p:sp>
      <p:graphicFrame>
        <p:nvGraphicFramePr>
          <p:cNvPr id="144434" name="Object 50"/>
          <p:cNvGraphicFramePr>
            <a:graphicFrameLocks noChangeAspect="1"/>
          </p:cNvGraphicFramePr>
          <p:nvPr/>
        </p:nvGraphicFramePr>
        <p:xfrm>
          <a:off x="458788" y="3093517"/>
          <a:ext cx="2146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2" name="Equation" r:id="rId3" imgW="2145960" imgH="317160" progId="Equation.3">
                  <p:embed/>
                </p:oleObj>
              </mc:Choice>
              <mc:Fallback>
                <p:oleObj name="Equation" r:id="rId3" imgW="2145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3093517"/>
                        <a:ext cx="21463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5" name="Rectangle 51"/>
          <p:cNvSpPr>
            <a:spLocks noChangeArrowheads="1"/>
          </p:cNvSpPr>
          <p:nvPr/>
        </p:nvSpPr>
        <p:spPr bwMode="auto">
          <a:xfrm>
            <a:off x="202994" y="3700643"/>
            <a:ext cx="8816975" cy="5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can write the joint distribution as a product: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4436" name="Object 52"/>
          <p:cNvGraphicFramePr>
            <a:graphicFrameLocks noChangeAspect="1"/>
          </p:cNvGraphicFramePr>
          <p:nvPr/>
        </p:nvGraphicFramePr>
        <p:xfrm>
          <a:off x="458788" y="4106799"/>
          <a:ext cx="2819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3" name="Equation" r:id="rId5" imgW="2819160" imgH="749160" progId="Equation.3">
                  <p:embed/>
                </p:oleObj>
              </mc:Choice>
              <mc:Fallback>
                <p:oleObj name="Equation" r:id="rId5" imgW="28191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106799"/>
                        <a:ext cx="28194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37" name="Rectangle 53"/>
          <p:cNvSpPr>
            <a:spLocks noChangeArrowheads="1"/>
          </p:cNvSpPr>
          <p:nvPr/>
        </p:nvSpPr>
        <p:spPr bwMode="auto">
          <a:xfrm>
            <a:off x="202994" y="5177636"/>
            <a:ext cx="8816975" cy="3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because the samples are drawn independently.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Parameter Distribution</a:t>
            </a:r>
          </a:p>
        </p:txBody>
      </p:sp>
      <p:graphicFrame>
        <p:nvGraphicFramePr>
          <p:cNvPr id="134148" name="Object 52"/>
          <p:cNvGraphicFramePr>
            <a:graphicFrameLocks noChangeAspect="1"/>
          </p:cNvGraphicFramePr>
          <p:nvPr/>
        </p:nvGraphicFramePr>
        <p:xfrm>
          <a:off x="5678079" y="5737325"/>
          <a:ext cx="6985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4" name="Equation" r:id="rId7" imgW="698400" imgH="317160" progId="Equation.3">
                  <p:embed/>
                </p:oleObj>
              </mc:Choice>
              <mc:Fallback>
                <p:oleObj name="Equation" r:id="rId7" imgW="6984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79" y="5737325"/>
                        <a:ext cx="6985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2"/>
          <p:cNvGraphicFramePr>
            <a:graphicFrameLocks noChangeAspect="1"/>
          </p:cNvGraphicFramePr>
          <p:nvPr/>
        </p:nvGraphicFramePr>
        <p:xfrm>
          <a:off x="2097960" y="6154738"/>
          <a:ext cx="6731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05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960" y="6154738"/>
                        <a:ext cx="6731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204" y="5631917"/>
            <a:ext cx="86720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equation links the class-conditional density  </a:t>
            </a:r>
            <a:br>
              <a:rPr lang="en-US" sz="1800" b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to the posterior,     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   . But numerical solutions are typically required!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445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only mean 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09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410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1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μ is known, the density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completely known.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</a:t>
            </a: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185483" y="621852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rgbClr val="004000"/>
                </a:solidFill>
              </a:rPr>
              <a:t>Applying our Gaussian assumptions:</a:t>
            </a:r>
          </a:p>
        </p:txBody>
      </p:sp>
      <p:graphicFrame>
        <p:nvGraphicFramePr>
          <p:cNvPr id="177152" name="Object 0"/>
          <p:cNvGraphicFramePr>
            <a:graphicFrameLocks noChangeAspect="1"/>
          </p:cNvGraphicFramePr>
          <p:nvPr/>
        </p:nvGraphicFramePr>
        <p:xfrm>
          <a:off x="457200" y="1051511"/>
          <a:ext cx="8166100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8" name="Equation" r:id="rId3" imgW="5448240" imgH="2857320" progId="Equation.DSMT4">
                  <p:embed/>
                </p:oleObj>
              </mc:Choice>
              <mc:Fallback>
                <p:oleObj name="Equation" r:id="rId3" imgW="5448240" imgH="285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1511"/>
                        <a:ext cx="8166100" cy="428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</a:t>
            </a:r>
          </a:p>
        </p:txBody>
      </p:sp>
    </p:spTree>
    <p:extLst>
      <p:ext uri="{BB962C8B-B14F-4D97-AF65-F5344CB8AC3E}">
        <p14:creationId xmlns:p14="http://schemas.microsoft.com/office/powerpoint/2010/main" val="1321693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7" name="Rectangle 31"/>
          <p:cNvSpPr>
            <a:spLocks noChangeArrowheads="1"/>
          </p:cNvSpPr>
          <p:nvPr/>
        </p:nvSpPr>
        <p:spPr bwMode="auto">
          <a:xfrm>
            <a:off x="203976" y="593718"/>
            <a:ext cx="86455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Now we need to work this into a simpler form: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graphicFrame>
        <p:nvGraphicFramePr>
          <p:cNvPr id="168963" name="Object 0"/>
          <p:cNvGraphicFramePr>
            <a:graphicFrameLocks noChangeAspect="1"/>
          </p:cNvGraphicFramePr>
          <p:nvPr/>
        </p:nvGraphicFramePr>
        <p:xfrm>
          <a:off x="542925" y="1016000"/>
          <a:ext cx="6527800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2" name="Equation" r:id="rId3" imgW="4356000" imgH="3225600" progId="Equation.DSMT4">
                  <p:embed/>
                </p:oleObj>
              </mc:Choice>
              <mc:Fallback>
                <p:oleObj name="Equation" r:id="rId3" imgW="435600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016000"/>
                        <a:ext cx="6527800" cy="483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66524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91159" y="5472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μ)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N(μ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,σ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6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Expand the quadratic term:</a:t>
            </a:r>
          </a:p>
          <a:p>
            <a:pPr marL="176213" indent="-176213">
              <a:lnSpc>
                <a:spcPct val="150000"/>
              </a:lnSpc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Equate coefficients of our two functions: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endParaRPr lang="en-US" sz="1800" baseline="-25000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2958343" y="2017420"/>
          <a:ext cx="3390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1" name="Equation" r:id="rId3" imgW="3390840" imgH="609480" progId="Equation.3">
                  <p:embed/>
                </p:oleObj>
              </mc:Choice>
              <mc:Fallback>
                <p:oleObj name="Equation" r:id="rId3" imgW="33908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343" y="2017420"/>
                        <a:ext cx="3390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2" name="Object 4"/>
          <p:cNvGraphicFramePr>
            <a:graphicFrameLocks noChangeAspect="1"/>
          </p:cNvGraphicFramePr>
          <p:nvPr/>
        </p:nvGraphicFramePr>
        <p:xfrm>
          <a:off x="457200" y="3196248"/>
          <a:ext cx="6946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2" name="Equation" r:id="rId5" imgW="4635360" imgH="469800" progId="Equation.3">
                  <p:embed/>
                </p:oleObj>
              </mc:Choice>
              <mc:Fallback>
                <p:oleObj name="Equation" r:id="rId5" imgW="4635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96248"/>
                        <a:ext cx="69469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0"/>
          <p:cNvGraphicFramePr>
            <a:graphicFrameLocks noChangeAspect="1"/>
          </p:cNvGraphicFramePr>
          <p:nvPr/>
        </p:nvGraphicFramePr>
        <p:xfrm>
          <a:off x="457200" y="4623704"/>
          <a:ext cx="49815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3" name="Equation" r:id="rId7" imgW="3301920" imgH="1091880" progId="Equation.DSMT4">
                  <p:embed/>
                </p:oleObj>
              </mc:Choice>
              <mc:Fallback>
                <p:oleObj name="Equation" r:id="rId7" imgW="330192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23704"/>
                        <a:ext cx="49815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5407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Univariate Gaussian Case (Cont.)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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5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6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7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7119</TotalTime>
  <Words>707</Words>
  <Application>Microsoft Macintosh PowerPoint</Application>
  <PresentationFormat>Letter Paper (8.5x11 in)</PresentationFormat>
  <Paragraphs>67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2019-09-23T12:53:56Z</dcterms:modified>
</cp:coreProperties>
</file>