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3"/>
  </p:notesMasterIdLst>
  <p:handoutMasterIdLst>
    <p:handoutMasterId r:id="rId14"/>
  </p:handoutMasterIdLst>
  <p:sldIdLst>
    <p:sldId id="356" r:id="rId3"/>
    <p:sldId id="362" r:id="rId4"/>
    <p:sldId id="367" r:id="rId5"/>
    <p:sldId id="375" r:id="rId6"/>
    <p:sldId id="376" r:id="rId7"/>
    <p:sldId id="377" r:id="rId8"/>
    <p:sldId id="378" r:id="rId9"/>
    <p:sldId id="379" r:id="rId10"/>
    <p:sldId id="380" r:id="rId11"/>
    <p:sldId id="374" r:id="rId12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2">
          <p15:clr>
            <a:srgbClr val="A4A3A4"/>
          </p15:clr>
        </p15:guide>
        <p15:guide id="2" pos="5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7" autoAdjust="0"/>
    <p:restoredTop sz="94887" autoAdjust="0"/>
  </p:normalViewPr>
  <p:slideViewPr>
    <p:cSldViewPr snapToGrid="0">
      <p:cViewPr varScale="1">
        <p:scale>
          <a:sx n="89" d="100"/>
          <a:sy n="89" d="100"/>
        </p:scale>
        <p:origin x="2000" y="168"/>
      </p:cViewPr>
      <p:guideLst>
        <p:guide orient="horz" pos="3972"/>
        <p:guide pos="5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statgen.iop.kcl.ac.uk/bgim/mle/sslike_1.html" TargetMode="External"/><Relationship Id="rId13" Type="http://schemas.openxmlformats.org/officeDocument/2006/relationships/hyperlink" Target="http://www.mat.ulaval.ca/informatique/guide94/img14.png" TargetMode="External"/><Relationship Id="rId18" Type="http://schemas.openxmlformats.org/officeDocument/2006/relationships/hyperlink" Target="http://www-2.cs.cmu.edu/~awm/tutorials/mle12.pdf" TargetMode="External"/><Relationship Id="rId3" Type="http://schemas.openxmlformats.org/officeDocument/2006/relationships/hyperlink" Target="http://rii.ricoh.com/~stork/DHSch3part2.ppt" TargetMode="External"/><Relationship Id="rId21" Type="http://schemas.openxmlformats.org/officeDocument/2006/relationships/hyperlink" Target="http://www-ccrma.stanford.edu/~jos/bayes/Bayesian_Parameter_Estimation.html" TargetMode="External"/><Relationship Id="rId7" Type="http://schemas.openxmlformats.org/officeDocument/2006/relationships/hyperlink" Target="http://www-2.cs.cmu.edu/~awm/tutorials/list.html" TargetMode="External"/><Relationship Id="rId12" Type="http://schemas.openxmlformats.org/officeDocument/2006/relationships/image" Target="../media/image2.png"/><Relationship Id="rId17" Type="http://schemas.openxmlformats.org/officeDocument/2006/relationships/hyperlink" Target="http://www.eas.asu.edu/~morrell/556/Lecture11.pdf" TargetMode="External"/><Relationship Id="rId2" Type="http://schemas.openxmlformats.org/officeDocument/2006/relationships/hyperlink" Target="http://rii.ricoh.com/~stork/DHSch3part1.ppt" TargetMode="External"/><Relationship Id="rId16" Type="http://schemas.openxmlformats.org/officeDocument/2006/relationships/image" Target="../media/image4.png"/><Relationship Id="rId20" Type="http://schemas.openxmlformats.org/officeDocument/2006/relationships/hyperlink" Target="http://www.psy.vanderbilt.edu/faculty/palmeri/P351-modeling/readings/myung-tutorial-mle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-2.cs.cmu.edu/~awm/tutorials/mle.html" TargetMode="External"/><Relationship Id="rId11" Type="http://schemas.openxmlformats.org/officeDocument/2006/relationships/hyperlink" Target="http://www.weibull.com/LifeDataWeb/image/apa_fig3.gif" TargetMode="External"/><Relationship Id="rId5" Type="http://schemas.openxmlformats.org/officeDocument/2006/relationships/hyperlink" Target="http://bayes.bgsu.edu/nsf_web/tutorial/a_brief_tutorial.htm" TargetMode="External"/><Relationship Id="rId15" Type="http://schemas.openxmlformats.org/officeDocument/2006/relationships/hyperlink" Target="http://www.isip.msstate.edu/publications/seminars/msstate_misc/2002/euro_coin/presentation_v0.pdf" TargetMode="External"/><Relationship Id="rId10" Type="http://schemas.openxmlformats.org/officeDocument/2006/relationships/hyperlink" Target="http://cnx.rice.edu/content/m11426/latest/" TargetMode="External"/><Relationship Id="rId19" Type="http://schemas.openxmlformats.org/officeDocument/2006/relationships/hyperlink" Target="http://en.wikipedia.org/wiki/Maximum_likelihood" TargetMode="External"/><Relationship Id="rId4" Type="http://schemas.openxmlformats.org/officeDocument/2006/relationships/hyperlink" Target="http://www.nebulasearch.com/encyclopedia/article/Bayesian_inference.html" TargetMode="External"/><Relationship Id="rId9" Type="http://schemas.openxmlformats.org/officeDocument/2006/relationships/hyperlink" Target="http://www.ex.ac.uk/~ajwills/courses/rm1/stats/variance.ppt" TargetMode="External"/><Relationship Id="rId1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Relationship Id="rId9" Type="http://schemas.openxmlformats.org/officeDocument/2006/relationships/hyperlink" Target="http://www.cs.colorado.edu/~mburl/courses/CSCI5622/Fall2003/lecture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11: </a:t>
            </a:r>
            <a:r>
              <a:rPr lang="en-US" b="1" dirty="0">
                <a:solidFill>
                  <a:schemeClr val="accent2"/>
                </a:solidFill>
              </a:rPr>
              <a:t>BIAS, VARIANCE AND CONVERGENCE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41338" y="1569919"/>
            <a:ext cx="2965099" cy="48911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68275" indent="-168275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Maximum Likelihood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</a:rPr>
              <a:t>Bias in ML Estimates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Convergence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Gaussian Example</a:t>
            </a:r>
            <a:endParaRPr lang="en-US" sz="1800" b="1" kern="0" dirty="0">
              <a:solidFill>
                <a:schemeClr val="bg1"/>
              </a:solidFill>
              <a:latin typeface="+mn-lt"/>
            </a:endParaRPr>
          </a:p>
          <a:p>
            <a:pPr marL="168275" indent="-168275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chemeClr val="accent1"/>
                </a:solidFill>
              </a:rPr>
              <a:t>Resources:</a:t>
            </a:r>
            <a:br>
              <a:rPr lang="en-US" b="1" kern="0" dirty="0">
                <a:solidFill>
                  <a:srgbClr val="000080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"/>
              </a:rPr>
              <a:t>D.H.S: Chapter 3 (Part 1)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D.H.S.: Chapter 3 (Part 2)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" action="ppaction://noaction"/>
              </a:rPr>
              <a:t>J.O.S.: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Nebula: Links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BGSU: Example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A.W.M.: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A.W.M.: Links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8"/>
              </a:rPr>
              <a:t>S.P.: </a:t>
            </a:r>
            <a:r>
              <a:rPr lang="en-US" sz="1800" b="1" dirty="0">
                <a:solidFill>
                  <a:schemeClr val="accent2"/>
                </a:solidFill>
                <a:hlinkClick r:id="rId9"/>
              </a:rPr>
              <a:t>Primer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0"/>
              </a:rPr>
              <a:t>CSRN: Unbiased</a:t>
            </a:r>
            <a:endParaRPr lang="en-US" sz="1800" b="1" dirty="0">
              <a:solidFill>
                <a:srgbClr val="004000"/>
              </a:solidFill>
            </a:endParaRPr>
          </a:p>
        </p:txBody>
      </p:sp>
      <p:pic>
        <p:nvPicPr>
          <p:cNvPr id="16" name="Picture 44" descr="http://www.weibull.com/LifeDataWeb/image/apa_fig3.gif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114800" y="1733918"/>
            <a:ext cx="2620458" cy="272823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6746875" y="1733551"/>
            <a:ext cx="1828800" cy="2733077"/>
            <a:chOff x="6746875" y="1747357"/>
            <a:chExt cx="1828800" cy="2733077"/>
          </a:xfrm>
        </p:grpSpPr>
        <p:pic>
          <p:nvPicPr>
            <p:cNvPr id="15" name="Picture 50" descr="http://www.mat.ulaval.ca/informatique/guide94/img14.png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746875" y="1747357"/>
              <a:ext cx="1828800" cy="1387606"/>
            </a:xfrm>
            <a:prstGeom prst="rect">
              <a:avLst/>
            </a:prstGeom>
            <a:solidFill>
              <a:srgbClr val="000080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</p:pic>
        <p:pic>
          <p:nvPicPr>
            <p:cNvPr id="17" name="Picture 51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/>
            <a:srcRect l="25247" t="53416" r="24918" b="9682"/>
            <a:stretch>
              <a:fillRect/>
            </a:stretch>
          </p:blipFill>
          <p:spPr bwMode="auto">
            <a:xfrm>
              <a:off x="6746875" y="3175299"/>
              <a:ext cx="1828800" cy="1305135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523736" y="4966395"/>
            <a:ext cx="2536602" cy="13943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accent2"/>
                </a:solidFill>
                <a:hlinkClick r:id="rId17"/>
              </a:rPr>
              <a:t>A.W.M.: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chemeClr val="accent2"/>
                </a:solidFill>
                <a:hlinkClick r:id="rId18"/>
              </a:rPr>
              <a:t>Bias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9"/>
              </a:rPr>
              <a:t>Wiki: ML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0"/>
              </a:rPr>
              <a:t>M.Y.: ML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1"/>
              </a:rPr>
              <a:t>J.O.S.: Bayesian Est.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5"/>
              </a:rPr>
              <a:t>J.H.: Euro Coin</a:t>
            </a:r>
            <a:r>
              <a:rPr lang="en-US" sz="1800" b="1" dirty="0">
                <a:solidFill>
                  <a:srgbClr val="004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Biased and unbiased estimators.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Convergence of the mean and variance estimates.</a:t>
            </a:r>
          </a:p>
        </p:txBody>
      </p:sp>
    </p:spTree>
    <p:extLst>
      <p:ext uri="{BB962C8B-B14F-4D97-AF65-F5344CB8AC3E}">
        <p14:creationId xmlns:p14="http://schemas.microsoft.com/office/powerpoint/2010/main" val="214922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20" name="Object 24"/>
          <p:cNvGraphicFramePr>
            <a:graphicFrameLocks noChangeAspect="1"/>
          </p:cNvGraphicFramePr>
          <p:nvPr/>
        </p:nvGraphicFramePr>
        <p:xfrm>
          <a:off x="897040" y="770297"/>
          <a:ext cx="23495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0" name="Equation" r:id="rId3" imgW="2349360" imgH="4203360" progId="Equation.3">
                  <p:embed/>
                </p:oleObj>
              </mc:Choice>
              <mc:Fallback>
                <p:oleObj name="Equation" r:id="rId3" imgW="2349360" imgH="420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040" y="770297"/>
                        <a:ext cx="2349500" cy="420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4281803" y="787412"/>
            <a:ext cx="40259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ML estimate is found by solving this equation: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7729" name="Object 33"/>
          <p:cNvGraphicFramePr>
            <a:graphicFrameLocks noChangeAspect="1"/>
          </p:cNvGraphicFramePr>
          <p:nvPr/>
        </p:nvGraphicFramePr>
        <p:xfrm>
          <a:off x="4423752" y="1535113"/>
          <a:ext cx="26289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1" name="Equation" r:id="rId5" imgW="2628720" imgH="1282680" progId="Equation.DSMT4">
                  <p:embed/>
                </p:oleObj>
              </mc:Choice>
              <mc:Fallback>
                <p:oleObj name="Equation" r:id="rId5" imgW="262872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752" y="1535113"/>
                        <a:ext cx="26289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4281803" y="2994764"/>
            <a:ext cx="40259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solution to this equation can be a global maximum, a local maximum, or even an inflection point.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Under what conditions is it a global maximum?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Mathematics</a:t>
            </a:r>
          </a:p>
        </p:txBody>
      </p:sp>
    </p:spTree>
    <p:extLst>
      <p:ext uri="{BB962C8B-B14F-4D97-AF65-F5344CB8AC3E}">
        <p14:creationId xmlns:p14="http://schemas.microsoft.com/office/powerpoint/2010/main" val="422920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85483" y="6926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This leads to these equations: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3667443" y="560387"/>
          <a:ext cx="22606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8" name="Equation" r:id="rId3" imgW="2260440" imgH="1282680" progId="Equation.3">
                  <p:embed/>
                </p:oleObj>
              </mc:Choice>
              <mc:Fallback>
                <p:oleObj name="Equation" r:id="rId3" imgW="226044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443" y="560387"/>
                        <a:ext cx="22606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185483" y="1905664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 the multivariate case:</a:t>
            </a:r>
          </a:p>
        </p:txBody>
      </p:sp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3624263" y="1769110"/>
          <a:ext cx="26035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9" name="Equation" r:id="rId5" imgW="2603160" imgH="1282680" progId="Equation.3">
                  <p:embed/>
                </p:oleObj>
              </mc:Choice>
              <mc:Fallback>
                <p:oleObj name="Equation" r:id="rId5" imgW="260316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1769110"/>
                        <a:ext cx="26035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201215" y="3302644"/>
            <a:ext cx="8645525" cy="10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lnSpc>
                <a:spcPct val="125000"/>
              </a:lnSpc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true covariance is the expected value of the matrix                           ,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which is a familiar result.</a:t>
            </a:r>
          </a:p>
        </p:txBody>
      </p:sp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6398895" y="3258185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0" name="Equation" r:id="rId7" imgW="1600200" imgH="380880" progId="Equation.DSMT4">
                  <p:embed/>
                </p:oleObj>
              </mc:Choice>
              <mc:Fallback>
                <p:oleObj name="Equation" r:id="rId7" imgW="16002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8895" y="3258185"/>
                        <a:ext cx="1600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Gaussian Case: Unknown Mean and Variance</a:t>
            </a:r>
          </a:p>
        </p:txBody>
      </p:sp>
    </p:spTree>
    <p:extLst>
      <p:ext uri="{BB962C8B-B14F-4D97-AF65-F5344CB8AC3E}">
        <p14:creationId xmlns:p14="http://schemas.microsoft.com/office/powerpoint/2010/main" val="358283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85483" y="630298"/>
            <a:ext cx="8645525" cy="7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Does the maximum likelihood estimate of the variance converge to the true value of the variance? Let’s start with a few simple results we will need later.</a:t>
            </a:r>
          </a:p>
        </p:txBody>
      </p:sp>
      <p:sp>
        <p:nvSpPr>
          <p:cNvPr id="168985" name="Rectangle 25"/>
          <p:cNvSpPr>
            <a:spLocks noChangeArrowheads="1"/>
          </p:cNvSpPr>
          <p:nvPr/>
        </p:nvSpPr>
        <p:spPr bwMode="auto">
          <a:xfrm>
            <a:off x="185483" y="1406137"/>
            <a:ext cx="86455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Expected value of the ML estimate of the mean:</a:t>
            </a:r>
          </a:p>
        </p:txBody>
      </p:sp>
      <p:graphicFrame>
        <p:nvGraphicFramePr>
          <p:cNvPr id="168986" name="Object 26"/>
          <p:cNvGraphicFramePr>
            <a:graphicFrameLocks noChangeAspect="1"/>
          </p:cNvGraphicFramePr>
          <p:nvPr/>
        </p:nvGraphicFramePr>
        <p:xfrm>
          <a:off x="455613" y="1866900"/>
          <a:ext cx="16510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1650960" imgH="1942920" progId="Equation.3">
                  <p:embed/>
                </p:oleObj>
              </mc:Choice>
              <mc:Fallback>
                <p:oleObj name="Equation" r:id="rId3" imgW="16509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866900"/>
                        <a:ext cx="16510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87" name="Object 27"/>
          <p:cNvGraphicFramePr>
            <a:graphicFrameLocks noChangeAspect="1"/>
          </p:cNvGraphicFramePr>
          <p:nvPr/>
        </p:nvGraphicFramePr>
        <p:xfrm>
          <a:off x="4325732" y="1970136"/>
          <a:ext cx="334010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3340080" imgH="2349360" progId="Equation.DSMT4">
                  <p:embed/>
                </p:oleObj>
              </mc:Choice>
              <mc:Fallback>
                <p:oleObj name="Equation" r:id="rId5" imgW="334008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732" y="1970136"/>
                        <a:ext cx="3340100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Convergence of the Mean</a:t>
            </a:r>
          </a:p>
        </p:txBody>
      </p:sp>
    </p:spTree>
    <p:extLst>
      <p:ext uri="{BB962C8B-B14F-4D97-AF65-F5344CB8AC3E}">
        <p14:creationId xmlns:p14="http://schemas.microsoft.com/office/powerpoint/2010/main" val="54718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188246" y="626614"/>
            <a:ext cx="8731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i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</a:rPr>
              <a:t>,</a:t>
            </a:r>
            <a:r>
              <a:rPr lang="en-US" sz="1800" b="1" dirty="0">
                <a:solidFill>
                  <a:schemeClr val="bg1"/>
                </a:solidFill>
              </a:rPr>
              <a:t>, E[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i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</a:rPr>
              <a:t>,</a:t>
            </a:r>
            <a:r>
              <a:rPr lang="en-US" sz="1800" b="1" dirty="0">
                <a:solidFill>
                  <a:schemeClr val="bg1"/>
                </a:solidFill>
              </a:rPr>
              <a:t>], will be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for </a:t>
            </a:r>
            <a:r>
              <a:rPr lang="en-US" sz="1800" b="1" dirty="0" err="1">
                <a:solidFill>
                  <a:schemeClr val="bg1"/>
                </a:solidFill>
              </a:rPr>
              <a:t>i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≠</a:t>
            </a:r>
            <a:r>
              <a:rPr lang="en-US" sz="1800" b="1" dirty="0">
                <a:solidFill>
                  <a:schemeClr val="bg1"/>
                </a:solidFill>
              </a:rPr>
              <a:t> j 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+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>
                <a:solidFill>
                  <a:schemeClr val="bg1"/>
                </a:solidFill>
              </a:rPr>
              <a:t>2 </a:t>
            </a:r>
            <a:r>
              <a:rPr lang="en-US" sz="1800" b="1" dirty="0">
                <a:solidFill>
                  <a:schemeClr val="bg1"/>
                </a:solidFill>
              </a:rPr>
              <a:t>otherwise since the two random variables are independent.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x</a:t>
            </a:r>
            <a:r>
              <a:rPr lang="en-US" sz="1800" b="1" baseline="-25000" dirty="0">
                <a:solidFill>
                  <a:schemeClr val="bg1"/>
                </a:solidFill>
              </a:rPr>
              <a:t>i</a:t>
            </a:r>
            <a:r>
              <a:rPr lang="en-US" sz="1800" b="1" baseline="30000" dirty="0">
                <a:solidFill>
                  <a:schemeClr val="bg1"/>
                </a:solidFill>
              </a:rPr>
              <a:t>2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+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Hence, in the summation above, we have n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-n terms with expected value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and n terms with expected value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+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Thus,</a:t>
            </a:r>
          </a:p>
        </p:txBody>
      </p:sp>
      <p:graphicFrame>
        <p:nvGraphicFramePr>
          <p:cNvPr id="175115" name="Object 11"/>
          <p:cNvGraphicFramePr>
            <a:graphicFrameLocks noChangeAspect="1"/>
          </p:cNvGraphicFramePr>
          <p:nvPr/>
        </p:nvGraphicFramePr>
        <p:xfrm>
          <a:off x="455613" y="3152314"/>
          <a:ext cx="4419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3" name="Equation" r:id="rId3" imgW="4419360" imgH="647640" progId="Equation.3">
                  <p:embed/>
                </p:oleObj>
              </mc:Choice>
              <mc:Fallback>
                <p:oleObj name="Equation" r:id="rId3" imgW="44193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152314"/>
                        <a:ext cx="44196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186865" y="5194301"/>
            <a:ext cx="8731250" cy="69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see that </a:t>
            </a:r>
            <a:r>
              <a:rPr lang="en-US" sz="1800" b="1" dirty="0">
                <a:solidFill>
                  <a:schemeClr val="bg1"/>
                </a:solidFill>
                <a:cs typeface="Arial" charset="0"/>
                <a:sym typeface="Symbol" pitchFamily="18" charset="2"/>
              </a:rPr>
              <a:t>the variance of the estimate goes to zero as n goes to infinity, and our estimate converges to the true estimate (error goes to zero).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134938" y="3929077"/>
            <a:ext cx="23876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which implies: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5118" name="Object 14"/>
          <p:cNvGraphicFramePr>
            <a:graphicFrameLocks noChangeAspect="1"/>
          </p:cNvGraphicFramePr>
          <p:nvPr/>
        </p:nvGraphicFramePr>
        <p:xfrm>
          <a:off x="455613" y="4256756"/>
          <a:ext cx="3390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4" name="Equation" r:id="rId5" imgW="3390840" imgH="622080" progId="Equation.DSMT4">
                  <p:embed/>
                </p:oleObj>
              </mc:Choice>
              <mc:Fallback>
                <p:oleObj name="Equation" r:id="rId5" imgW="33908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4256756"/>
                        <a:ext cx="3390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Variance of the ML Estimate of the Mean</a:t>
            </a:r>
          </a:p>
        </p:txBody>
      </p:sp>
    </p:spTree>
    <p:extLst>
      <p:ext uri="{BB962C8B-B14F-4D97-AF65-F5344CB8AC3E}">
        <p14:creationId xmlns:p14="http://schemas.microsoft.com/office/powerpoint/2010/main" val="107126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4" name="Object 6"/>
          <p:cNvGraphicFramePr>
            <a:graphicFrameLocks noChangeAspect="1"/>
          </p:cNvGraphicFramePr>
          <p:nvPr/>
        </p:nvGraphicFramePr>
        <p:xfrm>
          <a:off x="484188" y="1063420"/>
          <a:ext cx="39878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6" name="Equation" r:id="rId3" imgW="3987720" imgH="1841400" progId="Equation.3">
                  <p:embed/>
                </p:oleObj>
              </mc:Choice>
              <mc:Fallback>
                <p:oleObj name="Equation" r:id="rId3" imgW="3987720" imgH="18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063420"/>
                        <a:ext cx="3987800" cy="184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170735" y="3125097"/>
            <a:ext cx="3578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	Note that this implies:</a:t>
            </a:r>
          </a:p>
        </p:txBody>
      </p:sp>
      <p:graphicFrame>
        <p:nvGraphicFramePr>
          <p:cNvPr id="171017" name="Object 9"/>
          <p:cNvGraphicFramePr>
            <a:graphicFrameLocks noChangeAspect="1"/>
          </p:cNvGraphicFramePr>
          <p:nvPr/>
        </p:nvGraphicFramePr>
        <p:xfrm>
          <a:off x="484188" y="3460750"/>
          <a:ext cx="1473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7" name="Equation" r:id="rId5" imgW="1473120" imgH="622080" progId="Equation.3">
                  <p:embed/>
                </p:oleObj>
              </mc:Choice>
              <mc:Fallback>
                <p:oleObj name="Equation" r:id="rId5" imgW="14731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460750"/>
                        <a:ext cx="1473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170735" y="4244890"/>
            <a:ext cx="864552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Now we can combine these results. Recall our expression for the ML estimate of the variance:</a:t>
            </a:r>
          </a:p>
        </p:txBody>
      </p:sp>
      <p:graphicFrame>
        <p:nvGraphicFramePr>
          <p:cNvPr id="171019" name="Object 11"/>
          <p:cNvGraphicFramePr>
            <a:graphicFrameLocks noChangeAspect="1"/>
          </p:cNvGraphicFramePr>
          <p:nvPr/>
        </p:nvGraphicFramePr>
        <p:xfrm>
          <a:off x="484188" y="4909114"/>
          <a:ext cx="2044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8" name="Equation" r:id="rId7" imgW="2044440" imgH="622080" progId="Equation.DSMT4">
                  <p:embed/>
                </p:oleObj>
              </mc:Choice>
              <mc:Fallback>
                <p:oleObj name="Equation" r:id="rId7" imgW="20444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4909114"/>
                        <a:ext cx="2044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170735" y="662254"/>
            <a:ext cx="86455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will need one more result: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Variance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1656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455613" y="990702"/>
          <a:ext cx="44196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1" name="Equation" r:id="rId3" imgW="4419360" imgH="1942920" progId="Equation.3">
                  <p:embed/>
                </p:oleObj>
              </mc:Choice>
              <mc:Fallback>
                <p:oleObj name="Equation" r:id="rId3" imgW="44193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990702"/>
                        <a:ext cx="44196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170735" y="630299"/>
            <a:ext cx="8645525" cy="34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Expand the covariance and simplify:</a:t>
            </a:r>
          </a:p>
        </p:txBody>
      </p:sp>
      <p:graphicFrame>
        <p:nvGraphicFramePr>
          <p:cNvPr id="172041" name="Object 9"/>
          <p:cNvGraphicFramePr>
            <a:graphicFrameLocks noChangeAspect="1"/>
          </p:cNvGraphicFramePr>
          <p:nvPr/>
        </p:nvGraphicFramePr>
        <p:xfrm>
          <a:off x="455613" y="3460750"/>
          <a:ext cx="56769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Equation" r:id="rId5" imgW="5676840" imgH="1562040" progId="Equation.DSMT4">
                  <p:embed/>
                </p:oleObj>
              </mc:Choice>
              <mc:Fallback>
                <p:oleObj name="Equation" r:id="rId5" imgW="5676840" imgH="1562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460750"/>
                        <a:ext cx="5676900" cy="156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170735" y="3059803"/>
            <a:ext cx="86455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One more intermediate term to derive: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Covariance Expansion</a:t>
            </a:r>
          </a:p>
        </p:txBody>
      </p:sp>
    </p:spTree>
    <p:extLst>
      <p:ext uri="{BB962C8B-B14F-4D97-AF65-F5344CB8AC3E}">
        <p14:creationId xmlns:p14="http://schemas.microsoft.com/office/powerpoint/2010/main" val="118635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63" name="Object 7"/>
          <p:cNvGraphicFramePr>
            <a:graphicFrameLocks noChangeAspect="1"/>
          </p:cNvGraphicFramePr>
          <p:nvPr/>
        </p:nvGraphicFramePr>
        <p:xfrm>
          <a:off x="458788" y="1074738"/>
          <a:ext cx="5348288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6" name="Equation" r:id="rId3" imgW="3568680" imgH="2616120" progId="Equation.DSMT4">
                  <p:embed/>
                </p:oleObj>
              </mc:Choice>
              <mc:Fallback>
                <p:oleObj name="Equation" r:id="rId3" imgW="3568680" imgH="261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074738"/>
                        <a:ext cx="5348288" cy="392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170735" y="659492"/>
            <a:ext cx="8645525" cy="40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Substitute our previously derived expression for the second term: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Biased Variance Estimate</a:t>
            </a:r>
          </a:p>
        </p:txBody>
      </p:sp>
    </p:spTree>
    <p:extLst>
      <p:ext uri="{BB962C8B-B14F-4D97-AF65-F5344CB8AC3E}">
        <p14:creationId xmlns:p14="http://schemas.microsoft.com/office/powerpoint/2010/main" val="1851533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457200" y="1179052"/>
          <a:ext cx="345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8" name="Equation" r:id="rId3" imgW="3454200" imgH="609480" progId="Equation.3">
                  <p:embed/>
                </p:oleObj>
              </mc:Choice>
              <mc:Fallback>
                <p:oleObj name="Equation" r:id="rId3" imgW="3454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79052"/>
                        <a:ext cx="3454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85483" y="2415775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unbiased estimator is:</a:t>
            </a:r>
          </a:p>
        </p:txBody>
      </p:sp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457200" y="2891043"/>
          <a:ext cx="267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9" name="Equation" r:id="rId5" imgW="2679480" imgH="609480" progId="Equation.3">
                  <p:embed/>
                </p:oleObj>
              </mc:Choice>
              <mc:Fallback>
                <p:oleObj name="Equation" r:id="rId5" imgW="2679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1043"/>
                        <a:ext cx="267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85483" y="367000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These are related by:</a:t>
            </a:r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457200" y="4030560"/>
          <a:ext cx="1206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0" name="Equation" r:id="rId7" imgW="1206360" imgH="558720" progId="Equation.DSMT4">
                  <p:embed/>
                </p:oleObj>
              </mc:Choice>
              <mc:Fallback>
                <p:oleObj name="Equation" r:id="rId7" imgW="12063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0560"/>
                        <a:ext cx="12065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185483" y="4741729"/>
            <a:ext cx="86455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	which is asymptotically unbiased. See </a:t>
            </a:r>
            <a:r>
              <a:rPr lang="en-US" sz="1800" b="1" dirty="0">
                <a:solidFill>
                  <a:schemeClr val="bg1"/>
                </a:solidFill>
                <a:hlinkClick r:id="" action="ppaction://noaction"/>
              </a:rPr>
              <a:t>Burl</a:t>
            </a:r>
            <a:r>
              <a:rPr lang="en-US" sz="1800" b="1" dirty="0">
                <a:solidFill>
                  <a:schemeClr val="bg1"/>
                </a:solidFill>
              </a:rPr>
              <a:t>, </a:t>
            </a:r>
            <a:r>
              <a:rPr lang="en-US" sz="1800" b="1" dirty="0" err="1">
                <a:solidFill>
                  <a:schemeClr val="bg1"/>
                </a:solidFill>
                <a:hlinkClick r:id="rId9"/>
              </a:rPr>
              <a:t>AJWills</a:t>
            </a:r>
            <a:r>
              <a:rPr lang="en-US" sz="1800" b="1" dirty="0">
                <a:solidFill>
                  <a:schemeClr val="bg1"/>
                </a:solidFill>
              </a:rPr>
              <a:t> and </a:t>
            </a:r>
            <a:r>
              <a:rPr lang="en-US" sz="1800" b="1" dirty="0">
                <a:solidFill>
                  <a:schemeClr val="bg1"/>
                </a:solidFill>
                <a:hlinkClick r:id="" action="ppaction://noaction"/>
              </a:rPr>
              <a:t>AWM</a:t>
            </a:r>
            <a:r>
              <a:rPr lang="en-US" sz="1800" b="1" dirty="0">
                <a:solidFill>
                  <a:schemeClr val="bg1"/>
                </a:solidFill>
              </a:rPr>
              <a:t> for excellent examples and explanations of the details of this derivation.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185483" y="688987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Therefore, the ML estimate is biased:</a:t>
            </a: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200231" y="2002819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	However, the ML estimate converges (and is MSE).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Expectation Simplification</a:t>
            </a:r>
          </a:p>
        </p:txBody>
      </p:sp>
    </p:spTree>
    <p:extLst>
      <p:ext uri="{BB962C8B-B14F-4D97-AF65-F5344CB8AC3E}">
        <p14:creationId xmlns:p14="http://schemas.microsoft.com/office/powerpoint/2010/main" val="1685371821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7082</TotalTime>
  <Words>326</Words>
  <Application>Microsoft Macintosh PowerPoint</Application>
  <PresentationFormat>Letter Paper (8.5x11 in)</PresentationFormat>
  <Paragraphs>40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390</cp:revision>
  <dcterms:created xsi:type="dcterms:W3CDTF">2002-09-12T17:13:32Z</dcterms:created>
  <dcterms:modified xsi:type="dcterms:W3CDTF">2019-09-20T12:00:09Z</dcterms:modified>
</cp:coreProperties>
</file>