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9"/>
  </p:notesMasterIdLst>
  <p:handoutMasterIdLst>
    <p:handoutMasterId r:id="rId10"/>
  </p:handoutMasterIdLst>
  <p:sldIdLst>
    <p:sldId id="356" r:id="rId3"/>
    <p:sldId id="359" r:id="rId4"/>
    <p:sldId id="360" r:id="rId5"/>
    <p:sldId id="361" r:id="rId6"/>
    <p:sldId id="362" r:id="rId7"/>
    <p:sldId id="374" r:id="rId8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2">
          <p15:clr>
            <a:srgbClr val="A4A3A4"/>
          </p15:clr>
        </p15:guide>
        <p15:guide id="2" pos="5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85" d="100"/>
          <a:sy n="85" d="100"/>
        </p:scale>
        <p:origin x="1168" y="176"/>
      </p:cViewPr>
      <p:guideLst>
        <p:guide orient="horz" pos="3972"/>
        <p:guide pos="540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2D8CA-08A9-4AC0-A4C6-360A737FD2B1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1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ibull.com/LifeDataWeb/image/apa_fig3.gif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://rii.ricoh.com/~stork/DHSch3part2.ppt" TargetMode="External"/><Relationship Id="rId7" Type="http://schemas.openxmlformats.org/officeDocument/2006/relationships/hyperlink" Target="http://www-2.cs.cmu.edu/~awm/tutorials/list.html" TargetMode="External"/><Relationship Id="rId12" Type="http://schemas.openxmlformats.org/officeDocument/2006/relationships/hyperlink" Target="http://www.isip.msstate.edu/publications/seminars/msstate_misc/2002/euro_coin/presentation_v0.pdf" TargetMode="External"/><Relationship Id="rId2" Type="http://schemas.openxmlformats.org/officeDocument/2006/relationships/hyperlink" Target="http://rii.ricoh.com/~stork/DHSch3part1.pp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-2.cs.cmu.edu/~awm/tutorials/mle.html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bayes.bgsu.edu/nsf_web/tutorial/a_brief_tutorial.htm" TargetMode="External"/><Relationship Id="rId10" Type="http://schemas.openxmlformats.org/officeDocument/2006/relationships/hyperlink" Target="http://www.mat.ulaval.ca/informatique/guide94/img14.png" TargetMode="External"/><Relationship Id="rId4" Type="http://schemas.openxmlformats.org/officeDocument/2006/relationships/hyperlink" Target="http://www.nebulasearch.com/encyclopedia/article/Bayesian_inference.html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09: </a:t>
            </a:r>
            <a:r>
              <a:rPr lang="en-US" b="1" dirty="0">
                <a:solidFill>
                  <a:schemeClr val="accent2"/>
                </a:solidFill>
              </a:rPr>
              <a:t>MAXIMUM LIKELIHOOD ESTIMATION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41338" y="1569919"/>
            <a:ext cx="2965099" cy="48911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68275" indent="-168275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Maximum Likelihood</a:t>
            </a:r>
          </a:p>
          <a:p>
            <a:pPr marL="168275" indent="-168275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chemeClr val="accent1"/>
                </a:solidFill>
              </a:rPr>
              <a:t>Resources:</a:t>
            </a:r>
            <a:br>
              <a:rPr lang="en-US" b="1" kern="0" dirty="0">
                <a:solidFill>
                  <a:srgbClr val="000080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"/>
              </a:rPr>
              <a:t>D.H.S: Chapter 3 (Part 1)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D.H.S.: Chapter 3 (Part 2)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" action="ppaction://noaction"/>
              </a:rPr>
              <a:t>J.O.S.: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Nebula: Links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BGSU: Example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A.W.M.: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A.W.M</a:t>
            </a:r>
            <a:r>
              <a:rPr lang="en-US" sz="1800" b="1">
                <a:solidFill>
                  <a:schemeClr val="accent2"/>
                </a:solidFill>
                <a:hlinkClick r:id="rId7"/>
              </a:rPr>
              <a:t>.: Links</a:t>
            </a:r>
            <a:endParaRPr lang="en-US" sz="1800" b="1" dirty="0">
              <a:solidFill>
                <a:srgbClr val="004000"/>
              </a:solidFill>
            </a:endParaRPr>
          </a:p>
        </p:txBody>
      </p:sp>
      <p:pic>
        <p:nvPicPr>
          <p:cNvPr id="16" name="Picture 44" descr="http://www.weibull.com/LifeDataWeb/image/apa_fig3.gif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14800" y="1733918"/>
            <a:ext cx="2620458" cy="272823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6746875" y="1733551"/>
            <a:ext cx="1828800" cy="2733077"/>
            <a:chOff x="6746875" y="1747357"/>
            <a:chExt cx="1828800" cy="2733077"/>
          </a:xfrm>
        </p:grpSpPr>
        <p:pic>
          <p:nvPicPr>
            <p:cNvPr id="15" name="Picture 50" descr="http://www.mat.ulaval.ca/informatique/guide94/img14.png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746875" y="1747357"/>
              <a:ext cx="1828800" cy="1387606"/>
            </a:xfrm>
            <a:prstGeom prst="rect">
              <a:avLst/>
            </a:prstGeom>
            <a:solidFill>
              <a:srgbClr val="000080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</p:pic>
        <p:pic>
          <p:nvPicPr>
            <p:cNvPr id="17" name="Picture 51">
              <a:hlinkClick r:id="rId12"/>
            </p:cNvPr>
            <p:cNvPicPr>
              <a:picLocks noChangeAspect="1" noChangeArrowheads="1"/>
            </p:cNvPicPr>
            <p:nvPr/>
          </p:nvPicPr>
          <p:blipFill>
            <a:blip r:embed="rId13"/>
            <a:srcRect l="25247" t="53416" r="24918" b="9682"/>
            <a:stretch>
              <a:fillRect/>
            </a:stretch>
          </p:blipFill>
          <p:spPr bwMode="auto">
            <a:xfrm>
              <a:off x="6746875" y="3175299"/>
              <a:ext cx="1828800" cy="1305135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2131"/>
          <p:cNvSpPr>
            <a:spLocks noChangeArrowheads="1"/>
          </p:cNvSpPr>
          <p:nvPr/>
        </p:nvSpPr>
        <p:spPr bwMode="auto">
          <a:xfrm>
            <a:off x="203200" y="648929"/>
            <a:ext cx="8645525" cy="432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can we do if we do not have this information?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limitations do we face?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There are two common approaches to parameter estimation: maximum likelihood and Bayesian estimation.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Maximum Likelihood: treat the parameters as quantities whose values are fixed but unknown.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</p:txBody>
      </p:sp>
      <p:sp>
        <p:nvSpPr>
          <p:cNvPr id="80899" name="Rectangle 2051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3712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Introduction to Maximum Likelihood Estimation</a:t>
            </a:r>
          </a:p>
        </p:txBody>
      </p:sp>
    </p:spTree>
    <p:extLst>
      <p:ext uri="{BB962C8B-B14F-4D97-AF65-F5344CB8AC3E}">
        <p14:creationId xmlns:p14="http://schemas.microsoft.com/office/powerpoint/2010/main" val="181558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244475" y="648929"/>
            <a:ext cx="8645525" cy="449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i="1" dirty="0">
                <a:solidFill>
                  <a:srgbClr val="000080"/>
                </a:solidFill>
                <a:latin typeface="+mj-lt"/>
              </a:rPr>
              <a:t>I.I.D.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: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data sets,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,...,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i="1" baseline="-25000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, where </a:t>
            </a:r>
            <a:r>
              <a:rPr lang="en-US" sz="1800" i="1" dirty="0" err="1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according to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.</a:t>
            </a:r>
          </a:p>
          <a:p>
            <a:pPr marL="228600" indent="-228600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dirty="0">
                <a:solidFill>
                  <a:srgbClr val="004000"/>
                </a:solidFill>
              </a:rPr>
              <a:t>p(</a:t>
            </a:r>
            <a:r>
              <a:rPr lang="en-US" sz="1800" b="1" dirty="0" err="1">
                <a:solidFill>
                  <a:srgbClr val="004000"/>
                </a:solidFill>
              </a:rPr>
              <a:t>x</a:t>
            </a:r>
            <a:r>
              <a:rPr lang="en-US" sz="1800" dirty="0" err="1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has a known parametric form and is completely determined by the parameter vector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(e.g., </a:t>
            </a:r>
            <a:r>
              <a:rPr lang="en-US" sz="1800" dirty="0">
                <a:solidFill>
                  <a:srgbClr val="004000"/>
                </a:solidFill>
              </a:rPr>
              <a:t>p(</a:t>
            </a:r>
            <a:r>
              <a:rPr lang="en-US" sz="1800" b="1" dirty="0" err="1">
                <a:solidFill>
                  <a:srgbClr val="004000"/>
                </a:solidFill>
              </a:rPr>
              <a:t>x</a:t>
            </a:r>
            <a:r>
              <a:rPr lang="en-US" sz="1800" dirty="0" err="1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~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N(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="1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b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</a:b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where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=[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...,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σ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dd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]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).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rgbClr val="004000"/>
                </a:solidFill>
              </a:rPr>
              <a:t>p(</a:t>
            </a:r>
            <a:r>
              <a:rPr lang="en-US" sz="1800" b="1" dirty="0" err="1">
                <a:solidFill>
                  <a:srgbClr val="004000"/>
                </a:solidFill>
              </a:rPr>
              <a:t>x</a:t>
            </a:r>
            <a:r>
              <a:rPr lang="en-US" sz="1800" dirty="0" err="1">
                <a:solidFill>
                  <a:srgbClr val="004000"/>
                </a:solidFill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</a:rPr>
              <a:t>)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has an explicit dependence on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: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Use training samples to estimate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,...,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c</a:t>
            </a:r>
            <a:endParaRPr lang="en-US" sz="1800" baseline="-25000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Functional independence</a:t>
            </a:r>
            <a:r>
              <a:rPr lang="en-US" sz="1800" b="1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gives no useful information</a:t>
            </a:r>
            <a:br>
              <a:rPr lang="en-US" sz="1800" b="1" dirty="0">
                <a:solidFill>
                  <a:srgbClr val="004000"/>
                </a:solidFill>
                <a:latin typeface="+mj-lt"/>
              </a:rPr>
            </a:br>
            <a:r>
              <a:rPr lang="en-US" sz="1800" b="1" dirty="0">
                <a:solidFill>
                  <a:srgbClr val="004000"/>
                </a:solidFill>
                <a:latin typeface="+mj-lt"/>
              </a:rPr>
              <a:t>about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for </a:t>
            </a:r>
            <a:r>
              <a:rPr lang="en-US" sz="1800" dirty="0" err="1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≠j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Simplifies notation to a set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of training samples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,...</a:t>
            </a:r>
            <a:r>
              <a:rPr lang="en-US" sz="1800" b="1" dirty="0">
                <a:solidFill>
                  <a:srgbClr val="004000"/>
                </a:solidFill>
              </a:rPr>
              <a:t> </a:t>
            </a:r>
            <a:r>
              <a:rPr lang="en-US" sz="1800" b="1" dirty="0" err="1">
                <a:solidFill>
                  <a:srgbClr val="004000"/>
                </a:solidFill>
              </a:rPr>
              <a:t>x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</a:rPr>
              <a:t>n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from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to estimate </a:t>
            </a:r>
            <a:r>
              <a:rPr lang="en-US" sz="1800" dirty="0" err="1">
                <a:solidFill>
                  <a:srgbClr val="004000"/>
                </a:solidFill>
                <a:sym typeface="Symbol" pitchFamily="18" charset="2"/>
              </a:rPr>
              <a:t>ω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Because the samples were drawn independently:</a:t>
            </a: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4025" y="5115744"/>
          <a:ext cx="2019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2" name="Equation" r:id="rId3" imgW="2019240" imgH="622080" progId="Equation.DSMT4">
                  <p:embed/>
                </p:oleObj>
              </mc:Choice>
              <mc:Fallback>
                <p:oleObj name="Equation" r:id="rId3" imgW="20192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115744"/>
                        <a:ext cx="2019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Principle</a:t>
            </a:r>
          </a:p>
        </p:txBody>
      </p:sp>
    </p:spTree>
    <p:extLst>
      <p:ext uri="{BB962C8B-B14F-4D97-AF65-F5344CB8AC3E}">
        <p14:creationId xmlns:p14="http://schemas.microsoft.com/office/powerpoint/2010/main" val="310307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201613" y="690878"/>
            <a:ext cx="864552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D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is called the likelihood of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with respect to the data.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44429" name="Picture 45"/>
          <p:cNvPicPr>
            <a:picLocks noChangeAspect="1" noChangeArrowheads="1"/>
          </p:cNvPicPr>
          <p:nvPr/>
        </p:nvPicPr>
        <p:blipFill>
          <a:blip r:embed="rId3"/>
          <a:srcRect l="33125" t="35916" r="33646" b="21674"/>
          <a:stretch>
            <a:fillRect/>
          </a:stretch>
        </p:blipFill>
        <p:spPr bwMode="auto">
          <a:xfrm>
            <a:off x="4724243" y="1905424"/>
            <a:ext cx="43116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424" name="Rectangle 40"/>
          <p:cNvSpPr>
            <a:spLocks noChangeArrowheads="1"/>
          </p:cNvSpPr>
          <p:nvPr/>
        </p:nvSpPr>
        <p:spPr bwMode="auto">
          <a:xfrm>
            <a:off x="215900" y="2884331"/>
            <a:ext cx="4508500" cy="260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several training points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Top: candidate source distributions are shown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Which distribution is the ML estimate?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Middle: an estimate of the likelihood of the data as a function of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(the mean)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Bottom: log likelihood</a:t>
            </a:r>
          </a:p>
        </p:txBody>
      </p:sp>
      <p:graphicFrame>
        <p:nvGraphicFramePr>
          <p:cNvPr id="176128" name="Object 0"/>
          <p:cNvGraphicFramePr>
            <a:graphicFrameLocks noChangeAspect="1"/>
          </p:cNvGraphicFramePr>
          <p:nvPr/>
        </p:nvGraphicFramePr>
        <p:xfrm>
          <a:off x="6343856" y="130697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6" name="Equation" r:id="rId4" imgW="164880" imgH="279360" progId="Equation.DSMT4">
                  <p:embed/>
                </p:oleObj>
              </mc:Choice>
              <mc:Fallback>
                <p:oleObj name="Equation" r:id="rId4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856" y="1306973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2" name="Rectangle 48"/>
          <p:cNvSpPr>
            <a:spLocks noChangeArrowheads="1"/>
          </p:cNvSpPr>
          <p:nvPr/>
        </p:nvSpPr>
        <p:spPr bwMode="auto">
          <a:xfrm>
            <a:off x="244475" y="1324296"/>
            <a:ext cx="8645525" cy="87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value of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that maximizes this likelihood, denoted   </a:t>
            </a:r>
            <a:r>
              <a:rPr lang="en-US" sz="1800" b="1" dirty="0">
                <a:solidFill>
                  <a:schemeClr val="bg1"/>
                </a:solidFill>
              </a:rPr>
              <a:t>,</a:t>
            </a: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is the maximum likelihood estimate (ML) of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Example of ML Estimation</a:t>
            </a:r>
          </a:p>
        </p:txBody>
      </p:sp>
    </p:spTree>
    <p:extLst>
      <p:ext uri="{BB962C8B-B14F-4D97-AF65-F5344CB8AC3E}">
        <p14:creationId xmlns:p14="http://schemas.microsoft.com/office/powerpoint/2010/main" val="42682306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20" name="Object 24"/>
          <p:cNvGraphicFramePr>
            <a:graphicFrameLocks noChangeAspect="1"/>
          </p:cNvGraphicFramePr>
          <p:nvPr/>
        </p:nvGraphicFramePr>
        <p:xfrm>
          <a:off x="897040" y="770297"/>
          <a:ext cx="23495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4" name="Equation" r:id="rId3" imgW="2349360" imgH="4203360" progId="Equation.3">
                  <p:embed/>
                </p:oleObj>
              </mc:Choice>
              <mc:Fallback>
                <p:oleObj name="Equation" r:id="rId3" imgW="2349360" imgH="420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040" y="770297"/>
                        <a:ext cx="2349500" cy="420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4281803" y="787412"/>
            <a:ext cx="40259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ML estimate is found by solving this equation: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7729" name="Object 33"/>
          <p:cNvGraphicFramePr>
            <a:graphicFrameLocks noChangeAspect="1"/>
          </p:cNvGraphicFramePr>
          <p:nvPr/>
        </p:nvGraphicFramePr>
        <p:xfrm>
          <a:off x="4423752" y="1535113"/>
          <a:ext cx="26289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5" name="Equation" r:id="rId5" imgW="2628720" imgH="1282680" progId="Equation.DSMT4">
                  <p:embed/>
                </p:oleObj>
              </mc:Choice>
              <mc:Fallback>
                <p:oleObj name="Equation" r:id="rId5" imgW="262872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752" y="1535113"/>
                        <a:ext cx="26289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4281803" y="2994764"/>
            <a:ext cx="40259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solution to this equation can be a global maximum, a local maximum, or even an inflection point.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Under what conditions is it a global maximum?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Mathematics</a:t>
            </a:r>
          </a:p>
        </p:txBody>
      </p:sp>
    </p:spTree>
    <p:extLst>
      <p:ext uri="{BB962C8B-B14F-4D97-AF65-F5344CB8AC3E}">
        <p14:creationId xmlns:p14="http://schemas.microsoft.com/office/powerpoint/2010/main" val="422920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 develop an optimal classifier, we need reliable estimates of the statistics of the features.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 Maximum Likelihood (ML) estimation, we treat the parameters as having unknown but fixed values.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Justified many well-known results for estimating parameters (e.g., computing the mean by summing the observations).</a:t>
            </a:r>
          </a:p>
        </p:txBody>
      </p:sp>
    </p:spTree>
    <p:extLst>
      <p:ext uri="{BB962C8B-B14F-4D97-AF65-F5344CB8AC3E}">
        <p14:creationId xmlns:p14="http://schemas.microsoft.com/office/powerpoint/2010/main" val="2149224742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7079</TotalTime>
  <Words>374</Words>
  <Application>Microsoft Macintosh PowerPoint</Application>
  <PresentationFormat>Letter Paper (8.5x11 in)</PresentationFormat>
  <Paragraphs>37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389</cp:revision>
  <dcterms:created xsi:type="dcterms:W3CDTF">2002-09-12T17:13:32Z</dcterms:created>
  <dcterms:modified xsi:type="dcterms:W3CDTF">2019-09-18T02:22:18Z</dcterms:modified>
</cp:coreProperties>
</file>