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  <p:sldMasterId id="2147483698" r:id="rId3"/>
  </p:sldMasterIdLst>
  <p:notesMasterIdLst>
    <p:notesMasterId r:id="rId11"/>
  </p:notesMasterIdLst>
  <p:handoutMasterIdLst>
    <p:handoutMasterId r:id="rId12"/>
  </p:handoutMasterIdLst>
  <p:sldIdLst>
    <p:sldId id="356" r:id="rId4"/>
    <p:sldId id="317" r:id="rId5"/>
    <p:sldId id="363" r:id="rId6"/>
    <p:sldId id="371" r:id="rId7"/>
    <p:sldId id="374" r:id="rId8"/>
    <p:sldId id="375" r:id="rId9"/>
    <p:sldId id="310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2" autoAdjust="0"/>
    <p:restoredTop sz="95321" autoAdjust="0"/>
  </p:normalViewPr>
  <p:slideViewPr>
    <p:cSldViewPr snapToGrid="0">
      <p:cViewPr varScale="1">
        <p:scale>
          <a:sx n="90" d="100"/>
          <a:sy n="90" d="100"/>
        </p:scale>
        <p:origin x="2088" y="184"/>
      </p:cViewPr>
      <p:guideLst>
        <p:guide orient="horz" pos="146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3F09D-56DE-4DD5-ADA2-B138428F96B6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5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3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407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640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502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2113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345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826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58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604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19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channelfoundation.org/VascAlert/ROC.gif" TargetMode="External"/><Relationship Id="rId3" Type="http://schemas.openxmlformats.org/officeDocument/2006/relationships/hyperlink" Target="http://www.amazon.com/exec/obidos/ASIN/0122698517/p11-20/ref=nosim/103-0027154-0169445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ii.ricoh.com/~stork/DHSch2part3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ngr.sjsu.edu/~knapp/HCIRODPR/PR_simp/bndrys.htm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cosmolearning.com/video-lectures/learning-algorithms-generative-gaussian-discriminant-analysis-digression/" TargetMode="External"/><Relationship Id="rId10" Type="http://schemas.openxmlformats.org/officeDocument/2006/relationships/hyperlink" Target="http://www.isip.piconepress.com/projects/speech/software/demonstrations/applets/util/pattern_recognition/current/index.shtml" TargetMode="External"/><Relationship Id="rId4" Type="http://schemas.openxmlformats.org/officeDocument/2006/relationships/hyperlink" Target="http://meru.cecs.missouri.edu/courses/cecs476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ngr.sjsu.edu/~knapp/HCIRODPR/PR_simp/bndry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sip.piconepress.com/projects/speech/software/demonstrations/applets/util/pattern_recognition/current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</a:t>
            </a:r>
            <a:r>
              <a:rPr lang="en-US" b="1" dirty="0">
                <a:solidFill>
                  <a:srgbClr val="004000"/>
                </a:solidFill>
              </a:rPr>
              <a:t>DECISION SURFACES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401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lang="en-US" sz="1800" b="1" kern="0" noProof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 dirty="0">
                <a:solidFill>
                  <a:schemeClr val="accent2"/>
                </a:solidFill>
                <a:latin typeface="+mn-lt"/>
              </a:rPr>
              <a:t>Applications</a:t>
            </a:r>
            <a:endParaRPr lang="en-US" sz="1800" b="1" kern="0" dirty="0">
              <a:solidFill>
                <a:schemeClr val="accent2"/>
              </a:solidFill>
              <a:latin typeface="+mn-lt"/>
            </a:endParaRPr>
          </a:p>
          <a:p>
            <a:pPr marL="176213" lvl="0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  <a:latin typeface="+mn-lt"/>
              </a:rPr>
              <a:t>Resources</a:t>
            </a: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:</a:t>
            </a:r>
            <a:br>
              <a:rPr lang="en-US" sz="1800" b="1" kern="0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2"/>
              </a:rPr>
              <a:t>D.H.S: Chapter 2 (Part 3)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3"/>
              </a:rPr>
              <a:t>K.F.: Intro to PR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4"/>
              </a:rPr>
              <a:t>X. Z.: PR Course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>
                <a:solidFill>
                  <a:schemeClr val="accent1"/>
                </a:solidFill>
                <a:latin typeface="+mn-lt"/>
                <a:hlinkClick r:id="rId5"/>
              </a:rPr>
              <a:t>A.N. : Gaussian Discriminants</a:t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endParaRPr lang="en-US" sz="18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" name="Picture 35" descr="http://www.engr.sjsu.edu/~knapp/HCIRODPR/PR_Figs/regions1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32093" y="1356360"/>
            <a:ext cx="2891463" cy="1265779"/>
          </a:xfrm>
          <a:prstGeom prst="rect">
            <a:avLst/>
          </a:prstGeom>
          <a:noFill/>
        </p:spPr>
      </p:pic>
      <p:pic>
        <p:nvPicPr>
          <p:cNvPr id="11" name="Picture 1066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l="1482" t="13278" r="40593" b="33922"/>
          <a:stretch>
            <a:fillRect/>
          </a:stretch>
        </p:blipFill>
        <p:spPr bwMode="auto">
          <a:xfrm>
            <a:off x="4521102" y="2222038"/>
            <a:ext cx="2819993" cy="282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8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 l="20232" t="18230" r="22998" b="26237"/>
          <a:stretch>
            <a:fillRect/>
          </a:stretch>
        </p:blipFill>
        <p:spPr bwMode="auto">
          <a:xfrm>
            <a:off x="5822699" y="4103626"/>
            <a:ext cx="2909821" cy="21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04788" y="558545"/>
            <a:ext cx="87344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visualize our decision rule several ways: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latin typeface="+mj-lt"/>
              </a:rPr>
              <a:t>choose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 if: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&gt;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</a:t>
            </a:r>
            <a:r>
              <a:rPr lang="en-US" sz="1800" b="1" dirty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b="1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1566388"/>
            <a:ext cx="3186113" cy="4448175"/>
            <a:chOff x="3414" y="820"/>
            <a:chExt cx="2007" cy="2802"/>
          </a:xfrm>
        </p:grpSpPr>
        <p:pic>
          <p:nvPicPr>
            <p:cNvPr id="152585" name="Picture 9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35664" t="38356" r="37225" b="41939"/>
            <a:stretch>
              <a:fillRect/>
            </a:stretch>
          </p:blipFill>
          <p:spPr bwMode="auto">
            <a:xfrm>
              <a:off x="3414" y="2022"/>
              <a:ext cx="2007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586" name="Picture 10" descr="http://www.engr.sjsu.edu/~knapp/HCIRODPR/PR_Figs/regions1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5" y="820"/>
              <a:ext cx="1956" cy="1216"/>
            </a:xfrm>
            <a:prstGeom prst="rect">
              <a:avLst/>
            </a:prstGeom>
            <a:noFill/>
          </p:spPr>
        </p:pic>
      </p:grpSp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5"/>
          <a:srcRect l="22263" r="19286" b="24654"/>
          <a:stretch>
            <a:fillRect/>
          </a:stretch>
        </p:blipFill>
        <p:spPr bwMode="auto">
          <a:xfrm>
            <a:off x="4162425" y="1664813"/>
            <a:ext cx="46767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Decision Surfaces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231775" y="593251"/>
            <a:ext cx="8645525" cy="36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Recall our discriminant function for minimum error rate classification: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441325" y="1089025"/>
          <a:ext cx="2730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6" name="Equation" r:id="rId4" imgW="2730240" imgH="291960" progId="Equation.3">
                  <p:embed/>
                </p:oleObj>
              </mc:Choice>
              <mc:Fallback>
                <p:oleObj name="Equation" r:id="rId4" imgW="2730240" imgH="291960" progId="Equation.3">
                  <p:embed/>
                  <p:pic>
                    <p:nvPicPr>
                      <p:cNvPr id="8098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089025"/>
                        <a:ext cx="2730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441325" y="1974133"/>
          <a:ext cx="5880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7" name="Equation" r:id="rId6" imgW="5879880" imgH="545760" progId="Equation.3">
                  <p:embed/>
                </p:oleObj>
              </mc:Choice>
              <mc:Fallback>
                <p:oleObj name="Equation" r:id="rId6" imgW="5879880" imgH="545760" progId="Equation.3">
                  <p:embed/>
                  <p:pic>
                    <p:nvPicPr>
                      <p:cNvPr id="8099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974133"/>
                        <a:ext cx="58801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44475" y="1577838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multivariate normal distribution: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80992" name="Rectangle 96"/>
          <p:cNvSpPr>
            <a:spLocks noChangeArrowheads="1"/>
          </p:cNvSpPr>
          <p:nvPr/>
        </p:nvSpPr>
        <p:spPr bwMode="auto">
          <a:xfrm>
            <a:off x="244475" y="2645961"/>
            <a:ext cx="8645525" cy="69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Consider the case: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=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σ</a:t>
            </a:r>
            <a:r>
              <a:rPr lang="en-US" sz="1800" b="1" baseline="30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(statistical independence, equal variance, class-independent variance)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441325" y="3460750"/>
          <a:ext cx="39116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8" name="Equation" r:id="rId8" imgW="3911400" imgH="2286000" progId="Equation.3">
                  <p:embed/>
                </p:oleObj>
              </mc:Choice>
              <mc:Fallback>
                <p:oleObj name="Equation" r:id="rId8" imgW="3911400" imgH="2286000" progId="Equation.3">
                  <p:embed/>
                  <p:pic>
                    <p:nvPicPr>
                      <p:cNvPr id="80995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3460750"/>
                        <a:ext cx="39116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Discriminant Functions</a:t>
            </a:r>
          </a:p>
        </p:txBody>
      </p:sp>
    </p:spTree>
    <p:extLst>
      <p:ext uri="{BB962C8B-B14F-4D97-AF65-F5344CB8AC3E}">
        <p14:creationId xmlns:p14="http://schemas.microsoft.com/office/powerpoint/2010/main" val="105503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984" name="Object 0"/>
          <p:cNvGraphicFramePr>
            <a:graphicFrameLocks noChangeAspect="1"/>
          </p:cNvGraphicFramePr>
          <p:nvPr/>
        </p:nvGraphicFramePr>
        <p:xfrm>
          <a:off x="457200" y="879730"/>
          <a:ext cx="6197600" cy="478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3" name="Equation" r:id="rId3" imgW="6197400" imgH="4787640" progId="Equation.3">
                  <p:embed/>
                </p:oleObj>
              </mc:Choice>
              <mc:Fallback>
                <p:oleObj name="Equation" r:id="rId3" imgW="6197400" imgH="4787640" progId="Equation.3">
                  <p:embed/>
                  <p:pic>
                    <p:nvPicPr>
                      <p:cNvPr id="16998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79730"/>
                        <a:ext cx="6197600" cy="4787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5278438" y="314960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4" name="Equation" r:id="rId5" imgW="139680" imgH="291960" progId="Equation.DSMT4">
                  <p:embed/>
                </p:oleObj>
              </mc:Choice>
              <mc:Fallback>
                <p:oleObj name="Equation" r:id="rId5" imgW="139680" imgH="291960" progId="Equation.DSMT4">
                  <p:embed/>
                  <p:pic>
                    <p:nvPicPr>
                      <p:cNvPr id="1699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314960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Case for Gaussian Classifiers</a:t>
            </a:r>
          </a:p>
        </p:txBody>
      </p:sp>
    </p:spTree>
    <p:extLst>
      <p:ext uri="{BB962C8B-B14F-4D97-AF65-F5344CB8AC3E}">
        <p14:creationId xmlns:p14="http://schemas.microsoft.com/office/powerpoint/2010/main" val="16431331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2"/>
          <a:srcRect l="33398" t="14111" r="12181" b="3889"/>
          <a:stretch>
            <a:fillRect/>
          </a:stretch>
        </p:blipFill>
        <p:spPr bwMode="auto">
          <a:xfrm>
            <a:off x="69850" y="643729"/>
            <a:ext cx="3954463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3"/>
          <a:srcRect l="27209" t="17111" r="17780" b="7889"/>
          <a:stretch>
            <a:fillRect/>
          </a:stretch>
        </p:blipFill>
        <p:spPr bwMode="auto">
          <a:xfrm>
            <a:off x="4567238" y="594787"/>
            <a:ext cx="440055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Arbitrary Covariances</a:t>
            </a:r>
          </a:p>
        </p:txBody>
      </p:sp>
    </p:spTree>
    <p:extLst>
      <p:ext uri="{BB962C8B-B14F-4D97-AF65-F5344CB8AC3E}">
        <p14:creationId xmlns:p14="http://schemas.microsoft.com/office/powerpoint/2010/main" val="64004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Typical Examples of 2D Classifiers</a:t>
            </a:r>
          </a:p>
        </p:txBody>
      </p:sp>
      <p:pic>
        <p:nvPicPr>
          <p:cNvPr id="5" name="Picture 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20232" t="18230" r="22998" b="26237"/>
          <a:stretch>
            <a:fillRect/>
          </a:stretch>
        </p:blipFill>
        <p:spPr bwMode="auto">
          <a:xfrm>
            <a:off x="1924173" y="701693"/>
            <a:ext cx="5096060" cy="546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954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Threshold Decoding: </a:t>
            </a:r>
            <a:r>
              <a:rPr lang="en-US" sz="1800" b="1" dirty="0">
                <a:solidFill>
                  <a:schemeClr val="bg1"/>
                </a:solidFill>
              </a:rPr>
              <a:t>Data modeled as a multivariate Gaussian distribution can be classified using a simple threshold decoding scheme.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Bayesian classifiers for Gaussian distributions: </a:t>
            </a:r>
            <a:r>
              <a:rPr lang="en-US" sz="1800" b="1" dirty="0">
                <a:solidFill>
                  <a:schemeClr val="bg1"/>
                </a:solidFill>
              </a:rPr>
              <a:t>how does the decision surface change as a function of the mean and covariance?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7082</TotalTime>
  <Words>114</Words>
  <Application>Microsoft Macintosh PowerPoint</Application>
  <PresentationFormat>Letter Paper (8.5x11 in)</PresentationFormat>
  <Paragraphs>18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ゴシック</vt:lpstr>
      <vt:lpstr>Arial</vt:lpstr>
      <vt:lpstr>Times New Roman</vt:lpstr>
      <vt:lpstr>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393</cp:revision>
  <dcterms:created xsi:type="dcterms:W3CDTF">2002-09-12T17:13:32Z</dcterms:created>
  <dcterms:modified xsi:type="dcterms:W3CDTF">2019-09-13T12:23:16Z</dcterms:modified>
</cp:coreProperties>
</file>