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333" r:id="rId3"/>
    <p:sldId id="335" r:id="rId4"/>
    <p:sldId id="336" r:id="rId5"/>
    <p:sldId id="338" r:id="rId6"/>
    <p:sldId id="339" r:id="rId7"/>
    <p:sldId id="357" r:id="rId8"/>
    <p:sldId id="360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75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5" autoAdjust="0"/>
    <p:restoredTop sz="95102" autoAdjust="0"/>
  </p:normalViewPr>
  <p:slideViewPr>
    <p:cSldViewPr snapToGrid="0">
      <p:cViewPr varScale="1">
        <p:scale>
          <a:sx n="89" d="100"/>
          <a:sy n="89" d="100"/>
        </p:scale>
        <p:origin x="1976" y="176"/>
      </p:cViewPr>
      <p:guideLst>
        <p:guide orient="horz" pos="394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D755E-F106-4DAC-886C-FC7CDB8F96C1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3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83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91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9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280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43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7309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03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58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9" r:id="rId11"/>
    <p:sldLayoutId id="2147483693" r:id="rId12"/>
    <p:sldLayoutId id="2147483701" r:id="rId13"/>
    <p:sldLayoutId id="2147483702" r:id="rId14"/>
    <p:sldLayoutId id="2147483700" r:id="rId15"/>
    <p:sldLayoutId id="2147483703" r:id="rId16"/>
    <p:sldLayoutId id="2147483704" r:id="rId17"/>
    <p:sldLayoutId id="2147483705" r:id="rId18"/>
    <p:sldLayoutId id="2147483706" r:id="rId1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klabs.org/images/imgGallery/fig3.gif" TargetMode="External"/><Relationship Id="rId3" Type="http://schemas.openxmlformats.org/officeDocument/2006/relationships/hyperlink" Target="http://rii.ricoh.com/~stork/DHSch2part2.ppt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ii.ricoh.com/~stork/DHSch2part1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st.gsfc.nasa.gov/Sect1/originals/Fig1_48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faculty.cs.tamu.edu/rgutier/courses/cs790_wi02/l4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www.engr.sjsu.edu/~knapp/HCIRODPR/PR_simp/bndrys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04: </a:t>
            </a:r>
            <a:r>
              <a:rPr lang="en-US" b="1" dirty="0">
                <a:solidFill>
                  <a:schemeClr val="accent2"/>
                </a:solidFill>
              </a:rPr>
              <a:t>BAYESIAN DECISION THEORY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Probability Decision Theory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 Rule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Rate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D.H.S: Chapter 2 (Part 1)</a:t>
            </a:r>
            <a:br>
              <a:rPr lang="en-US" sz="1800" b="1" kern="0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D.H.S: Chapter 2 (Part 2)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R.G.O. : Intro to PR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69440" y="1157185"/>
          <a:ext cx="4889500" cy="341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Equation" r:id="rId3" imgW="4889160" imgH="3416040" progId="Equation.3">
                  <p:embed/>
                </p:oleObj>
              </mc:Choice>
              <mc:Fallback>
                <p:oleObj name="Equation" r:id="rId3" imgW="4889160" imgH="3416040" progId="Equation.3">
                  <p:embed/>
                  <p:pic>
                    <p:nvPicPr>
                      <p:cNvPr id="1587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40" y="1157185"/>
                        <a:ext cx="4889500" cy="341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95008" y="642953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Note </a:t>
            </a:r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=1- P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Expansion of the Risk Function</a:t>
            </a:r>
          </a:p>
        </p:txBody>
      </p:sp>
    </p:spTree>
    <p:extLst>
      <p:ext uri="{BB962C8B-B14F-4D97-AF65-F5344CB8AC3E}">
        <p14:creationId xmlns:p14="http://schemas.microsoft.com/office/powerpoint/2010/main" val="416140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498475" y="960079"/>
          <a:ext cx="4889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3" imgW="4889160" imgH="647640" progId="Equation.3">
                  <p:embed/>
                </p:oleObj>
              </mc:Choice>
              <mc:Fallback>
                <p:oleObj name="Equation" r:id="rId3" imgW="4889160" imgH="647640" progId="Equation.3">
                  <p:embed/>
                  <p:pic>
                    <p:nvPicPr>
                      <p:cNvPr id="1597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960079"/>
                        <a:ext cx="4889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95008" y="586681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Note that the risk is linear in P</a:t>
            </a:r>
            <a:r>
              <a:rPr lang="en-US" sz="1800" b="1" baseline="-25000" dirty="0">
                <a:solidFill>
                  <a:srgbClr val="000000"/>
                </a:solidFill>
              </a:rPr>
              <a:t>2: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95008" y="1781002"/>
            <a:ext cx="864552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If we can find a boundary such that the second term is zero, then the </a:t>
            </a:r>
            <a:r>
              <a:rPr lang="en-US" sz="1800" b="1" dirty="0" err="1">
                <a:solidFill>
                  <a:srgbClr val="000000"/>
                </a:solidFill>
              </a:rPr>
              <a:t>minimax</a:t>
            </a:r>
            <a:r>
              <a:rPr lang="en-US" sz="1800" b="1" dirty="0">
                <a:solidFill>
                  <a:srgbClr val="000000"/>
                </a:solidFill>
              </a:rPr>
              <a:t> risk becomes:</a:t>
            </a:r>
          </a:p>
        </p:txBody>
      </p:sp>
      <p:graphicFrame>
        <p:nvGraphicFramePr>
          <p:cNvPr id="159753" name="Object 9"/>
          <p:cNvGraphicFramePr>
            <a:graphicFrameLocks noChangeAspect="1"/>
          </p:cNvGraphicFramePr>
          <p:nvPr/>
        </p:nvGraphicFramePr>
        <p:xfrm>
          <a:off x="498475" y="2465541"/>
          <a:ext cx="4851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5" imgW="4851360" imgH="291960" progId="Equation.3">
                  <p:embed/>
                </p:oleObj>
              </mc:Choice>
              <mc:Fallback>
                <p:oleObj name="Equation" r:id="rId5" imgW="4851360" imgH="291960" progId="Equation.3">
                  <p:embed/>
                  <p:pic>
                    <p:nvPicPr>
                      <p:cNvPr id="1597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465541"/>
                        <a:ext cx="4851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95008" y="2920182"/>
            <a:ext cx="4956175" cy="3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For each value of the prior, there is an associated Bayes error rate.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err="1">
                <a:solidFill>
                  <a:srgbClr val="333399"/>
                </a:solidFill>
              </a:rPr>
              <a:t>Minimax</a:t>
            </a:r>
            <a:r>
              <a:rPr lang="en-US" sz="1800" b="1" dirty="0">
                <a:solidFill>
                  <a:srgbClr val="333399"/>
                </a:solidFill>
              </a:rPr>
              <a:t>: </a:t>
            </a:r>
            <a:r>
              <a:rPr lang="en-US" sz="1800" b="1" dirty="0">
                <a:solidFill>
                  <a:srgbClr val="000000"/>
                </a:solidFill>
              </a:rPr>
              <a:t>find the maximum Bayes error for the prior </a:t>
            </a:r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b="1" dirty="0">
                <a:solidFill>
                  <a:srgbClr val="000000"/>
                </a:solidFill>
              </a:rPr>
              <a:t>, and then use the corresponding decision region.</a:t>
            </a:r>
          </a:p>
        </p:txBody>
      </p:sp>
      <p:pic>
        <p:nvPicPr>
          <p:cNvPr id="159755" name="Picture 11"/>
          <p:cNvPicPr>
            <a:picLocks noChangeAspect="1" noChangeArrowheads="1"/>
          </p:cNvPicPr>
          <p:nvPr/>
        </p:nvPicPr>
        <p:blipFill>
          <a:blip r:embed="rId7"/>
          <a:srcRect l="14999" t="25102" r="30104" b="25926"/>
          <a:stretch>
            <a:fillRect/>
          </a:stretch>
        </p:blipFill>
        <p:spPr bwMode="auto">
          <a:xfrm>
            <a:off x="5464175" y="2909884"/>
            <a:ext cx="346075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Explanation of the Risk Function</a:t>
            </a:r>
          </a:p>
        </p:txBody>
      </p:sp>
    </p:spTree>
    <p:extLst>
      <p:ext uri="{BB962C8B-B14F-4D97-AF65-F5344CB8AC3E}">
        <p14:creationId xmlns:p14="http://schemas.microsoft.com/office/powerpoint/2010/main" val="91306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72117" y="687184"/>
            <a:ext cx="86455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Guarantee the total risk is less than some fixed constant (or cost).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Minimize the risk subject to the constraint: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468313" y="1482675"/>
          <a:ext cx="2057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3" imgW="2057400" imgH="317160" progId="Equation.3">
                  <p:embed/>
                </p:oleObj>
              </mc:Choice>
              <mc:Fallback>
                <p:oleObj name="Equation" r:id="rId3" imgW="2057400" imgH="317160" progId="Equation.3">
                  <p:embed/>
                  <p:pic>
                    <p:nvPicPr>
                      <p:cNvPr id="153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82675"/>
                        <a:ext cx="2057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80260" y="1940103"/>
            <a:ext cx="86455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600"/>
              </a:spcAft>
            </a:pPr>
            <a:r>
              <a:rPr lang="en-US" sz="1800" b="1" dirty="0">
                <a:solidFill>
                  <a:srgbClr val="000000"/>
                </a:solidFill>
              </a:rPr>
              <a:t>	(e.g., must not misclassify more than 1% of salmon as sea bass)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Typically must adjust boundaries numerically.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For some distributions (e.g., Gaussian), analytical solutions do exist.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892034"/>
                </a:solidFill>
              </a:rPr>
              <a:t>Neyman</a:t>
            </a:r>
            <a:r>
              <a:rPr lang="en-US" b="1" dirty="0">
                <a:solidFill>
                  <a:srgbClr val="892034"/>
                </a:solidFill>
              </a:rPr>
              <a:t>-Pearson Criterion</a:t>
            </a:r>
          </a:p>
        </p:txBody>
      </p:sp>
    </p:spTree>
    <p:extLst>
      <p:ext uri="{BB962C8B-B14F-4D97-AF65-F5344CB8AC3E}">
        <p14:creationId xmlns:p14="http://schemas.microsoft.com/office/powerpoint/2010/main" val="2906669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231775" y="624841"/>
            <a:ext cx="8645525" cy="602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Define a set of discriminant functions: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= 1,…, c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Define a decision rule:</a:t>
            </a:r>
          </a:p>
          <a:p>
            <a:pPr marL="457200" lvl="2"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  <a:latin typeface="+mj-lt"/>
              </a:rPr>
              <a:t>choose</a:t>
            </a:r>
            <a:r>
              <a:rPr lang="en-US" sz="18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accent1"/>
                </a:solidFill>
                <a:latin typeface="+mj-lt"/>
              </a:rPr>
              <a:t>i</a:t>
            </a:r>
            <a:r>
              <a:rPr lang="en-US" sz="1800" dirty="0">
                <a:solidFill>
                  <a:schemeClr val="accent1"/>
                </a:solidFill>
                <a:latin typeface="+mj-lt"/>
              </a:rPr>
              <a:t> if: </a:t>
            </a:r>
            <a:r>
              <a:rPr lang="en-US" sz="18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) &gt; </a:t>
            </a:r>
            <a:r>
              <a:rPr lang="en-US" sz="18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accent1"/>
                </a:solidFill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∨</a:t>
            </a:r>
            <a:r>
              <a:rPr lang="en-US" sz="1800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j ≠ </a:t>
            </a:r>
            <a:r>
              <a:rPr lang="en-US" sz="18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endParaRPr lang="en-US" sz="1800" dirty="0">
              <a:solidFill>
                <a:schemeClr val="accent1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a Bayes classifier, let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(x) = -R(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because the maximum discriminant function will correspond to the minimum conditional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For the minimum error rate case, let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= 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so that the maximum discriminant function corresponds to the maximum posterior probability.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Choice of discriminant function is not unique:</a:t>
            </a:r>
          </a:p>
          <a:p>
            <a:pPr marL="685800" lvl="2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multiply or add by same positive constant</a:t>
            </a:r>
          </a:p>
          <a:p>
            <a:pPr marL="685800" lvl="2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Replace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with a monotonically increasing function,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f(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)).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Multicategory Decision Surfaces</a:t>
            </a:r>
          </a:p>
        </p:txBody>
      </p:sp>
    </p:spTree>
    <p:extLst>
      <p:ext uri="{BB962C8B-B14F-4D97-AF65-F5344CB8AC3E}">
        <p14:creationId xmlns:p14="http://schemas.microsoft.com/office/powerpoint/2010/main" val="268494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04788" y="558545"/>
            <a:ext cx="87344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visualize our decision rule several ways: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accent1"/>
                </a:solidFill>
                <a:latin typeface="+mj-lt"/>
              </a:rPr>
              <a:t>choose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 if: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&gt;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g</a:t>
            </a:r>
            <a:r>
              <a:rPr lang="en-US" sz="1800" b="1" baseline="-25000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(x) </a:t>
            </a:r>
            <a:r>
              <a:rPr lang="en-US" sz="1800" b="1" dirty="0">
                <a:solidFill>
                  <a:schemeClr val="accent1"/>
                </a:solidFill>
                <a:latin typeface="ＭＳ ゴシック"/>
                <a:ea typeface="ＭＳ ゴシック"/>
                <a:cs typeface="ＭＳ ゴシック"/>
                <a:sym typeface="Symbol" pitchFamily="18" charset="2"/>
              </a:rPr>
              <a:t>∨</a:t>
            </a: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j ≠ </a:t>
            </a:r>
            <a:r>
              <a:rPr lang="en-US" sz="1800" b="1" dirty="0" err="1">
                <a:solidFill>
                  <a:schemeClr val="accent1"/>
                </a:solidFill>
                <a:latin typeface="+mj-lt"/>
                <a:sym typeface="Symbol" pitchFamily="18" charset="2"/>
              </a:rPr>
              <a:t>i</a:t>
            </a:r>
            <a:endParaRPr lang="en-US" sz="1800" b="1" dirty="0">
              <a:solidFill>
                <a:schemeClr val="accent1"/>
              </a:solidFill>
              <a:latin typeface="+mj-lt"/>
              <a:sym typeface="Symbol" pitchFamily="18" charset="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6275" y="1566388"/>
            <a:ext cx="3186113" cy="4448175"/>
            <a:chOff x="3414" y="820"/>
            <a:chExt cx="2007" cy="2802"/>
          </a:xfrm>
        </p:grpSpPr>
        <p:pic>
          <p:nvPicPr>
            <p:cNvPr id="152585" name="Picture 9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 l="35664" t="38356" r="37225" b="41939"/>
            <a:stretch>
              <a:fillRect/>
            </a:stretch>
          </p:blipFill>
          <p:spPr bwMode="auto">
            <a:xfrm>
              <a:off x="3414" y="2022"/>
              <a:ext cx="2007" cy="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2586" name="Picture 10" descr="http://www.engr.sjsu.edu/~knapp/HCIRODPR/PR_Figs/regions1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5" y="820"/>
              <a:ext cx="1956" cy="1216"/>
            </a:xfrm>
            <a:prstGeom prst="rect">
              <a:avLst/>
            </a:prstGeom>
            <a:noFill/>
          </p:spPr>
        </p:pic>
      </p:grpSp>
      <p:pic>
        <p:nvPicPr>
          <p:cNvPr id="152587" name="Picture 11"/>
          <p:cNvPicPr>
            <a:picLocks noChangeAspect="1" noChangeArrowheads="1"/>
          </p:cNvPicPr>
          <p:nvPr/>
        </p:nvPicPr>
        <p:blipFill>
          <a:blip r:embed="rId5"/>
          <a:srcRect l="22263" r="19286" b="24654"/>
          <a:stretch>
            <a:fillRect/>
          </a:stretch>
        </p:blipFill>
        <p:spPr bwMode="auto">
          <a:xfrm>
            <a:off x="4162425" y="1664813"/>
            <a:ext cx="4676775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Decision Surfaces</a:t>
            </a:r>
          </a:p>
        </p:txBody>
      </p:sp>
    </p:spTree>
    <p:extLst>
      <p:ext uri="{BB962C8B-B14F-4D97-AF65-F5344CB8AC3E}">
        <p14:creationId xmlns:p14="http://schemas.microsoft.com/office/powerpoint/2010/main" val="138712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Likelihood Ratios</a:t>
            </a:r>
            <a:r>
              <a:rPr lang="en-US" sz="1800" b="1" dirty="0">
                <a:solidFill>
                  <a:schemeClr val="bg1"/>
                </a:solidFill>
              </a:rPr>
              <a:t>: Convenient for two-class problems.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Criteria</a:t>
            </a:r>
            <a:r>
              <a:rPr lang="en-US" sz="1800" b="1" dirty="0">
                <a:solidFill>
                  <a:schemeClr val="bg1"/>
                </a:solidFill>
              </a:rPr>
              <a:t>: Several viable choices for decision rules.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Decision Surfaces</a:t>
            </a:r>
            <a:r>
              <a:rPr lang="en-US" sz="1800" b="1" dirty="0">
                <a:solidFill>
                  <a:schemeClr val="bg1"/>
                </a:solidFill>
              </a:rPr>
              <a:t>: The shape of the decision surface is influenced by the number of categories and the statistics of the data.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  <a:latin typeface="+mn-lt"/>
              </a:rPr>
              <a:t>Gaussian Distributions</a:t>
            </a:r>
            <a:r>
              <a:rPr lang="en-US" sz="1800" b="1" dirty="0">
                <a:solidFill>
                  <a:schemeClr val="bg1"/>
                </a:solidFill>
              </a:rPr>
              <a:t>: how is the shape of the distribution influenced by the mean and covariance?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kern="0" dirty="0">
                <a:solidFill>
                  <a:schemeClr val="accent1"/>
                </a:solidFill>
              </a:rPr>
              <a:t>Log Probabilities</a:t>
            </a:r>
            <a:r>
              <a:rPr lang="en-US" sz="1800" b="1" dirty="0">
                <a:solidFill>
                  <a:schemeClr val="bg1"/>
                </a:solidFill>
              </a:rPr>
              <a:t>: solves some important computational problems.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Formula</a:t>
            </a:r>
            <a:r>
              <a:rPr lang="en-US" sz="1800" b="1" dirty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Decision Rule</a:t>
            </a:r>
            <a:r>
              <a:rPr lang="en-US" sz="1800" b="1" dirty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Risk: </a:t>
            </a:r>
            <a:r>
              <a:rPr lang="en-US" sz="1800" b="1" dirty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Generalized Risk: </a:t>
            </a:r>
            <a:r>
              <a:rPr lang="en-US" sz="1800" b="1" dirty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Likelihood Ratio: </a:t>
            </a:r>
            <a:r>
              <a:rPr lang="en-US" sz="1800" b="1" dirty="0">
                <a:solidFill>
                  <a:schemeClr val="bg1"/>
                </a:solidFill>
              </a:rPr>
              <a:t>a simple decision rule or method for evaluating a classifier over a range of operating conditions.</a:t>
            </a:r>
          </a:p>
        </p:txBody>
      </p:sp>
    </p:spTree>
    <p:extLst>
      <p:ext uri="{BB962C8B-B14F-4D97-AF65-F5344CB8AC3E}">
        <p14:creationId xmlns:p14="http://schemas.microsoft.com/office/powerpoint/2010/main" val="90583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90040" y="614818"/>
            <a:ext cx="8734425" cy="52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Let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correspond to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ij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(α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 given by: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+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+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Our decision rule is: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if: 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&lt; R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otherwise decide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This results in the equivalent rule: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choose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if: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incurred for making an error is greater than that incurred for being correct, the factors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and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are positive, and the ratio of these factors simply scales the posteriors.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Two-Category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1712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0040" y="699225"/>
            <a:ext cx="87344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By employing Bayes formula, we can replace the posteriors by the prior probabilities and conditional densities:</a:t>
            </a:r>
          </a:p>
          <a:p>
            <a:pPr marL="228600" indent="-22860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if:</a:t>
            </a:r>
          </a:p>
          <a:p>
            <a:pPr marL="228600" indent="-228600">
              <a:spcAft>
                <a:spcPts val="600"/>
              </a:spcAft>
              <a:tabLst>
                <a:tab pos="9144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339725" lvl="2" indent="-163513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</a:p>
          <a:p>
            <a:pPr marL="176213" indent="-176213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is positive, our rule becomes:</a:t>
            </a:r>
          </a:p>
          <a:p>
            <a:pPr marL="228600" indent="-228600">
              <a:spcBef>
                <a:spcPct val="20000"/>
              </a:spcBef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470469" y="2954338"/>
          <a:ext cx="388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Equation" r:id="rId3" imgW="3886200" imgH="609480" progId="Equation.3">
                  <p:embed/>
                </p:oleObj>
              </mc:Choice>
              <mc:Fallback>
                <p:oleObj name="Equation" r:id="rId3" imgW="3886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69" y="2954338"/>
                        <a:ext cx="388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4802" y="370037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factors are identical, and the prior probabilities are equal, this reduces to a standard likelihood ratio: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54025" y="4443668"/>
          <a:ext cx="247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Equation" r:id="rId5" imgW="2476440" imgH="609480" progId="Equation.3">
                  <p:embed/>
                </p:oleObj>
              </mc:Choice>
              <mc:Fallback>
                <p:oleObj name="Equation" r:id="rId5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443668"/>
                        <a:ext cx="2476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Likelihood</a:t>
            </a:r>
          </a:p>
        </p:txBody>
      </p:sp>
    </p:spTree>
    <p:extLst>
      <p:ext uri="{BB962C8B-B14F-4D97-AF65-F5344CB8AC3E}">
        <p14:creationId xmlns:p14="http://schemas.microsoft.com/office/powerpoint/2010/main" val="14600986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01613" y="743456"/>
            <a:ext cx="8645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Minimum error rate classification: choose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if: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for all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j≠i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678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 l="17117" r="17624" b="31480"/>
          <a:stretch>
            <a:fillRect/>
          </a:stretch>
        </p:blipFill>
        <p:spPr bwMode="auto">
          <a:xfrm>
            <a:off x="233363" y="3719215"/>
            <a:ext cx="2449513" cy="1876425"/>
          </a:xfrm>
          <a:prstGeom prst="rect">
            <a:avLst/>
          </a:prstGeom>
          <a:noFill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3"/>
          <a:srcRect l="17432" r="16513" b="33945"/>
          <a:stretch>
            <a:fillRect/>
          </a:stretch>
        </p:blipFill>
        <p:spPr bwMode="auto">
          <a:xfrm>
            <a:off x="233363" y="1352550"/>
            <a:ext cx="2809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4"/>
          <a:srcRect l="15456" r="15598" b="30417"/>
          <a:stretch>
            <a:fillRect/>
          </a:stretch>
        </p:blipFill>
        <p:spPr bwMode="auto">
          <a:xfrm>
            <a:off x="3406877" y="1548370"/>
            <a:ext cx="5737123" cy="4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Likelihood Ratio</a:t>
            </a:r>
          </a:p>
        </p:txBody>
      </p:sp>
    </p:spTree>
    <p:extLst>
      <p:ext uri="{BB962C8B-B14F-4D97-AF65-F5344CB8AC3E}">
        <p14:creationId xmlns:p14="http://schemas.microsoft.com/office/powerpoint/2010/main" val="186069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DE36D822-0892-CC49-9A13-2085091D4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Example: Which System is Better?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9BC88B-E64D-6940-B6E7-27BA55553F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6" r="5381"/>
          <a:stretch/>
        </p:blipFill>
        <p:spPr>
          <a:xfrm>
            <a:off x="545090" y="584616"/>
            <a:ext cx="8233699" cy="595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7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788" y="699225"/>
            <a:ext cx="87344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An expected loss is called a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i="1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is called the conditional risk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 general decision rule is a function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that tells us which action to take for every possible observation.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overall risk is given by:</a:t>
            </a:r>
          </a:p>
          <a:p>
            <a:pPr marL="228600" indent="-228600">
              <a:spcBef>
                <a:spcPts val="36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If we choose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α(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so that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))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is as small as possible for every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, the overall risk will be minimized.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Compute the conditional risk for every 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and select the action that minimizes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. This is denoted </a:t>
            </a:r>
            <a:r>
              <a:rPr lang="en-US" sz="1800" i="1" dirty="0">
                <a:solidFill>
                  <a:srgbClr val="000000"/>
                </a:solidFill>
                <a:sym typeface="Symbol" pitchFamily="18" charset="2"/>
              </a:rPr>
              <a:t>R*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, and is referred to as the Bayes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The Bayes risk is the best performance that can be achieved (for the given data set  or problem definition).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55613" y="2686661"/>
          <a:ext cx="2260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3" imgW="2260440" imgH="291960" progId="Equation.3">
                  <p:embed/>
                </p:oleObj>
              </mc:Choice>
              <mc:Fallback>
                <p:oleObj name="Equation" r:id="rId3" imgW="2260440" imgH="291960" progId="Equation.3">
                  <p:embed/>
                  <p:pic>
                    <p:nvPicPr>
                      <p:cNvPr id="1443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686661"/>
                        <a:ext cx="2260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14313" y="3417515"/>
            <a:ext cx="8734425" cy="18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Bayes Risk</a:t>
            </a:r>
          </a:p>
        </p:txBody>
      </p:sp>
    </p:spTree>
    <p:extLst>
      <p:ext uri="{BB962C8B-B14F-4D97-AF65-F5344CB8AC3E}">
        <p14:creationId xmlns:p14="http://schemas.microsoft.com/office/powerpoint/2010/main" val="22689765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1613" y="606002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Consider a symmetrical or zero-one loss function: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4000"/>
              </a:solidFill>
              <a:latin typeface="Arial"/>
            </a:endParaRP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454025" y="1005707"/>
          <a:ext cx="330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3" imgW="3301920" imgH="647640" progId="Equation.3">
                  <p:embed/>
                </p:oleObj>
              </mc:Choice>
              <mc:Fallback>
                <p:oleObj name="Equation" r:id="rId3" imgW="3301920" imgH="647640" progId="Equation.3">
                  <p:embed/>
                  <p:pic>
                    <p:nvPicPr>
                      <p:cNvPr id="16179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05707"/>
                        <a:ext cx="330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54000" y="1774511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is:</a:t>
            </a:r>
          </a:p>
        </p:txBody>
      </p:sp>
      <p:graphicFrame>
        <p:nvGraphicFramePr>
          <p:cNvPr id="161793" name="Object 1"/>
          <p:cNvGraphicFramePr>
            <a:graphicFrameLocks noChangeAspect="1"/>
          </p:cNvGraphicFramePr>
          <p:nvPr/>
        </p:nvGraphicFramePr>
        <p:xfrm>
          <a:off x="454025" y="2148810"/>
          <a:ext cx="27305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5" imgW="2730240" imgH="1726920" progId="Equation.3">
                  <p:embed/>
                </p:oleObj>
              </mc:Choice>
              <mc:Fallback>
                <p:oleObj name="Equation" r:id="rId5" imgW="2730240" imgH="1726920" progId="Equation.3">
                  <p:embed/>
                  <p:pic>
                    <p:nvPicPr>
                      <p:cNvPr id="16179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48810"/>
                        <a:ext cx="27305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254000" y="3987704"/>
            <a:ext cx="86455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The conditional risk is the average probability of error.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minimize error, maximize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— also known as </a:t>
            </a:r>
            <a:r>
              <a:rPr lang="en-US" sz="1800" b="1" i="1" dirty="0">
                <a:solidFill>
                  <a:srgbClr val="000000"/>
                </a:solidFill>
                <a:latin typeface="Arial"/>
                <a:cs typeface="Arial" charset="0"/>
              </a:rPr>
              <a:t>maximum a posteriori decoding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 (MAP).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Minimum Error Rate</a:t>
            </a:r>
          </a:p>
        </p:txBody>
      </p:sp>
    </p:spTree>
    <p:extLst>
      <p:ext uri="{BB962C8B-B14F-4D97-AF65-F5344CB8AC3E}">
        <p14:creationId xmlns:p14="http://schemas.microsoft.com/office/powerpoint/2010/main" val="13186177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01613" y="616844"/>
            <a:ext cx="86455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Design our classifier to minimize the worst overall risk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(avoid catastrophic failures)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Factor overall risk into contributions for each region: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62816" name="Object 0"/>
          <p:cNvGraphicFramePr>
            <a:graphicFrameLocks noChangeAspect="1"/>
          </p:cNvGraphicFramePr>
          <p:nvPr/>
        </p:nvGraphicFramePr>
        <p:xfrm>
          <a:off x="484188" y="1669897"/>
          <a:ext cx="4368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3" imgW="4368600" imgH="1079280" progId="Equation.3">
                  <p:embed/>
                </p:oleObj>
              </mc:Choice>
              <mc:Fallback>
                <p:oleObj name="Equation" r:id="rId3" imgW="4368600" imgH="1079280" progId="Equation.3">
                  <p:embed/>
                  <p:pic>
                    <p:nvPicPr>
                      <p:cNvPr id="16281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669897"/>
                        <a:ext cx="4368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254000" y="2918222"/>
            <a:ext cx="86455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Using a simplified notation (Van Trees, 1968):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62817" name="Object 1"/>
          <p:cNvGraphicFramePr>
            <a:graphicFrameLocks noChangeAspect="1"/>
          </p:cNvGraphicFramePr>
          <p:nvPr/>
        </p:nvGraphicFramePr>
        <p:xfrm>
          <a:off x="484188" y="3387008"/>
          <a:ext cx="3505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tion" r:id="rId5" imgW="3504960" imgH="1434960" progId="Equation.3">
                  <p:embed/>
                </p:oleObj>
              </mc:Choice>
              <mc:Fallback>
                <p:oleObj name="Equation" r:id="rId5" imgW="3504960" imgH="1434960" progId="Equation.3">
                  <p:embed/>
                  <p:pic>
                    <p:nvPicPr>
                      <p:cNvPr id="1628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387008"/>
                        <a:ext cx="3505200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892034"/>
                </a:solidFill>
              </a:rPr>
              <a:t>Minimax</a:t>
            </a:r>
            <a:r>
              <a:rPr lang="en-US" b="1" dirty="0">
                <a:solidFill>
                  <a:srgbClr val="892034"/>
                </a:solidFill>
              </a:rPr>
              <a:t> Criterion</a:t>
            </a:r>
          </a:p>
        </p:txBody>
      </p:sp>
    </p:spTree>
    <p:extLst>
      <p:ext uri="{BB962C8B-B14F-4D97-AF65-F5344CB8AC3E}">
        <p14:creationId xmlns:p14="http://schemas.microsoft.com/office/powerpoint/2010/main" val="31978697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484188" y="1130043"/>
          <a:ext cx="4089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3" imgW="4089240" imgH="291960" progId="Equation.3">
                  <p:embed/>
                </p:oleObj>
              </mc:Choice>
              <mc:Fallback>
                <p:oleObj name="Equation" r:id="rId3" imgW="4089240" imgH="291960" progId="Equation.3">
                  <p:embed/>
                  <p:pic>
                    <p:nvPicPr>
                      <p:cNvPr id="157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130043"/>
                        <a:ext cx="40894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186865" y="701252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We can rewrite the risk: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484188" y="2021093"/>
          <a:ext cx="5029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5" imgW="5029200" imgH="291960" progId="Equation.3">
                  <p:embed/>
                </p:oleObj>
              </mc:Choice>
              <mc:Fallback>
                <p:oleObj name="Equation" r:id="rId5" imgW="5029200" imgH="291960" progId="Equation.3">
                  <p:embed/>
                  <p:pic>
                    <p:nvPicPr>
                      <p:cNvPr id="1577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021093"/>
                        <a:ext cx="5029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194548" y="158707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Note that I</a:t>
            </a:r>
            <a:r>
              <a:rPr lang="en-US" sz="1800" b="1" baseline="-25000" dirty="0">
                <a:solidFill>
                  <a:srgbClr val="000000"/>
                </a:solidFill>
              </a:rPr>
              <a:t>11</a:t>
            </a:r>
            <a:r>
              <a:rPr lang="en-US" sz="1800" b="1" dirty="0">
                <a:solidFill>
                  <a:srgbClr val="000000"/>
                </a:solidFill>
              </a:rPr>
              <a:t>=1-I</a:t>
            </a:r>
            <a:r>
              <a:rPr lang="en-US" sz="1800" b="1" baseline="-25000" dirty="0">
                <a:solidFill>
                  <a:srgbClr val="000000"/>
                </a:solidFill>
              </a:rPr>
              <a:t>21 </a:t>
            </a:r>
            <a:r>
              <a:rPr lang="en-US" sz="1800" b="1" dirty="0">
                <a:solidFill>
                  <a:srgbClr val="000000"/>
                </a:solidFill>
              </a:rPr>
              <a:t>and I</a:t>
            </a:r>
            <a:r>
              <a:rPr lang="en-US" sz="1800" b="1" baseline="-25000" dirty="0">
                <a:solidFill>
                  <a:srgbClr val="000000"/>
                </a:solidFill>
              </a:rPr>
              <a:t>22</a:t>
            </a:r>
            <a:r>
              <a:rPr lang="en-US" sz="1800" b="1" dirty="0">
                <a:solidFill>
                  <a:srgbClr val="000000"/>
                </a:solidFill>
              </a:rPr>
              <a:t>=1-I</a:t>
            </a:r>
            <a:r>
              <a:rPr lang="en-US" sz="1800" b="1" baseline="-25000" dirty="0">
                <a:solidFill>
                  <a:srgbClr val="000000"/>
                </a:solidFill>
              </a:rPr>
              <a:t>12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rgbClr val="000000"/>
              </a:solidFill>
            </a:endParaRP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254000" y="2463377"/>
            <a:ext cx="8645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>
                <a:solidFill>
                  <a:srgbClr val="000000"/>
                </a:solidFill>
              </a:rPr>
              <a:t>	We make this substitution because we want the risk in terms of error probabilities and priors.</a:t>
            </a:r>
            <a:endParaRPr lang="en-US" sz="1800" b="1" baseline="-25000">
              <a:solidFill>
                <a:srgbClr val="000000"/>
              </a:solidFill>
            </a:endParaRPr>
          </a:p>
        </p:txBody>
      </p:sp>
      <p:graphicFrame>
        <p:nvGraphicFramePr>
          <p:cNvPr id="157710" name="Object 14"/>
          <p:cNvGraphicFramePr>
            <a:graphicFrameLocks noChangeAspect="1"/>
          </p:cNvGraphicFramePr>
          <p:nvPr/>
        </p:nvGraphicFramePr>
        <p:xfrm>
          <a:off x="484188" y="3706609"/>
          <a:ext cx="54610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7" imgW="5460840" imgH="1688760" progId="Equation.3">
                  <p:embed/>
                </p:oleObj>
              </mc:Choice>
              <mc:Fallback>
                <p:oleObj name="Equation" r:id="rId7" imgW="5460840" imgH="1688760" progId="Equation.3">
                  <p:embed/>
                  <p:pic>
                    <p:nvPicPr>
                      <p:cNvPr id="1577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3706609"/>
                        <a:ext cx="54610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195008" y="332062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Multiply out, add and subtract P</a:t>
            </a:r>
            <a:r>
              <a:rPr lang="en-US" sz="1800" b="1" baseline="-25000" dirty="0">
                <a:solidFill>
                  <a:srgbClr val="000000"/>
                </a:solidFill>
              </a:rPr>
              <a:t>1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λ</a:t>
            </a:r>
            <a:r>
              <a:rPr lang="en-US" sz="1800" b="1" baseline="-25000" dirty="0">
                <a:solidFill>
                  <a:srgbClr val="000000"/>
                </a:solidFill>
                <a:sym typeface="Symbol" pitchFamily="18" charset="2"/>
              </a:rPr>
              <a:t>21</a:t>
            </a:r>
            <a:r>
              <a:rPr lang="en-US" sz="1800" b="1" dirty="0">
                <a:solidFill>
                  <a:srgbClr val="000000"/>
                </a:solidFill>
              </a:rPr>
              <a:t>, and rearrange:</a:t>
            </a:r>
            <a:endParaRPr lang="en-US" sz="1800" b="1" baseline="-25000" dirty="0">
              <a:solidFill>
                <a:srgbClr val="0000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892034"/>
                </a:solidFill>
              </a:rPr>
              <a:t>Minimax</a:t>
            </a:r>
            <a:r>
              <a:rPr lang="en-US" b="1" dirty="0">
                <a:solidFill>
                  <a:srgbClr val="892034"/>
                </a:solidFill>
              </a:rPr>
              <a:t> Criterion</a:t>
            </a:r>
          </a:p>
        </p:txBody>
      </p:sp>
    </p:spTree>
    <p:extLst>
      <p:ext uri="{BB962C8B-B14F-4D97-AF65-F5344CB8AC3E}">
        <p14:creationId xmlns:p14="http://schemas.microsoft.com/office/powerpoint/2010/main" val="186329702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6822</TotalTime>
  <Words>788</Words>
  <Application>Microsoft Macintosh PowerPoint</Application>
  <PresentationFormat>Letter Paper (8.5x11 in)</PresentationFormat>
  <Paragraphs>84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ゴシック</vt:lpstr>
      <vt:lpstr>Arial</vt:lpstr>
      <vt:lpstr>Times New Roman</vt:lpstr>
      <vt:lpstr>Wingdings</vt:lpstr>
      <vt:lpstr>lecture_title</vt:lpstr>
      <vt:lpstr>1_isip_default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360</cp:revision>
  <dcterms:created xsi:type="dcterms:W3CDTF">2002-09-12T17:13:32Z</dcterms:created>
  <dcterms:modified xsi:type="dcterms:W3CDTF">2019-09-06T11:49:15Z</dcterms:modified>
</cp:coreProperties>
</file>