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4" r:id="rId1"/>
    <p:sldMasterId id="2147483682" r:id="rId2"/>
  </p:sldMasterIdLst>
  <p:notesMasterIdLst>
    <p:notesMasterId r:id="rId14"/>
  </p:notesMasterIdLst>
  <p:handoutMasterIdLst>
    <p:handoutMasterId r:id="rId15"/>
  </p:handoutMasterIdLst>
  <p:sldIdLst>
    <p:sldId id="333" r:id="rId3"/>
    <p:sldId id="319" r:id="rId4"/>
    <p:sldId id="320" r:id="rId5"/>
    <p:sldId id="321" r:id="rId6"/>
    <p:sldId id="322" r:id="rId7"/>
    <p:sldId id="334" r:id="rId8"/>
    <p:sldId id="335" r:id="rId9"/>
    <p:sldId id="336" r:id="rId10"/>
    <p:sldId id="337" r:id="rId11"/>
    <p:sldId id="338" r:id="rId12"/>
    <p:sldId id="375" r:id="rId1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5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33" autoAdjust="0"/>
    <p:restoredTop sz="95147" autoAdjust="0"/>
  </p:normalViewPr>
  <p:slideViewPr>
    <p:cSldViewPr snapToGrid="0">
      <p:cViewPr varScale="1">
        <p:scale>
          <a:sx n="89" d="100"/>
          <a:sy n="89" d="100"/>
        </p:scale>
        <p:origin x="2064" y="176"/>
      </p:cViewPr>
      <p:guideLst>
        <p:guide orient="horz" pos="3945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85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09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1D2D21-C9A8-4673-BFA5-978DE05036F9}" type="slidenum">
              <a:rPr lang="en-US"/>
              <a:pPr/>
              <a:t>3</a:t>
            </a:fld>
            <a:endParaRPr lang="en-US"/>
          </a:p>
        </p:txBody>
      </p:sp>
      <p:sp>
        <p:nvSpPr>
          <p:cNvPr id="8192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70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839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8919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794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8280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4439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7309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3030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9584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6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19" Type="http://schemas.openxmlformats.org/officeDocument/2006/relationships/slideLayout" Target="../slideLayouts/slideLayout2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pPr lvl="0"/>
            <a:r>
              <a:rPr lang="en-US" dirty="0"/>
              <a:t>ECE 8527 – Introduction to Machine Learning and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03,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9" r:id="rId11"/>
    <p:sldLayoutId id="2147483693" r:id="rId12"/>
    <p:sldLayoutId id="2147483701" r:id="rId13"/>
    <p:sldLayoutId id="2147483702" r:id="rId14"/>
    <p:sldLayoutId id="2147483700" r:id="rId15"/>
    <p:sldLayoutId id="2147483703" r:id="rId16"/>
    <p:sldLayoutId id="2147483704" r:id="rId17"/>
    <p:sldLayoutId id="2147483705" r:id="rId18"/>
    <p:sldLayoutId id="2147483706" r:id="rId1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arklabs.org/images/imgGallery/fig3.gif" TargetMode="External"/><Relationship Id="rId3" Type="http://schemas.openxmlformats.org/officeDocument/2006/relationships/hyperlink" Target="http://rii.ricoh.com/~stork/DHSch2part2.ppt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rii.ricoh.com/~stork/DHSch2part1.pp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st.gsfc.nasa.gov/Sect1/originals/Fig1_48.jp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faculty.cs.tamu.edu/rgutier/courses/cs790_wi02/l4.pdf" TargetMode="Externa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03: </a:t>
            </a:r>
            <a:r>
              <a:rPr lang="en-US" b="1" dirty="0">
                <a:solidFill>
                  <a:schemeClr val="accent2"/>
                </a:solidFill>
              </a:rPr>
              <a:t>BAYESIAN DECISION THEORY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148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</a:p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Probability Decision Theory</a:t>
            </a:r>
            <a:br>
              <a:rPr lang="en-US" sz="1800" b="1" kern="0" dirty="0">
                <a:solidFill>
                  <a:schemeClr val="bg1"/>
                </a:solidFill>
                <a:latin typeface="+mn-lt"/>
              </a:rPr>
            </a:b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Bayes Rule</a:t>
            </a:r>
            <a:br>
              <a:rPr lang="en-US" sz="1800" b="1" kern="0" dirty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Minimum Error Rate</a:t>
            </a: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D.H.S: Chapter 2 (Part 1)</a:t>
            </a:r>
            <a:br>
              <a:rPr lang="en-US" sz="1800" b="1" kern="0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3"/>
              </a:rPr>
              <a:t>D.H.S: Chapter 2 (Part 2)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4"/>
              </a:rPr>
              <a:t>R.G.O. : Intro to PR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5" name="Picture 31" descr="Z:\ece_8443\img03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67629" y="1158834"/>
            <a:ext cx="4155044" cy="3116283"/>
          </a:xfrm>
          <a:prstGeom prst="rect">
            <a:avLst/>
          </a:prstGeom>
          <a:noFill/>
        </p:spPr>
      </p:pic>
      <p:pic>
        <p:nvPicPr>
          <p:cNvPr id="6" name="Picture 33" descr="Z:\ece_8443\Fig1_48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36372" y="4269179"/>
            <a:ext cx="2410693" cy="1607129"/>
          </a:xfrm>
          <a:prstGeom prst="rect">
            <a:avLst/>
          </a:prstGeom>
          <a:noFill/>
        </p:spPr>
      </p:pic>
      <p:pic>
        <p:nvPicPr>
          <p:cNvPr id="7" name="Picture 32" descr="Z:\ece_8443\fig3.gif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 t="9390" b="16629"/>
          <a:stretch>
            <a:fillRect/>
          </a:stretch>
        </p:blipFill>
        <p:spPr bwMode="auto">
          <a:xfrm>
            <a:off x="6683903" y="4342125"/>
            <a:ext cx="2034707" cy="15480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201613" y="743456"/>
            <a:ext cx="8645525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Minimum error rate classification: choose 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0000"/>
                </a:solidFill>
                <a:latin typeface="Arial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if: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P(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0000"/>
                </a:solidFill>
                <a:latin typeface="Arial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|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&gt; P(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0000"/>
                </a:solidFill>
                <a:latin typeface="Arial"/>
              </a:rPr>
              <a:t>j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|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for all 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j≠i</a:t>
            </a:r>
            <a:endParaRPr lang="en-US" sz="1800" baseline="-250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6678" name="Picture 6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 l="17117" r="17624" b="31480"/>
          <a:stretch>
            <a:fillRect/>
          </a:stretch>
        </p:blipFill>
        <p:spPr bwMode="auto">
          <a:xfrm>
            <a:off x="233363" y="3719215"/>
            <a:ext cx="2449513" cy="1876425"/>
          </a:xfrm>
          <a:prstGeom prst="rect">
            <a:avLst/>
          </a:prstGeom>
          <a:noFill/>
        </p:spPr>
      </p:pic>
      <p:pic>
        <p:nvPicPr>
          <p:cNvPr id="156680" name="Picture 8"/>
          <p:cNvPicPr>
            <a:picLocks noChangeAspect="1" noChangeArrowheads="1"/>
          </p:cNvPicPr>
          <p:nvPr/>
        </p:nvPicPr>
        <p:blipFill>
          <a:blip r:embed="rId3"/>
          <a:srcRect l="17432" r="16513" b="33945"/>
          <a:stretch>
            <a:fillRect/>
          </a:stretch>
        </p:blipFill>
        <p:spPr bwMode="auto">
          <a:xfrm>
            <a:off x="233363" y="1352550"/>
            <a:ext cx="2809875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6681" name="Picture 9"/>
          <p:cNvPicPr>
            <a:picLocks noChangeAspect="1" noChangeArrowheads="1"/>
          </p:cNvPicPr>
          <p:nvPr/>
        </p:nvPicPr>
        <p:blipFill>
          <a:blip r:embed="rId4"/>
          <a:srcRect l="15456" r="15598" b="30417"/>
          <a:stretch>
            <a:fillRect/>
          </a:stretch>
        </p:blipFill>
        <p:spPr bwMode="auto">
          <a:xfrm>
            <a:off x="3406877" y="1548370"/>
            <a:ext cx="5737123" cy="450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Likelihood Ratio</a:t>
            </a:r>
          </a:p>
        </p:txBody>
      </p:sp>
    </p:spTree>
    <p:extLst>
      <p:ext uri="{BB962C8B-B14F-4D97-AF65-F5344CB8AC3E}">
        <p14:creationId xmlns:p14="http://schemas.microsoft.com/office/powerpoint/2010/main" val="1860695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31775" y="682625"/>
            <a:ext cx="8688388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  <a:latin typeface="+mn-lt"/>
              </a:rPr>
              <a:t>Likelihood Ratios</a:t>
            </a:r>
            <a:r>
              <a:rPr lang="en-US" sz="1800" b="1" dirty="0">
                <a:solidFill>
                  <a:schemeClr val="bg1"/>
                </a:solidFill>
              </a:rPr>
              <a:t>: Convenient for two-class problems.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  <a:latin typeface="+mn-lt"/>
              </a:rPr>
              <a:t>Decision Criteria</a:t>
            </a:r>
            <a:r>
              <a:rPr lang="en-US" sz="1800" b="1" dirty="0">
                <a:solidFill>
                  <a:schemeClr val="bg1"/>
                </a:solidFill>
              </a:rPr>
              <a:t>: Several viable choices for decision rules.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  <a:latin typeface="+mn-lt"/>
              </a:rPr>
              <a:t>Decision Surfaces</a:t>
            </a:r>
            <a:r>
              <a:rPr lang="en-US" sz="1800" b="1" dirty="0">
                <a:solidFill>
                  <a:schemeClr val="bg1"/>
                </a:solidFill>
              </a:rPr>
              <a:t>: The shape of the decision surface is influenced by the number of categories and the statistics of the data.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  <a:latin typeface="+mn-lt"/>
              </a:rPr>
              <a:t>Gaussian Distributions</a:t>
            </a:r>
            <a:r>
              <a:rPr lang="en-US" sz="1800" b="1" dirty="0">
                <a:solidFill>
                  <a:schemeClr val="bg1"/>
                </a:solidFill>
              </a:rPr>
              <a:t>: how is the shape of the distribution influenced by the mean and covariance?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</a:rPr>
              <a:t>Log Probabilities</a:t>
            </a:r>
            <a:r>
              <a:rPr lang="en-US" sz="1800" b="1" dirty="0">
                <a:solidFill>
                  <a:schemeClr val="bg1"/>
                </a:solidFill>
              </a:rPr>
              <a:t>: solves some important computational problems.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Bayes Formula</a:t>
            </a:r>
            <a:r>
              <a:rPr lang="en-US" sz="1800" b="1" dirty="0">
                <a:solidFill>
                  <a:schemeClr val="bg1"/>
                </a:solidFill>
              </a:rPr>
              <a:t>: factors a posterior into a combination of a likelihood, prior and the evidence. Is this the only appropriate engineering model?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Bayes Decision Rule</a:t>
            </a:r>
            <a:r>
              <a:rPr lang="en-US" sz="1800" b="1" dirty="0">
                <a:solidFill>
                  <a:schemeClr val="bg1"/>
                </a:solidFill>
              </a:rPr>
              <a:t>: what is its relationship to minimum error?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Bayes Risk: </a:t>
            </a:r>
            <a:r>
              <a:rPr lang="en-US" sz="1800" b="1" dirty="0">
                <a:solidFill>
                  <a:schemeClr val="bg1"/>
                </a:solidFill>
              </a:rPr>
              <a:t>what is its relation to performance?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Generalized Risk: </a:t>
            </a:r>
            <a:r>
              <a:rPr lang="en-US" sz="1800" b="1" dirty="0">
                <a:solidFill>
                  <a:schemeClr val="bg1"/>
                </a:solidFill>
              </a:rPr>
              <a:t>what are some alternate formulations for decision criteria based on risk? What are some applications where these formulations would be appropriate?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Likelihood Ratio: </a:t>
            </a:r>
            <a:r>
              <a:rPr lang="en-US" sz="1800" b="1" dirty="0">
                <a:solidFill>
                  <a:schemeClr val="bg1"/>
                </a:solidFill>
              </a:rPr>
              <a:t>a simple decision rule or method for evaluating a classifier over a range of operating conditions.</a:t>
            </a:r>
          </a:p>
        </p:txBody>
      </p:sp>
    </p:spTree>
    <p:extLst>
      <p:ext uri="{BB962C8B-B14F-4D97-AF65-F5344CB8AC3E}">
        <p14:creationId xmlns:p14="http://schemas.microsoft.com/office/powerpoint/2010/main" val="905836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186865" y="704479"/>
            <a:ext cx="8645525" cy="475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Decision rule:</a:t>
            </a:r>
          </a:p>
          <a:p>
            <a:pPr marL="339725" lvl="2" indent="-163513"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For an observation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, decide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 if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|x) &gt; 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|x)</a:t>
            </a:r>
            <a:r>
              <a:rPr lang="en-US" sz="1800" b="1" dirty="0">
                <a:solidFill>
                  <a:schemeClr val="bg1"/>
                </a:solidFill>
              </a:rPr>
              <a:t>; otherwise, decide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</a:p>
          <a:p>
            <a:pPr marL="176213" indent="-176213"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Probability of error: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Bef>
                <a:spcPts val="1200"/>
              </a:spcBef>
              <a:spcAft>
                <a:spcPts val="36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average probability of error is given by: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If for every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we ensure that                    is as small as possible, then the integral is as small as possible. 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Thus, Bayes decision rule minimizes                   .</a:t>
            </a:r>
          </a:p>
        </p:txBody>
      </p:sp>
      <p:graphicFrame>
        <p:nvGraphicFramePr>
          <p:cNvPr id="148490" name="Object 10"/>
          <p:cNvGraphicFramePr>
            <a:graphicFrameLocks noChangeAspect="1"/>
          </p:cNvGraphicFramePr>
          <p:nvPr/>
        </p:nvGraphicFramePr>
        <p:xfrm>
          <a:off x="462083" y="1805036"/>
          <a:ext cx="292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Equation" r:id="rId3" imgW="2920680" imgH="698400" progId="Equation.3">
                  <p:embed/>
                </p:oleObj>
              </mc:Choice>
              <mc:Fallback>
                <p:oleObj name="Equation" r:id="rId3" imgW="2920680" imgH="698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083" y="1805036"/>
                        <a:ext cx="2921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91" name="Object 11"/>
          <p:cNvGraphicFramePr>
            <a:graphicFrameLocks noChangeAspect="1"/>
          </p:cNvGraphicFramePr>
          <p:nvPr/>
        </p:nvGraphicFramePr>
        <p:xfrm>
          <a:off x="477219" y="2933700"/>
          <a:ext cx="4572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Equation" r:id="rId5" imgW="4572000" imgH="647640" progId="Equation.3">
                  <p:embed/>
                </p:oleObj>
              </mc:Choice>
              <mc:Fallback>
                <p:oleObj name="Equation" r:id="rId5" imgW="4572000" imgH="647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19" y="2933700"/>
                        <a:ext cx="45720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92" name="Object 12"/>
          <p:cNvGraphicFramePr>
            <a:graphicFrameLocks noChangeAspect="1"/>
          </p:cNvGraphicFramePr>
          <p:nvPr/>
        </p:nvGraphicFramePr>
        <p:xfrm>
          <a:off x="450935" y="3792538"/>
          <a:ext cx="3314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Equation" r:id="rId7" imgW="3314520" imgH="317160" progId="Equation.3">
                  <p:embed/>
                </p:oleObj>
              </mc:Choice>
              <mc:Fallback>
                <p:oleObj name="Equation" r:id="rId7" imgW="3314520" imgH="3171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935" y="3792538"/>
                        <a:ext cx="33147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Bayes Decision Rule</a:t>
            </a: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444363" y="4274165"/>
          <a:ext cx="1104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Equation" r:id="rId9" imgW="1104840" imgH="266400" progId="Equation.3">
                  <p:embed/>
                </p:oleObj>
              </mc:Choice>
              <mc:Fallback>
                <p:oleObj name="Equation" r:id="rId9" imgW="1104840" imgH="266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363" y="4274165"/>
                        <a:ext cx="11049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358764" y="5085326"/>
          <a:ext cx="1104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11" imgW="1104840" imgH="266400" progId="Equation.3">
                  <p:embed/>
                </p:oleObj>
              </mc:Choice>
              <mc:Fallback>
                <p:oleObj name="Equation" r:id="rId11" imgW="1104840" imgH="266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8764" y="5085326"/>
                        <a:ext cx="11049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201613" y="648206"/>
            <a:ext cx="8645525" cy="3510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evidence,         , is a scale factor that assures 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conditional probabilities sum to 1:</a:t>
            </a:r>
          </a:p>
          <a:p>
            <a:pPr marL="176213" indent="-176213">
              <a:spcBef>
                <a:spcPts val="4800"/>
              </a:spcBef>
              <a:spcAft>
                <a:spcPts val="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can eliminate the scale factor (which appears on 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both sides of the equation):</a:t>
            </a:r>
          </a:p>
          <a:p>
            <a:pPr marL="176213" indent="-176213">
              <a:spcBef>
                <a:spcPts val="4800"/>
              </a:spcBef>
              <a:spcAft>
                <a:spcPts val="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Special cases:</a:t>
            </a:r>
          </a:p>
          <a:p>
            <a:pPr marL="339725" lvl="1" indent="-163513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	                   : </a:t>
            </a:r>
            <a:r>
              <a:rPr lang="en-US" sz="1800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 gives us no useful information.</a:t>
            </a:r>
          </a:p>
          <a:p>
            <a:pPr marL="339725" lvl="1" indent="-163513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                        : decision is based entirely on the likelihood             .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Evidence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4735" y="1397203"/>
          <a:ext cx="1879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8" name="Equation" r:id="rId3" imgW="1879560" imgH="317160" progId="Equation.3">
                  <p:embed/>
                </p:oleObj>
              </mc:Choice>
              <mc:Fallback>
                <p:oleObj name="Equation" r:id="rId3" imgW="1879560" imgH="3171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735" y="1397203"/>
                        <a:ext cx="18796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454025" y="2477468"/>
          <a:ext cx="3987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9" name="Equation" r:id="rId5" imgW="3987720" imgH="317160" progId="Equation.3">
                  <p:embed/>
                </p:oleObj>
              </mc:Choice>
              <mc:Fallback>
                <p:oleObj name="Equation" r:id="rId5" imgW="3987720" imgH="317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477468"/>
                        <a:ext cx="39878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675245" y="3452958"/>
          <a:ext cx="1625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0" name="Equation" r:id="rId7" imgW="1625400" imgH="317160" progId="Equation.3">
                  <p:embed/>
                </p:oleObj>
              </mc:Choice>
              <mc:Fallback>
                <p:oleObj name="Equation" r:id="rId7" imgW="1625400" imgH="317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245" y="3452958"/>
                        <a:ext cx="16256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645243" y="3959372"/>
          <a:ext cx="1384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1" name="Equation" r:id="rId9" imgW="1384200" imgH="291960" progId="Equation.3">
                  <p:embed/>
                </p:oleObj>
              </mc:Choice>
              <mc:Fallback>
                <p:oleObj name="Equation" r:id="rId9" imgW="1384200" imgH="291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243" y="3959372"/>
                        <a:ext cx="13843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6938912" y="3974375"/>
          <a:ext cx="698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2" name="Equation" r:id="rId11" imgW="698400" imgH="317160" progId="Equation.3">
                  <p:embed/>
                </p:oleObj>
              </mc:Choice>
              <mc:Fallback>
                <p:oleObj name="Equation" r:id="rId11" imgW="698400" imgH="3171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8912" y="3974375"/>
                        <a:ext cx="698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1975929" y="665163"/>
          <a:ext cx="457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3" name="Equation" r:id="rId13" imgW="457200" imgH="279360" progId="Equation.3">
                  <p:embed/>
                </p:oleObj>
              </mc:Choice>
              <mc:Fallback>
                <p:oleObj name="Equation" r:id="rId13" imgW="457200" imgH="2793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5929" y="665163"/>
                        <a:ext cx="4572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172783" y="607319"/>
            <a:ext cx="8645525" cy="557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Bef>
                <a:spcPts val="12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Generalization of the preceding ideas:</a:t>
            </a:r>
          </a:p>
          <a:p>
            <a:pPr marL="571500" lvl="1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Use of more than one feature</a:t>
            </a:r>
            <a:br>
              <a:rPr lang="en-US" sz="1800" b="1" dirty="0">
                <a:solidFill>
                  <a:schemeClr val="bg1"/>
                </a:solidFill>
                <a:latin typeface="+mn-lt"/>
              </a:rPr>
            </a:br>
            <a:r>
              <a:rPr lang="en-US" sz="1800" b="1" dirty="0">
                <a:solidFill>
                  <a:schemeClr val="bg1"/>
                </a:solidFill>
                <a:latin typeface="+mn-lt"/>
              </a:rPr>
              <a:t>(e.g., length and lightness)</a:t>
            </a:r>
          </a:p>
          <a:p>
            <a:pPr marL="571500" lvl="1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Use more than two states of nature</a:t>
            </a:r>
            <a:br>
              <a:rPr lang="en-US" sz="1800" b="1" dirty="0">
                <a:solidFill>
                  <a:schemeClr val="bg1"/>
                </a:solidFill>
                <a:latin typeface="+mn-lt"/>
              </a:rPr>
            </a:br>
            <a:r>
              <a:rPr lang="en-US" sz="1800" b="1" dirty="0">
                <a:solidFill>
                  <a:schemeClr val="bg1"/>
                </a:solidFill>
                <a:latin typeface="+mn-lt"/>
              </a:rPr>
              <a:t>(e.g., N-way classification)</a:t>
            </a:r>
          </a:p>
          <a:p>
            <a:pPr marL="571500" lvl="1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Allowing actions other than a decision to decide on the state of nature (e.g., rejection: refusing to take an action when alternatives are close or confidence is low)</a:t>
            </a:r>
          </a:p>
          <a:p>
            <a:pPr marL="571500" lvl="1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Introduce a loss of function which is more general than </a:t>
            </a:r>
            <a:br>
              <a:rPr lang="en-US" sz="1800" b="1" dirty="0">
                <a:solidFill>
                  <a:schemeClr val="bg1"/>
                </a:solidFill>
                <a:latin typeface="+mn-lt"/>
              </a:rPr>
            </a:br>
            <a:r>
              <a:rPr lang="en-US" sz="1800" b="1" dirty="0">
                <a:solidFill>
                  <a:schemeClr val="bg1"/>
                </a:solidFill>
                <a:latin typeface="+mn-lt"/>
              </a:rPr>
              <a:t>the probability of error (e.g., errors are not equally costly)</a:t>
            </a:r>
          </a:p>
          <a:p>
            <a:pPr marL="228600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Let us replace the scalar </a:t>
            </a:r>
            <a:r>
              <a:rPr lang="en-US" sz="1800" i="1" dirty="0">
                <a:solidFill>
                  <a:schemeClr val="bg1"/>
                </a:solidFill>
                <a:latin typeface="+mn-lt"/>
              </a:rPr>
              <a:t>x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by the vector, x, in a </a:t>
            </a:r>
            <a:r>
              <a:rPr lang="en-US" sz="1800" b="1" i="1" dirty="0">
                <a:solidFill>
                  <a:schemeClr val="bg1"/>
                </a:solidFill>
                <a:latin typeface="+mn-lt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-dimensional Euclidean space, </a:t>
            </a:r>
            <a:r>
              <a:rPr lang="en-US" sz="1800" i="1" dirty="0">
                <a:solidFill>
                  <a:schemeClr val="bg1"/>
                </a:solidFill>
                <a:latin typeface="+mn-lt"/>
              </a:rPr>
              <a:t>R</a:t>
            </a:r>
            <a:r>
              <a:rPr lang="en-US" sz="1800" i="1" baseline="30000" dirty="0">
                <a:solidFill>
                  <a:schemeClr val="bg1"/>
                </a:solidFill>
                <a:latin typeface="+mn-lt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,</a:t>
            </a:r>
            <a:r>
              <a:rPr lang="en-US" sz="1800" b="1" baseline="300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called the </a:t>
            </a:r>
            <a:r>
              <a:rPr lang="en-US" sz="1800" b="1" i="1" dirty="0">
                <a:solidFill>
                  <a:schemeClr val="bg1"/>
                </a:solidFill>
                <a:latin typeface="+mn-lt"/>
              </a:rPr>
              <a:t>feature space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Generalization of the Two-Class Problem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175292" y="657021"/>
            <a:ext cx="873442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Let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{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1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,…, 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</a:rPr>
              <a:t>c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}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be the set of “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c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” categories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Let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{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, ω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,…, 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a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}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be the set of “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a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” possible actions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Let 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(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</a:rPr>
              <a:t>j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be the loss incurred for taking action 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 </a:t>
            </a:r>
            <a:br>
              <a:rPr lang="en-US" sz="1800" b="1" dirty="0">
                <a:solidFill>
                  <a:schemeClr val="bg1"/>
                </a:solidFill>
                <a:latin typeface="+mj-lt"/>
              </a:rPr>
            </a:br>
            <a:r>
              <a:rPr lang="en-US" sz="1800" b="1" dirty="0">
                <a:solidFill>
                  <a:schemeClr val="bg1"/>
                </a:solidFill>
                <a:latin typeface="+mj-lt"/>
              </a:rPr>
              <a:t>when the state of nature is 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</a:rPr>
              <a:t>j</a:t>
            </a:r>
            <a:endParaRPr lang="en-US" sz="1800" baseline="-25000" dirty="0">
              <a:solidFill>
                <a:schemeClr val="bg1"/>
              </a:solidFill>
              <a:latin typeface="+mj-lt"/>
            </a:endParaRP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The posterior,               , can be computed from Bayes formula:</a:t>
            </a:r>
          </a:p>
          <a:p>
            <a:pPr marL="176213" indent="-176213">
              <a:spcBef>
                <a:spcPts val="720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bg1"/>
                </a:solidFill>
              </a:rPr>
              <a:t>	where the evidence is:</a:t>
            </a:r>
          </a:p>
          <a:p>
            <a:pPr marL="176213" indent="-176213">
              <a:spcBef>
                <a:spcPts val="7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expected loss from taking action 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b="1" baseline="-25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is:</a:t>
            </a:r>
          </a:p>
          <a:p>
            <a:pPr marL="176213" indent="-176213">
              <a:spcBef>
                <a:spcPts val="7200"/>
              </a:spcBef>
              <a:spcAft>
                <a:spcPts val="0"/>
              </a:spcAft>
            </a:pP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150534" name="Object 6"/>
          <p:cNvGraphicFramePr>
            <a:graphicFrameLocks noChangeAspect="1"/>
          </p:cNvGraphicFramePr>
          <p:nvPr/>
        </p:nvGraphicFramePr>
        <p:xfrm>
          <a:off x="436998" y="2438146"/>
          <a:ext cx="24384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9" name="Equation" r:id="rId3" imgW="2438280" imgH="634680" progId="Equation.3">
                  <p:embed/>
                </p:oleObj>
              </mc:Choice>
              <mc:Fallback>
                <p:oleObj name="Equation" r:id="rId3" imgW="2438280" imgH="634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998" y="2438146"/>
                        <a:ext cx="24384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8" name="Object 10"/>
          <p:cNvGraphicFramePr>
            <a:graphicFrameLocks noChangeAspect="1"/>
          </p:cNvGraphicFramePr>
          <p:nvPr/>
        </p:nvGraphicFramePr>
        <p:xfrm>
          <a:off x="440865" y="3661136"/>
          <a:ext cx="2413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0" name="Equation" r:id="rId5" imgW="2412720" imgH="660240" progId="Equation.3">
                  <p:embed/>
                </p:oleObj>
              </mc:Choice>
              <mc:Fallback>
                <p:oleObj name="Equation" r:id="rId5" imgW="2412720" imgH="6602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65" y="3661136"/>
                        <a:ext cx="24130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2" name="Object 14"/>
          <p:cNvGraphicFramePr>
            <a:graphicFrameLocks noChangeAspect="1"/>
          </p:cNvGraphicFramePr>
          <p:nvPr/>
        </p:nvGraphicFramePr>
        <p:xfrm>
          <a:off x="440865" y="4729370"/>
          <a:ext cx="2921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1" name="Equation" r:id="rId7" imgW="2920680" imgH="660240" progId="Equation.3">
                  <p:embed/>
                </p:oleObj>
              </mc:Choice>
              <mc:Fallback>
                <p:oleObj name="Equation" r:id="rId7" imgW="2920680" imgH="6602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65" y="4729370"/>
                        <a:ext cx="29210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Loss Function</a:t>
            </a:r>
          </a:p>
        </p:txBody>
      </p:sp>
      <p:graphicFrame>
        <p:nvGraphicFramePr>
          <p:cNvPr id="32773" name="Object 6"/>
          <p:cNvGraphicFramePr>
            <a:graphicFrameLocks noChangeAspect="1"/>
          </p:cNvGraphicFramePr>
          <p:nvPr/>
        </p:nvGraphicFramePr>
        <p:xfrm>
          <a:off x="2034339" y="1905073"/>
          <a:ext cx="787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2" name="Equation" r:id="rId9" imgW="787320" imgH="393480" progId="Equation.3">
                  <p:embed/>
                </p:oleObj>
              </mc:Choice>
              <mc:Fallback>
                <p:oleObj name="Equation" r:id="rId9" imgW="7873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4339" y="1905073"/>
                        <a:ext cx="787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204788" y="699225"/>
            <a:ext cx="873442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An expected loss is called a risk.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i="1" dirty="0">
                <a:solidFill>
                  <a:srgbClr val="000000"/>
                </a:solidFill>
                <a:latin typeface="Arial"/>
              </a:rPr>
              <a:t>R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i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is called the conditional risk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.</a:t>
            </a:r>
            <a:endParaRPr lang="en-US" sz="1800" b="1" dirty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A general decision rule is a function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)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that tells us which action to take for every possible observation.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The overall risk is given by:</a:t>
            </a:r>
          </a:p>
          <a:p>
            <a:pPr marL="228600" indent="-228600">
              <a:spcBef>
                <a:spcPts val="36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If we choose 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α(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)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 so that 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R(</a:t>
            </a:r>
            <a:r>
              <a:rPr lang="en-US" sz="1800" dirty="0" err="1">
                <a:solidFill>
                  <a:srgbClr val="000000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0000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(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)) 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is as small as possible for every 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, the overall risk will be minimized.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Compute the conditional risk for every </a:t>
            </a:r>
            <a:r>
              <a:rPr lang="en-US" sz="1800" dirty="0" err="1">
                <a:solidFill>
                  <a:srgbClr val="000000"/>
                </a:solidFill>
                <a:sym typeface="Symbol" pitchFamily="18" charset="2"/>
              </a:rPr>
              <a:t>ω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 and select the action that minimizes 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R(</a:t>
            </a:r>
            <a:r>
              <a:rPr lang="en-US" sz="1800" dirty="0" err="1">
                <a:solidFill>
                  <a:srgbClr val="000000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0000"/>
                </a:solidFill>
                <a:sym typeface="Symbol" pitchFamily="18" charset="2"/>
              </a:rPr>
              <a:t>i</a:t>
            </a:r>
            <a:r>
              <a:rPr lang="en-US" sz="1800" dirty="0" err="1">
                <a:solidFill>
                  <a:srgbClr val="000000"/>
                </a:solidFill>
                <a:sym typeface="Symbol" pitchFamily="18" charset="2"/>
              </a:rPr>
              <a:t>|</a:t>
            </a:r>
            <a:r>
              <a:rPr lang="en-US" sz="1800" b="1" dirty="0" err="1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)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. This is denoted </a:t>
            </a:r>
            <a:r>
              <a:rPr lang="en-US" sz="1800" i="1" dirty="0">
                <a:solidFill>
                  <a:srgbClr val="000000"/>
                </a:solidFill>
                <a:sym typeface="Symbol" pitchFamily="18" charset="2"/>
              </a:rPr>
              <a:t>R*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, and is referred to as the Bayes risk.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The Bayes risk is the best performance that can be achieved (for the given data set  or problem definition).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endParaRPr lang="en-US" sz="1800" b="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44395" name="Object 11"/>
          <p:cNvGraphicFramePr>
            <a:graphicFrameLocks noChangeAspect="1"/>
          </p:cNvGraphicFramePr>
          <p:nvPr/>
        </p:nvGraphicFramePr>
        <p:xfrm>
          <a:off x="455613" y="2686661"/>
          <a:ext cx="2260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5" name="Equation" r:id="rId3" imgW="2260440" imgH="291960" progId="Equation.3">
                  <p:embed/>
                </p:oleObj>
              </mc:Choice>
              <mc:Fallback>
                <p:oleObj name="Equation" r:id="rId3" imgW="22604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2686661"/>
                        <a:ext cx="22606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6" name="Rectangle 12"/>
          <p:cNvSpPr>
            <a:spLocks noChangeArrowheads="1"/>
          </p:cNvSpPr>
          <p:nvPr/>
        </p:nvSpPr>
        <p:spPr bwMode="auto">
          <a:xfrm>
            <a:off x="214313" y="3417515"/>
            <a:ext cx="8734425" cy="180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endParaRPr lang="en-US" sz="1800" b="1" dirty="0">
              <a:solidFill>
                <a:srgbClr val="000000"/>
              </a:solidFill>
              <a:latin typeface="Arial"/>
              <a:sym typeface="Symbol" pitchFamily="18" charset="2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Bayes Risk</a:t>
            </a:r>
          </a:p>
        </p:txBody>
      </p:sp>
    </p:spTree>
    <p:extLst>
      <p:ext uri="{BB962C8B-B14F-4D97-AF65-F5344CB8AC3E}">
        <p14:creationId xmlns:p14="http://schemas.microsoft.com/office/powerpoint/2010/main" val="48618387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190040" y="614818"/>
            <a:ext cx="8734425" cy="5225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Let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correspond to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to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, and 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ij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(α</a:t>
            </a:r>
            <a:r>
              <a:rPr lang="en-US" sz="1800" baseline="-250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i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|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0000"/>
                </a:solidFill>
                <a:latin typeface="Arial"/>
              </a:rPr>
              <a:t>j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The conditional risk is given by: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R(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=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P(ω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+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P(ω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R(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=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P(ω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+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P(ω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</a:t>
            </a:r>
          </a:p>
          <a:p>
            <a:pPr marL="228600" indent="-228600">
              <a:spcBef>
                <a:spcPct val="250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Our decision rule is:</a:t>
            </a:r>
          </a:p>
          <a:p>
            <a:pPr marL="228600" indent="-228600">
              <a:spcAft>
                <a:spcPts val="1200"/>
              </a:spcAf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		choose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if: R(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&lt; R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);</a:t>
            </a:r>
            <a:b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</a:b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	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otherwise decide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 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2</a:t>
            </a:r>
            <a:endParaRPr lang="en-US" sz="1800" dirty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marL="228600" indent="-228600">
              <a:spcBef>
                <a:spcPct val="250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This results in the equivalent rule: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choose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if: 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P(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&gt; 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P(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;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otherwise decide</a:t>
            </a:r>
            <a:r>
              <a:rPr lang="en-US" sz="1800" b="1" baseline="-25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2</a:t>
            </a:r>
          </a:p>
          <a:p>
            <a:pPr marL="228600" indent="-228600">
              <a:spcBef>
                <a:spcPct val="200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If the loss incurred for making an error is greater than that incurred for being correct, the factors 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and 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are positive, and the ratio of these factors simply scales the posteriors.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Two-Category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117127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7" name="Rectangle 11"/>
          <p:cNvSpPr>
            <a:spLocks noChangeArrowheads="1"/>
          </p:cNvSpPr>
          <p:nvPr/>
        </p:nvSpPr>
        <p:spPr bwMode="auto">
          <a:xfrm>
            <a:off x="190040" y="699225"/>
            <a:ext cx="8734425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By employing Bayes formula, we can replace the posteriors by the prior probabilities and conditional densities:</a:t>
            </a:r>
          </a:p>
          <a:p>
            <a:pPr marL="228600" indent="-228600">
              <a:spcAft>
                <a:spcPts val="600"/>
              </a:spcAft>
              <a:tabLst>
                <a:tab pos="4572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		choose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if:</a:t>
            </a:r>
          </a:p>
          <a:p>
            <a:pPr marL="228600" indent="-228600">
              <a:spcAft>
                <a:spcPts val="600"/>
              </a:spcAft>
              <a:tabLst>
                <a:tab pos="9144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		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p(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P(ω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&gt; 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p(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P(ω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;</a:t>
            </a:r>
          </a:p>
          <a:p>
            <a:pPr marL="339725" lvl="2" indent="-163513">
              <a:spcAft>
                <a:spcPts val="600"/>
              </a:spcAft>
              <a:tabLst>
                <a:tab pos="4572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		otherwise decide</a:t>
            </a:r>
            <a:r>
              <a:rPr lang="en-US" sz="1800" b="1" baseline="-25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2</a:t>
            </a:r>
          </a:p>
          <a:p>
            <a:pPr marL="176213" indent="-176213">
              <a:spcBef>
                <a:spcPct val="25000"/>
              </a:spcBef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If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is positive, our rule becomes:</a:t>
            </a:r>
          </a:p>
          <a:p>
            <a:pPr marL="228600" indent="-228600">
              <a:spcBef>
                <a:spcPct val="20000"/>
              </a:spcBef>
            </a:pPr>
            <a:endParaRPr lang="en-US" sz="1800" b="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60768" name="Object 0"/>
          <p:cNvGraphicFramePr>
            <a:graphicFrameLocks noChangeAspect="1"/>
          </p:cNvGraphicFramePr>
          <p:nvPr/>
        </p:nvGraphicFramePr>
        <p:xfrm>
          <a:off x="470469" y="2954338"/>
          <a:ext cx="3886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6" name="Equation" r:id="rId3" imgW="3886200" imgH="609480" progId="Equation.3">
                  <p:embed/>
                </p:oleObj>
              </mc:Choice>
              <mc:Fallback>
                <p:oleObj name="Equation" r:id="rId3" imgW="3886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469" y="2954338"/>
                        <a:ext cx="3886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9" name="Rectangle 13"/>
          <p:cNvSpPr>
            <a:spLocks noChangeArrowheads="1"/>
          </p:cNvSpPr>
          <p:nvPr/>
        </p:nvSpPr>
        <p:spPr bwMode="auto">
          <a:xfrm>
            <a:off x="194802" y="3700375"/>
            <a:ext cx="8734425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If the loss factors are identical, and the prior probabilities are equal, this reduces to a standard likelihood ratio:</a:t>
            </a:r>
          </a:p>
        </p:txBody>
      </p:sp>
      <p:graphicFrame>
        <p:nvGraphicFramePr>
          <p:cNvPr id="160769" name="Object 1"/>
          <p:cNvGraphicFramePr>
            <a:graphicFrameLocks noChangeAspect="1"/>
          </p:cNvGraphicFramePr>
          <p:nvPr/>
        </p:nvGraphicFramePr>
        <p:xfrm>
          <a:off x="454025" y="4443668"/>
          <a:ext cx="2476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7" name="Equation" r:id="rId5" imgW="2476440" imgH="609480" progId="Equation.3">
                  <p:embed/>
                </p:oleObj>
              </mc:Choice>
              <mc:Fallback>
                <p:oleObj name="Equation" r:id="rId5" imgW="24764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4443668"/>
                        <a:ext cx="24765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Likelihood</a:t>
            </a:r>
          </a:p>
        </p:txBody>
      </p:sp>
    </p:spTree>
    <p:extLst>
      <p:ext uri="{BB962C8B-B14F-4D97-AF65-F5344CB8AC3E}">
        <p14:creationId xmlns:p14="http://schemas.microsoft.com/office/powerpoint/2010/main" val="146009862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201613" y="606002"/>
            <a:ext cx="86455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Consider a symmetrical or zero-one loss function:</a:t>
            </a: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930275" y="454025"/>
            <a:ext cx="7329488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algn="ctr">
              <a:spcBef>
                <a:spcPct val="50000"/>
              </a:spcBef>
            </a:pPr>
            <a:endParaRPr lang="en-US" sz="1800">
              <a:solidFill>
                <a:srgbClr val="004000"/>
              </a:solidFill>
              <a:latin typeface="Arial"/>
            </a:endParaRPr>
          </a:p>
        </p:txBody>
      </p:sp>
      <p:graphicFrame>
        <p:nvGraphicFramePr>
          <p:cNvPr id="161792" name="Object 0"/>
          <p:cNvGraphicFramePr>
            <a:graphicFrameLocks noChangeAspect="1"/>
          </p:cNvGraphicFramePr>
          <p:nvPr/>
        </p:nvGraphicFramePr>
        <p:xfrm>
          <a:off x="454025" y="1005707"/>
          <a:ext cx="3302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0" name="Equation" r:id="rId3" imgW="3301920" imgH="647640" progId="Equation.3">
                  <p:embed/>
                </p:oleObj>
              </mc:Choice>
              <mc:Fallback>
                <p:oleObj name="Equation" r:id="rId3" imgW="330192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005707"/>
                        <a:ext cx="33020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497" name="Rectangle 17"/>
          <p:cNvSpPr>
            <a:spLocks noChangeArrowheads="1"/>
          </p:cNvSpPr>
          <p:nvPr/>
        </p:nvSpPr>
        <p:spPr bwMode="auto">
          <a:xfrm>
            <a:off x="254000" y="1774511"/>
            <a:ext cx="86455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The conditional risk is:</a:t>
            </a:r>
          </a:p>
        </p:txBody>
      </p:sp>
      <p:graphicFrame>
        <p:nvGraphicFramePr>
          <p:cNvPr id="161793" name="Object 1"/>
          <p:cNvGraphicFramePr>
            <a:graphicFrameLocks noChangeAspect="1"/>
          </p:cNvGraphicFramePr>
          <p:nvPr/>
        </p:nvGraphicFramePr>
        <p:xfrm>
          <a:off x="454025" y="2148810"/>
          <a:ext cx="27305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1" name="Equation" r:id="rId5" imgW="2730240" imgH="1726920" progId="Equation.3">
                  <p:embed/>
                </p:oleObj>
              </mc:Choice>
              <mc:Fallback>
                <p:oleObj name="Equation" r:id="rId5" imgW="273024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48810"/>
                        <a:ext cx="2730500" cy="172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501" name="Rectangle 21"/>
          <p:cNvSpPr>
            <a:spLocks noChangeArrowheads="1"/>
          </p:cNvSpPr>
          <p:nvPr/>
        </p:nvSpPr>
        <p:spPr bwMode="auto">
          <a:xfrm>
            <a:off x="254000" y="3987704"/>
            <a:ext cx="8645525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	The conditional risk is the average probability of error.</a:t>
            </a:r>
          </a:p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To minimize error, maximize 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P(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0000"/>
                </a:solidFill>
                <a:latin typeface="Arial"/>
              </a:rPr>
              <a:t>i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|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) 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 charset="0"/>
              </a:rPr>
              <a:t>— also known as </a:t>
            </a:r>
            <a:r>
              <a:rPr lang="en-US" sz="1800" b="1" i="1" dirty="0">
                <a:solidFill>
                  <a:srgbClr val="000000"/>
                </a:solidFill>
                <a:latin typeface="Arial"/>
                <a:cs typeface="Arial" charset="0"/>
              </a:rPr>
              <a:t>maximum a posteriori decoding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 charset="0"/>
              </a:rPr>
              <a:t> (MAP).</a:t>
            </a:r>
            <a:endParaRPr lang="en-US" sz="18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Minimum Error Rate</a:t>
            </a:r>
          </a:p>
        </p:txBody>
      </p:sp>
    </p:spTree>
    <p:extLst>
      <p:ext uri="{BB962C8B-B14F-4D97-AF65-F5344CB8AC3E}">
        <p14:creationId xmlns:p14="http://schemas.microsoft.com/office/powerpoint/2010/main" val="58198972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6812</TotalTime>
  <Words>618</Words>
  <Application>Microsoft Macintosh PowerPoint</Application>
  <PresentationFormat>Letter Paper (8.5x11 in)</PresentationFormat>
  <Paragraphs>79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Wingdings</vt:lpstr>
      <vt:lpstr>lecture_title</vt:lpstr>
      <vt:lpstr>1_isip_default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357</cp:revision>
  <dcterms:created xsi:type="dcterms:W3CDTF">2002-09-12T17:13:32Z</dcterms:created>
  <dcterms:modified xsi:type="dcterms:W3CDTF">2019-09-04T12:15:40Z</dcterms:modified>
</cp:coreProperties>
</file>