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333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0" r:id="rId1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5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3" autoAdjust="0"/>
    <p:restoredTop sz="95147" autoAdjust="0"/>
  </p:normalViewPr>
  <p:slideViewPr>
    <p:cSldViewPr snapToGrid="0">
      <p:cViewPr varScale="1">
        <p:scale>
          <a:sx n="89" d="100"/>
          <a:sy n="89" d="100"/>
        </p:scale>
        <p:origin x="2064" y="176"/>
      </p:cViewPr>
      <p:guideLst>
        <p:guide orient="horz" pos="3945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65D6-C9A9-40B4-B6E6-5887FB414E06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28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839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919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79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8280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43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7309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3030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58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/>
              <a:t>ECE 8527 – Introduction to Machine Learning and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9" r:id="rId11"/>
    <p:sldLayoutId id="2147483693" r:id="rId12"/>
    <p:sldLayoutId id="2147483701" r:id="rId13"/>
    <p:sldLayoutId id="2147483702" r:id="rId14"/>
    <p:sldLayoutId id="2147483700" r:id="rId15"/>
    <p:sldLayoutId id="2147483703" r:id="rId16"/>
    <p:sldLayoutId id="2147483704" r:id="rId17"/>
    <p:sldLayoutId id="2147483705" r:id="rId18"/>
    <p:sldLayoutId id="2147483706" r:id="rId1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rklabs.org/images/imgGallery/fig3.gif" TargetMode="External"/><Relationship Id="rId3" Type="http://schemas.openxmlformats.org/officeDocument/2006/relationships/hyperlink" Target="http://rii.ricoh.com/~stork/DHSch2part2.ppt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rii.ricoh.com/~stork/DHSch2part1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st.gsfc.nasa.gov/Sect1/originals/Fig1_48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faculty.cs.tamu.edu/rgutier/courses/cs790_wi02/l4.pdf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</a:t>
            </a:r>
            <a:r>
              <a:rPr lang="en-US" b="1" dirty="0">
                <a:solidFill>
                  <a:schemeClr val="accent2"/>
                </a:solidFill>
              </a:rPr>
              <a:t>BAYESIAN DECISION THEORY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148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Probability Decision Theory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Bayes Rule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Error Rate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D.H.S: Chapter 2 (Part 1)</a:t>
            </a:r>
            <a:br>
              <a:rPr lang="en-US" sz="1800" b="1" kern="0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D.H.S: Chapter 2 (Part 2)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R.G.O. : Intro to PR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Picture 31" descr="Z:\ece_8443\img03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7629" y="1158834"/>
            <a:ext cx="4155044" cy="3116283"/>
          </a:xfrm>
          <a:prstGeom prst="rect">
            <a:avLst/>
          </a:prstGeom>
          <a:noFill/>
        </p:spPr>
      </p:pic>
      <p:pic>
        <p:nvPicPr>
          <p:cNvPr id="6" name="Picture 33" descr="Z:\ece_8443\Fig1_48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36372" y="4269179"/>
            <a:ext cx="2410693" cy="1607129"/>
          </a:xfrm>
          <a:prstGeom prst="rect">
            <a:avLst/>
          </a:prstGeom>
          <a:noFill/>
        </p:spPr>
      </p:pic>
      <p:pic>
        <p:nvPicPr>
          <p:cNvPr id="7" name="Picture 32" descr="Z:\ece_8443\fig3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9390" b="16629"/>
          <a:stretch>
            <a:fillRect/>
          </a:stretch>
        </p:blipFill>
        <p:spPr bwMode="auto">
          <a:xfrm>
            <a:off x="6683903" y="4342125"/>
            <a:ext cx="2034707" cy="1548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3155"/>
          <p:cNvSpPr>
            <a:spLocks noChangeArrowheads="1"/>
          </p:cNvSpPr>
          <p:nvPr/>
        </p:nvSpPr>
        <p:spPr bwMode="auto">
          <a:xfrm>
            <a:off x="187531" y="691727"/>
            <a:ext cx="8645525" cy="349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decision theory is a fundamental statistical approach to the problem of pattern classification.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Quantify the tradeoffs between various classification decisions using probability and the costs that accompany these decisions.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Assume all relevant probability distributions are known (later we will learn how to estimate these from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we exploit prior knowledge in our fish classification problem: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Are the sequence of fish predictable? (statistics)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Is each class equally probable? (uniform priors)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What is the cost of an error? (risk, optimization)</a:t>
            </a:r>
          </a:p>
        </p:txBody>
      </p:sp>
      <p:sp>
        <p:nvSpPr>
          <p:cNvPr id="80899" name="Rectangle 3075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Probability Decision Theory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231775" y="663591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State of nature is </a:t>
            </a:r>
            <a:r>
              <a:rPr lang="en-US" sz="1800" b="1" i="1" dirty="0">
                <a:solidFill>
                  <a:schemeClr val="bg1"/>
                </a:solidFill>
              </a:rPr>
              <a:t>prior</a:t>
            </a:r>
            <a:r>
              <a:rPr lang="en-US" sz="1800" b="1" dirty="0">
                <a:solidFill>
                  <a:schemeClr val="bg1"/>
                </a:solidFill>
              </a:rPr>
              <a:t> information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Model as a random variable,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=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: the event that the next fish is a sea bass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category 1: sea bass; category 2: salmon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1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2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+ P(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= 1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Exclusivity: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share no basic events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Exhaustivity: the union of all outcomes is the sample space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(either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must occur)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all incorrect classifications have an equal cost:</a:t>
            </a:r>
          </a:p>
          <a:p>
            <a:pPr marL="571500" lvl="1" indent="-228600"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 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Prior Probabilities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187531" y="635455"/>
            <a:ext cx="8645525" cy="160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decision rule with only prior information always produces the same result and ignores measurements.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&gt;&gt; 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we will be correct most of the time.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 </a:t>
            </a:r>
            <a:r>
              <a:rPr lang="en-US" sz="1800" dirty="0">
                <a:solidFill>
                  <a:schemeClr val="bg1"/>
                </a:solidFill>
              </a:rPr>
              <a:t>P(E) = min(P(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),P(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2"/>
          <a:srcRect l="17432" r="16513" b="33945"/>
          <a:stretch>
            <a:fillRect/>
          </a:stretch>
        </p:blipFill>
        <p:spPr bwMode="auto">
          <a:xfrm>
            <a:off x="5127831" y="2267465"/>
            <a:ext cx="38481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184817" y="2575331"/>
            <a:ext cx="47291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a feature,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(lightness), which is a continuous random variable,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 is the class-conditional probability density function: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184356" y="3903014"/>
            <a:ext cx="4810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describe the difference in lightness between populations of sea and salmon.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Class-Conditional Probabilities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87531" y="635455"/>
            <a:ext cx="86455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probability density function is denoted in lowercase and represents a function of a continuous variable.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often abbreviated as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denotes a probability density function for the random variable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Note that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y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y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can be two different functions.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denotes a probability mass function, and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must obey the following constraints:</a:t>
            </a:r>
          </a:p>
          <a:p>
            <a:pPr marL="228600" indent="-228600">
              <a:spcAft>
                <a:spcPct val="50000"/>
              </a:spcAft>
            </a:pP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448586" y="3342766"/>
          <a:ext cx="1117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1117440" imgH="507960" progId="Equation.3">
                  <p:embed/>
                </p:oleObj>
              </mc:Choice>
              <mc:Fallback>
                <p:oleObj name="Equation" r:id="rId3" imgW="111744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586" y="3342766"/>
                        <a:ext cx="1117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3366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670423" y="2971800"/>
          <a:ext cx="812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812520" imgH="266400" progId="Equation.3">
                  <p:embed/>
                </p:oleObj>
              </mc:Choice>
              <mc:Fallback>
                <p:oleObj name="Equation" r:id="rId5" imgW="812520" imgH="26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23" y="2971800"/>
                        <a:ext cx="8128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3366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23838" y="3989046"/>
            <a:ext cx="8529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Bef>
                <a:spcPct val="100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Probability mass functions are typically used for discrete random variables while densities describe continuous random variables (latter must be integrated).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Probability Functions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186865" y="673116"/>
            <a:ext cx="86455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Suppose we know both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and we can measure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How does this influence our decision?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joint probability of finding a pattern that is in category </a:t>
            </a:r>
            <a:r>
              <a:rPr lang="en-US" sz="1800" i="1" dirty="0">
                <a:solidFill>
                  <a:schemeClr val="bg1"/>
                </a:solidFill>
              </a:rPr>
              <a:t>j</a:t>
            </a:r>
            <a:r>
              <a:rPr lang="en-US" sz="1800" b="1" dirty="0">
                <a:solidFill>
                  <a:schemeClr val="bg1"/>
                </a:solidFill>
              </a:rPr>
              <a:t> and that this pattern has a feature value of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is:</a:t>
            </a:r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493021" y="3239688"/>
          <a:ext cx="2222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3" imgW="2222280" imgH="698400" progId="Equation.3">
                  <p:embed/>
                </p:oleObj>
              </mc:Choice>
              <mc:Fallback>
                <p:oleObj name="Equation" r:id="rId3" imgW="2222280" imgH="69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21" y="3239688"/>
                        <a:ext cx="2222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485315" y="4563757"/>
          <a:ext cx="2209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5" imgW="2209680" imgH="660240" progId="Equation.3">
                  <p:embed/>
                </p:oleObj>
              </mc:Choice>
              <mc:Fallback>
                <p:oleObj name="Equation" r:id="rId5" imgW="2209680" imgH="660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15" y="4563757"/>
                        <a:ext cx="22098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199565" y="4116856"/>
            <a:ext cx="8648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</a:rPr>
              <a:t>	where in the case of two categories:</a:t>
            </a:r>
          </a:p>
        </p:txBody>
      </p:sp>
      <p:graphicFrame>
        <p:nvGraphicFramePr>
          <p:cNvPr id="146446" name="Object 14"/>
          <p:cNvGraphicFramePr>
            <a:graphicFrameLocks noChangeAspect="1"/>
          </p:cNvGraphicFramePr>
          <p:nvPr/>
        </p:nvGraphicFramePr>
        <p:xfrm>
          <a:off x="480612" y="2269616"/>
          <a:ext cx="3581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7" imgW="3581280" imgH="393480" progId="Equation.3">
                  <p:embed/>
                </p:oleObj>
              </mc:Choice>
              <mc:Fallback>
                <p:oleObj name="Equation" r:id="rId7" imgW="35812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12" y="2269616"/>
                        <a:ext cx="3581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99565" y="2823181"/>
            <a:ext cx="8510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terms, we arrive at Bayes formula: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 Formula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186865" y="630912"/>
            <a:ext cx="8645525" cy="357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 formula:</a:t>
            </a:r>
          </a:p>
          <a:p>
            <a:pPr marL="176213" indent="-176213"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can be expressed in words as:</a:t>
            </a:r>
          </a:p>
          <a:p>
            <a:pPr marL="228600" indent="-228600">
              <a:lnSpc>
                <a:spcPct val="120000"/>
              </a:lnSpc>
              <a:spcAft>
                <a:spcPct val="50000"/>
              </a:spcAft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ct val="25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By measuring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we can convert the prior probability,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into a posterior probability,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 err="1">
                <a:solidFill>
                  <a:schemeClr val="bg1"/>
                </a:solidFill>
              </a:rPr>
              <a:t>|x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Evidence can be viewed as a scale factor and is often ignored in optimization applications (e.g., speech recognition).</a:t>
            </a:r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425087" y="976772"/>
          <a:ext cx="2222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3" imgW="2222280" imgH="698400" progId="Equation.3">
                  <p:embed/>
                </p:oleObj>
              </mc:Choice>
              <mc:Fallback>
                <p:oleObj name="Equation" r:id="rId3" imgW="2222280" imgH="69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87" y="976772"/>
                        <a:ext cx="2222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2" name="Object 6"/>
          <p:cNvGraphicFramePr>
            <a:graphicFrameLocks noChangeAspect="1"/>
          </p:cNvGraphicFramePr>
          <p:nvPr/>
        </p:nvGraphicFramePr>
        <p:xfrm>
          <a:off x="439835" y="2120283"/>
          <a:ext cx="281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5" imgW="2819160" imgH="558720" progId="Equation.3">
                  <p:embed/>
                </p:oleObj>
              </mc:Choice>
              <mc:Fallback>
                <p:oleObj name="Equation" r:id="rId5" imgW="281916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35" y="2120283"/>
                        <a:ext cx="2819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 Probabilities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17268" y="4692227"/>
            <a:ext cx="8645525" cy="82367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every value of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the posteriors sum to </a:t>
            </a:r>
            <a:r>
              <a:rPr lang="en-US" sz="1800" dirty="0">
                <a:solidFill>
                  <a:schemeClr val="bg1"/>
                </a:solidFill>
              </a:rPr>
              <a:t>1.0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At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=14</a:t>
            </a:r>
            <a:r>
              <a:rPr lang="en-US" sz="1800" b="1" dirty="0">
                <a:solidFill>
                  <a:schemeClr val="bg1"/>
                </a:solidFill>
              </a:rPr>
              <a:t>, the probability it is in category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is </a:t>
            </a:r>
            <a:r>
              <a:rPr lang="en-US" sz="1800" dirty="0">
                <a:solidFill>
                  <a:schemeClr val="bg1"/>
                </a:solidFill>
              </a:rPr>
              <a:t>0.08</a:t>
            </a:r>
            <a:r>
              <a:rPr lang="en-US" sz="1800" b="1" dirty="0">
                <a:solidFill>
                  <a:schemeClr val="bg1"/>
                </a:solidFill>
              </a:rPr>
              <a:t>, and for category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is </a:t>
            </a:r>
            <a:r>
              <a:rPr lang="en-US" sz="1800" dirty="0">
                <a:solidFill>
                  <a:schemeClr val="bg1"/>
                </a:solidFill>
              </a:rPr>
              <a:t>0.92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043" y="606002"/>
            <a:ext cx="8753475" cy="3924300"/>
            <a:chOff x="114" y="621"/>
            <a:chExt cx="5514" cy="2472"/>
          </a:xfrm>
        </p:grpSpPr>
        <p:pic>
          <p:nvPicPr>
            <p:cNvPr id="147458" name="Picture 2"/>
            <p:cNvPicPr>
              <a:picLocks noChangeAspect="1" noChangeArrowheads="1"/>
            </p:cNvPicPr>
            <p:nvPr/>
          </p:nvPicPr>
          <p:blipFill>
            <a:blip r:embed="rId2"/>
            <a:srcRect l="17117" r="17624" b="31480"/>
            <a:stretch>
              <a:fillRect/>
            </a:stretch>
          </p:blipFill>
          <p:spPr bwMode="auto">
            <a:xfrm>
              <a:off x="2848" y="936"/>
              <a:ext cx="2780" cy="2130"/>
            </a:xfrm>
            <a:prstGeom prst="rect">
              <a:avLst/>
            </a:prstGeom>
            <a:noFill/>
          </p:spPr>
        </p:pic>
        <p:sp>
          <p:nvSpPr>
            <p:cNvPr id="147459" name="Rectangle 3"/>
            <p:cNvSpPr>
              <a:spLocks noChangeArrowheads="1"/>
            </p:cNvSpPr>
            <p:nvPr/>
          </p:nvSpPr>
          <p:spPr bwMode="auto">
            <a:xfrm>
              <a:off x="127" y="621"/>
              <a:ext cx="5446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lnSpc>
                  <a:spcPct val="12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Two-class fish sorting problem (</a:t>
              </a:r>
              <a:r>
                <a:rPr lang="en-US" sz="1800" dirty="0">
                  <a:solidFill>
                    <a:schemeClr val="bg1"/>
                  </a:solidFill>
                </a:rPr>
                <a:t>P(</a:t>
              </a:r>
              <a:r>
                <a:rPr lang="en-US" sz="1800" dirty="0">
                  <a:solidFill>
                    <a:schemeClr val="bg1"/>
                  </a:solidFill>
                  <a:sym typeface="Symbol" pitchFamily="18" charset="2"/>
                </a:rPr>
                <a:t>ω</a:t>
              </a:r>
              <a:r>
                <a:rPr lang="en-US" sz="1800" baseline="-25000" dirty="0">
                  <a:solidFill>
                    <a:schemeClr val="bg1"/>
                  </a:solidFill>
                </a:rPr>
                <a:t>1</a:t>
              </a:r>
              <a:r>
                <a:rPr lang="en-US" sz="1800" dirty="0">
                  <a:solidFill>
                    <a:schemeClr val="bg1"/>
                  </a:solidFill>
                </a:rPr>
                <a:t>) = 2/3</a:t>
              </a:r>
              <a:r>
                <a:rPr lang="en-US" sz="1800" b="1" dirty="0">
                  <a:solidFill>
                    <a:schemeClr val="bg1"/>
                  </a:solidFill>
                </a:rPr>
                <a:t>, </a:t>
              </a:r>
              <a:r>
                <a:rPr lang="en-US" sz="1800" dirty="0">
                  <a:solidFill>
                    <a:schemeClr val="bg1"/>
                  </a:solidFill>
                </a:rPr>
                <a:t>P(</a:t>
              </a:r>
              <a:r>
                <a:rPr lang="en-US" sz="1800" dirty="0">
                  <a:solidFill>
                    <a:schemeClr val="bg1"/>
                  </a:solidFill>
                  <a:sym typeface="Symbol" pitchFamily="18" charset="2"/>
                </a:rPr>
                <a:t>ω</a:t>
              </a:r>
              <a:r>
                <a:rPr lang="en-US" sz="1800" baseline="-25000" dirty="0">
                  <a:solidFill>
                    <a:schemeClr val="bg1"/>
                  </a:solidFill>
                </a:rPr>
                <a:t>2</a:t>
              </a:r>
              <a:r>
                <a:rPr lang="en-US" sz="1800" dirty="0">
                  <a:solidFill>
                    <a:schemeClr val="bg1"/>
                  </a:solidFill>
                </a:rPr>
                <a:t>) = 1/3</a:t>
              </a:r>
              <a:r>
                <a:rPr lang="en-US" sz="1800" b="1" dirty="0">
                  <a:solidFill>
                    <a:schemeClr val="bg1"/>
                  </a:solidFill>
                </a:rPr>
                <a:t>): </a:t>
              </a:r>
            </a:p>
          </p:txBody>
        </p:sp>
        <p:pic>
          <p:nvPicPr>
            <p:cNvPr id="147463" name="Picture 7"/>
            <p:cNvPicPr>
              <a:picLocks noChangeAspect="1" noChangeArrowheads="1"/>
            </p:cNvPicPr>
            <p:nvPr/>
          </p:nvPicPr>
          <p:blipFill>
            <a:blip r:embed="rId3"/>
            <a:srcRect l="17432" r="16513" b="33945"/>
            <a:stretch>
              <a:fillRect/>
            </a:stretch>
          </p:blipFill>
          <p:spPr bwMode="auto">
            <a:xfrm>
              <a:off x="114" y="1014"/>
              <a:ext cx="2772" cy="2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3604993" y="1934739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7976968" y="1925214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Sum To 1.0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Formula</a:t>
            </a:r>
            <a:r>
              <a:rPr lang="en-US" sz="1800" b="1" dirty="0">
                <a:solidFill>
                  <a:schemeClr val="bg1"/>
                </a:solidFill>
              </a:rPr>
              <a:t>: factors a posterior into a combination of a likelihood, prior and the evidence. Is this the only appropriate engineering model?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Decision Rule</a:t>
            </a:r>
            <a:r>
              <a:rPr lang="en-US" sz="1800" b="1" dirty="0">
                <a:solidFill>
                  <a:schemeClr val="bg1"/>
                </a:solidFill>
              </a:rPr>
              <a:t>: what is its relationship to minimum error?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Risk: </a:t>
            </a:r>
            <a:r>
              <a:rPr lang="en-US" sz="1800" b="1" dirty="0">
                <a:solidFill>
                  <a:schemeClr val="bg1"/>
                </a:solidFill>
              </a:rPr>
              <a:t>what is its relation to performance?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Generalized Risk: </a:t>
            </a:r>
            <a:r>
              <a:rPr lang="en-US" sz="1800" b="1" dirty="0">
                <a:solidFill>
                  <a:schemeClr val="bg1"/>
                </a:solidFill>
              </a:rPr>
              <a:t>what are some alternate formulations for decision criteria based on risk? What are some applications where these formulations would be appropriate?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Likelihood Ratio: </a:t>
            </a:r>
            <a:r>
              <a:rPr lang="en-US" sz="1800" b="1" dirty="0">
                <a:solidFill>
                  <a:schemeClr val="bg1"/>
                </a:solidFill>
              </a:rPr>
              <a:t>a simple decision rule or method for evaluating a classifier over a range of operating conditions.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6810</TotalTime>
  <Words>624</Words>
  <Application>Microsoft Macintosh PowerPoint</Application>
  <PresentationFormat>Letter Paper (8.5x11 in)</PresentationFormat>
  <Paragraphs>57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Wingdings</vt:lpstr>
      <vt:lpstr>lecture_title</vt:lpstr>
      <vt:lpstr>1_isip_default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356</cp:revision>
  <dcterms:created xsi:type="dcterms:W3CDTF">2002-09-12T17:13:32Z</dcterms:created>
  <dcterms:modified xsi:type="dcterms:W3CDTF">2019-09-04T12:14:55Z</dcterms:modified>
</cp:coreProperties>
</file>