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 id="2147483715" r:id="rId3"/>
  </p:sldMasterIdLst>
  <p:notesMasterIdLst>
    <p:notesMasterId r:id="rId17"/>
  </p:notesMasterIdLst>
  <p:handoutMasterIdLst>
    <p:handoutMasterId r:id="rId18"/>
  </p:handoutMasterIdLst>
  <p:sldIdLst>
    <p:sldId id="325" r:id="rId4"/>
    <p:sldId id="629" r:id="rId5"/>
    <p:sldId id="452" r:id="rId6"/>
    <p:sldId id="576" r:id="rId7"/>
    <p:sldId id="577" r:id="rId8"/>
    <p:sldId id="539" r:id="rId9"/>
    <p:sldId id="579" r:id="rId10"/>
    <p:sldId id="582" r:id="rId11"/>
    <p:sldId id="583" r:id="rId12"/>
    <p:sldId id="607" r:id="rId13"/>
    <p:sldId id="616" r:id="rId14"/>
    <p:sldId id="586" r:id="rId15"/>
    <p:sldId id="548" r:id="rId16"/>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538">
          <p15:clr>
            <a:srgbClr val="A4A3A4"/>
          </p15:clr>
        </p15:guide>
        <p15:guide id="2" orient="horz" pos="18">
          <p15:clr>
            <a:srgbClr val="A4A3A4"/>
          </p15:clr>
        </p15:guide>
        <p15:guide id="3" pos="5616">
          <p15:clr>
            <a:srgbClr val="A4A3A4"/>
          </p15:clr>
        </p15:guide>
        <p15:guide id="4" pos="2875">
          <p15:clr>
            <a:srgbClr val="A4A3A4"/>
          </p15:clr>
        </p15:guide>
        <p15:guide id="5" pos="152">
          <p15:clr>
            <a:srgbClr val="A4A3A4"/>
          </p15:clr>
        </p15:guide>
        <p15:guide id="6" pos="148">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F6"/>
    <a:srgbClr val="FFFFFF"/>
    <a:srgbClr val="D1D1FF"/>
    <a:srgbClr val="6666FF"/>
    <a:srgbClr val="BE0F34"/>
    <a:srgbClr val="000000"/>
    <a:srgbClr val="892034"/>
    <a:srgbClr val="FFFFD5"/>
    <a:srgbClr val="EFF75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autoAdjust="0"/>
    <p:restoredTop sz="95118" autoAdjust="0"/>
  </p:normalViewPr>
  <p:slideViewPr>
    <p:cSldViewPr snapToGrid="0">
      <p:cViewPr varScale="1">
        <p:scale>
          <a:sx n="85" d="100"/>
          <a:sy n="85" d="100"/>
        </p:scale>
        <p:origin x="1200" y="176"/>
      </p:cViewPr>
      <p:guideLst>
        <p:guide orient="horz" pos="3538"/>
        <p:guide orient="horz" pos="18"/>
        <p:guide pos="5616"/>
        <p:guide pos="2875"/>
        <p:guide pos="152"/>
        <p:guide pos="14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270510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765015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12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fontAlgn="auto">
              <a:spcBef>
                <a:spcPts val="0"/>
              </a:spcBef>
              <a:spcAft>
                <a:spcPts val="0"/>
              </a:spcAft>
            </a:pPr>
            <a:fld id="{01273EB3-0C8F-EF4B-B631-4F6FC052770E}"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12/5/18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a:t>Click to edit Master title style</a:t>
            </a:r>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4.gi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547844" y="174810"/>
            <a:ext cx="1784539" cy="307777"/>
          </a:xfrm>
          <a:prstGeom prst="rect">
            <a:avLst/>
          </a:prstGeom>
          <a:solidFill>
            <a:srgbClr val="FFFFFF"/>
          </a:solidFill>
        </p:spPr>
        <p:txBody>
          <a:bodyPr wrap="square" lIns="91440" rtlCol="0">
            <a:spAutoFit/>
          </a:bodyPr>
          <a:lstStyle/>
          <a:p>
            <a:pPr marL="568325" indent="0" algn="l"/>
            <a:r>
              <a:rPr lang="en-US" sz="1400" b="1" kern="1200" dirty="0">
                <a:solidFill>
                  <a:schemeClr val="accent1"/>
                </a:solidFill>
                <a:latin typeface="Arial" charset="0"/>
                <a:ea typeface="+mn-ea"/>
                <a:cs typeface="+mn-cs"/>
              </a:rPr>
              <a:t>ECE 8527</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203778" name="Picture 2"/>
          <p:cNvPicPr>
            <a:picLocks noChangeAspect="1" noChangeArrowheads="1"/>
          </p:cNvPicPr>
          <p:nvPr userDrawn="1"/>
        </p:nvPicPr>
        <p:blipFill>
          <a:blip r:embed="rId7" cstate="print"/>
          <a:srcRect/>
          <a:stretch>
            <a:fillRect/>
          </a:stretch>
        </p:blipFill>
        <p:spPr bwMode="auto">
          <a:xfrm>
            <a:off x="541634" y="0"/>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39, Slide </a:t>
            </a:r>
            <a:fld id="{56D32A91-0AE1-4806-AC33-D8959F4B7E0D}" type="slidenum">
              <a:rPr lang="en-US" sz="1200" b="1" smtClean="0">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auto">
              <a:spcBef>
                <a:spcPts val="0"/>
              </a:spcBef>
              <a:spcAft>
                <a:spcPts val="0"/>
              </a:spcAft>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dirty="0">
                <a:solidFill>
                  <a:srgbClr val="892034"/>
                </a:solidFill>
              </a:rPr>
              <a:t>ECE 8527: Lecture 39, Slide </a:t>
            </a:r>
            <a:fld id="{56D32A91-0AE1-4806-AC33-D8959F4B7E0D}" type="slidenum">
              <a:rPr lang="en-US" sz="1000" b="1" smtClean="0">
                <a:solidFill>
                  <a:srgbClr val="892034"/>
                </a:solidFill>
              </a:rPr>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t>‹#›</a:t>
            </a:fld>
            <a:r>
              <a:rPr lang="en-US" sz="1000" b="1" dirty="0">
                <a:solidFill>
                  <a:srgbClr val="1F497D">
                    <a:lumMod val="50000"/>
                  </a:srgbClr>
                </a:solidFill>
                <a:latin typeface="Calibri"/>
              </a:rPr>
              <a:t>	</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defTabSz="457200" fontAlgn="auto">
              <a:spcBef>
                <a:spcPts val="0"/>
              </a:spcBef>
              <a:spcAft>
                <a:spcPts val="0"/>
              </a:spcAft>
            </a:pPr>
            <a:fld id="{7004E5E3-C477-F742-9645-5285663234E5}" type="slidenum">
              <a:rPr lang="en-US" sz="1000" b="1" smtClean="0">
                <a:solidFill>
                  <a:prstClr val="black"/>
                </a:solidFill>
                <a:latin typeface="Arial"/>
                <a:cs typeface="Arial"/>
              </a:rPr>
              <a:pPr defTabSz="457200" fontAlgn="auto">
                <a:spcBef>
                  <a:spcPts val="0"/>
                </a:spcBef>
                <a:spcAft>
                  <a:spcPts val="0"/>
                </a:spcAft>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3728849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isip.piconepress.com/publications/seminars/external/2011/kinesiology" TargetMode="External"/><Relationship Id="rId7" Type="http://schemas.openxmlformats.org/officeDocument/2006/relationships/hyperlink" Target="https://engineering.purdue.edu/EngineeringImpact/Issues/2007_2/CoE_Articles/remakingEE.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hyperlink" Target="http://www.zompist.com/Langmaps.html" TargetMode="External"/><Relationship Id="rId2" Type="http://schemas.openxmlformats.org/officeDocument/2006/relationships/hyperlink" Target="http://www.ethnologue.com/" TargetMode="Externa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www.duke.edu/~pk10/language/neuro.ht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eecs.umich.edu/~radev/namclo/Ambiguous.pdf" TargetMode="Externa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rehab.research.va.gov/jour/08/45/5/images/clarkf32.jpg" TargetMode="External"/><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675494"/>
            <a:ext cx="8467725" cy="830997"/>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a:solidFill>
                  <a:schemeClr val="accent2"/>
                </a:solidFill>
              </a:rPr>
              <a:t>HUMAN LANGUAGE TECHNOLOGY:</a:t>
            </a:r>
            <a:br>
              <a:rPr lang="en-US" b="1" dirty="0">
                <a:solidFill>
                  <a:schemeClr val="accent2"/>
                </a:solidFill>
              </a:rPr>
            </a:br>
            <a:r>
              <a:rPr lang="en-US" b="1" dirty="0">
                <a:solidFill>
                  <a:schemeClr val="accent1"/>
                </a:solidFill>
              </a:rPr>
              <a:t>From Bits to Blogs</a:t>
            </a:r>
          </a:p>
        </p:txBody>
      </p:sp>
      <p:sp>
        <p:nvSpPr>
          <p:cNvPr id="8" name="Rectangle 7"/>
          <p:cNvSpPr/>
          <p:nvPr/>
        </p:nvSpPr>
        <p:spPr>
          <a:xfrm>
            <a:off x="436099" y="4886532"/>
            <a:ext cx="8417169" cy="1200329"/>
          </a:xfrm>
          <a:prstGeom prst="rect">
            <a:avLst/>
          </a:prstGeom>
        </p:spPr>
        <p:txBody>
          <a:bodyPr wrap="square">
            <a:spAutoFit/>
          </a:bodyPr>
          <a:lstStyle/>
          <a:p>
            <a:pPr algn="ctr"/>
            <a:r>
              <a:rPr lang="en-US" sz="1800" b="1" dirty="0">
                <a:solidFill>
                  <a:schemeClr val="accent1"/>
                </a:solidFill>
              </a:rPr>
              <a:t>Joseph Picone, PhD</a:t>
            </a:r>
          </a:p>
          <a:p>
            <a:pPr algn="ctr"/>
            <a:r>
              <a:rPr lang="en-US" sz="1800" b="1" dirty="0">
                <a:solidFill>
                  <a:schemeClr val="accent2"/>
                </a:solidFill>
              </a:rPr>
              <a:t>Professor and Chair</a:t>
            </a:r>
          </a:p>
          <a:p>
            <a:pPr algn="ctr"/>
            <a:r>
              <a:rPr lang="en-US" sz="1800" b="1" dirty="0">
                <a:solidFill>
                  <a:schemeClr val="accent2"/>
                </a:solidFill>
              </a:rPr>
              <a:t>Department of Electrical and Computer Engineering</a:t>
            </a:r>
          </a:p>
          <a:p>
            <a:pPr algn="ctr"/>
            <a:r>
              <a:rPr lang="en-US" sz="1800" b="1" dirty="0">
                <a:solidFill>
                  <a:schemeClr val="accent2"/>
                </a:solidFill>
              </a:rPr>
              <a:t>Temple University</a:t>
            </a: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a:solidFill>
                    <a:schemeClr val="accent2"/>
                  </a:solidFill>
                </a:rPr>
                <a:t>URL:</a:t>
              </a:r>
            </a:p>
          </p:txBody>
        </p:sp>
      </p:grpSp>
      <p:grpSp>
        <p:nvGrpSpPr>
          <p:cNvPr id="10" name="Group 9"/>
          <p:cNvGrpSpPr/>
          <p:nvPr/>
        </p:nvGrpSpPr>
        <p:grpSpPr>
          <a:xfrm>
            <a:off x="2031996" y="2217003"/>
            <a:ext cx="4847772" cy="1888218"/>
            <a:chOff x="1843314" y="2278063"/>
            <a:chExt cx="4847772" cy="1888218"/>
          </a:xfrm>
        </p:grpSpPr>
        <p:pic>
          <p:nvPicPr>
            <p:cNvPr id="18" name="Picture 50" descr="x"/>
            <p:cNvPicPr>
              <a:picLocks noChangeArrowheads="1"/>
            </p:cNvPicPr>
            <p:nvPr/>
          </p:nvPicPr>
          <p:blipFill>
            <a:blip r:embed="rId5" cstate="print"/>
            <a:srcRect l="9944" t="4834" r="10153" b="3784"/>
            <a:stretch>
              <a:fillRect/>
            </a:stretch>
          </p:blipFill>
          <p:spPr bwMode="auto">
            <a:xfrm>
              <a:off x="1843314" y="2278063"/>
              <a:ext cx="1458742" cy="1828800"/>
            </a:xfrm>
            <a:prstGeom prst="rect">
              <a:avLst/>
            </a:prstGeom>
            <a:noFill/>
            <a:ln w="38100">
              <a:solidFill>
                <a:srgbClr val="892034"/>
              </a:solidFill>
              <a:miter lim="800000"/>
              <a:headEnd/>
              <a:tailEnd/>
            </a:ln>
          </p:spPr>
        </p:pic>
        <p:pic>
          <p:nvPicPr>
            <p:cNvPr id="152579" name="Picture 3"/>
            <p:cNvPicPr>
              <a:picLocks noChangeArrowheads="1"/>
            </p:cNvPicPr>
            <p:nvPr/>
          </p:nvPicPr>
          <p:blipFill>
            <a:blip r:embed="rId6" cstate="print"/>
            <a:srcRect l="2394" r="2839" b="1461"/>
            <a:stretch>
              <a:fillRect/>
            </a:stretch>
          </p:blipFill>
          <p:spPr bwMode="auto">
            <a:xfrm>
              <a:off x="5459416" y="2337481"/>
              <a:ext cx="1231670" cy="1828800"/>
            </a:xfrm>
            <a:prstGeom prst="rect">
              <a:avLst/>
            </a:prstGeom>
            <a:noFill/>
            <a:ln w="38100">
              <a:solidFill>
                <a:schemeClr val="accent2"/>
              </a:solidFill>
              <a:miter lim="800000"/>
              <a:headEnd/>
              <a:tailEnd/>
            </a:ln>
            <a:effectLst/>
          </p:spPr>
        </p:pic>
      </p:grpSp>
      <p:pic>
        <p:nvPicPr>
          <p:cNvPr id="13" name="Picture 3">
            <a:hlinkClick r:id="rId7"/>
          </p:cNvPr>
          <p:cNvPicPr>
            <a:picLocks noChangeAspect="1" noChangeArrowheads="1"/>
          </p:cNvPicPr>
          <p:nvPr/>
        </p:nvPicPr>
        <p:blipFill>
          <a:blip r:embed="rId8" cstate="print"/>
          <a:stretch>
            <a:fillRect/>
          </a:stretch>
        </p:blipFill>
        <p:spPr bwMode="auto">
          <a:xfrm>
            <a:off x="3533120" y="2018112"/>
            <a:ext cx="2053293" cy="2286000"/>
          </a:xfrm>
          <a:prstGeom prst="rect">
            <a:avLst/>
          </a:prstGeom>
          <a:noFill/>
          <a:ln w="38100">
            <a:solidFill>
              <a:schemeClr val="accent2"/>
            </a:solid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The World’s Languages</a:t>
            </a:r>
          </a:p>
        </p:txBody>
      </p:sp>
      <p:sp>
        <p:nvSpPr>
          <p:cNvPr id="10" name="Text Box 3"/>
          <p:cNvSpPr txBox="1">
            <a:spLocks noChangeArrowheads="1"/>
          </p:cNvSpPr>
          <p:nvPr/>
        </p:nvSpPr>
        <p:spPr bwMode="auto">
          <a:xfrm>
            <a:off x="186394" y="628360"/>
            <a:ext cx="4258997" cy="4400840"/>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a:t>There are over </a:t>
            </a:r>
            <a:r>
              <a:rPr lang="en-US" sz="1800" b="1" dirty="0">
                <a:hlinkClick r:id="rId2"/>
              </a:rPr>
              <a:t>6,000 known languages</a:t>
            </a:r>
            <a:r>
              <a:rPr lang="en-US" sz="1800" b="1" dirty="0"/>
              <a:t> in the world.</a:t>
            </a:r>
          </a:p>
          <a:p>
            <a:pPr marL="165100" indent="-165100">
              <a:spcAft>
                <a:spcPts val="1200"/>
              </a:spcAft>
              <a:buFont typeface="Arial" pitchFamily="34" charset="0"/>
              <a:buChar char="•"/>
            </a:pPr>
            <a:r>
              <a:rPr lang="en-US" sz="1800" b="1" dirty="0"/>
              <a:t>The dominance of English is being challenged by growth in Asian and Arabic languages.</a:t>
            </a:r>
          </a:p>
          <a:p>
            <a:pPr marL="165100" indent="-165100">
              <a:spcAft>
                <a:spcPts val="1200"/>
              </a:spcAft>
              <a:buFont typeface="Arial" pitchFamily="34" charset="0"/>
              <a:buChar char="•"/>
            </a:pPr>
            <a:r>
              <a:rPr lang="en-US" sz="1800" b="1" dirty="0"/>
              <a:t>Common languages are used to facilitate communication; native languages are often used for covert communications.</a:t>
            </a:r>
          </a:p>
          <a:p>
            <a:pPr marL="165100" indent="-165100">
              <a:spcAft>
                <a:spcPts val="1200"/>
              </a:spcAft>
            </a:pPr>
            <a:endParaRPr lang="en-US" sz="1800" b="1" dirty="0"/>
          </a:p>
        </p:txBody>
      </p:sp>
      <p:pic>
        <p:nvPicPr>
          <p:cNvPr id="8" name="Picture 2">
            <a:hlinkClick r:id="rId3"/>
          </p:cNvPr>
          <p:cNvPicPr>
            <a:picLocks noChangeAspect="1" noChangeArrowheads="1"/>
          </p:cNvPicPr>
          <p:nvPr/>
        </p:nvPicPr>
        <p:blipFill>
          <a:blip r:embed="rId4" cstate="print"/>
          <a:srcRect/>
          <a:stretch>
            <a:fillRect/>
          </a:stretch>
        </p:blipFill>
        <p:spPr bwMode="auto">
          <a:xfrm>
            <a:off x="429895" y="3657600"/>
            <a:ext cx="3945389" cy="2869029"/>
          </a:xfrm>
          <a:prstGeom prst="rect">
            <a:avLst/>
          </a:prstGeom>
          <a:noFill/>
          <a:ln w="38100">
            <a:solidFill>
              <a:schemeClr val="accent1"/>
            </a:solidFill>
            <a:miter lim="800000"/>
            <a:headEnd/>
            <a:tailEnd/>
          </a:ln>
          <a:effectLst/>
        </p:spPr>
      </p:pic>
      <p:sp>
        <p:nvSpPr>
          <p:cNvPr id="15" name="Text Box 3"/>
          <p:cNvSpPr txBox="1">
            <a:spLocks noChangeArrowheads="1"/>
          </p:cNvSpPr>
          <p:nvPr/>
        </p:nvSpPr>
        <p:spPr bwMode="auto">
          <a:xfrm>
            <a:off x="3604980" y="3182864"/>
            <a:ext cx="4258997" cy="2433711"/>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endParaRPr lang="en-US" sz="1800" b="1" dirty="0"/>
          </a:p>
        </p:txBody>
      </p:sp>
      <p:grpSp>
        <p:nvGrpSpPr>
          <p:cNvPr id="18" name="Group 17"/>
          <p:cNvGrpSpPr/>
          <p:nvPr/>
        </p:nvGrpSpPr>
        <p:grpSpPr>
          <a:xfrm>
            <a:off x="5045896" y="699770"/>
            <a:ext cx="3558174" cy="5642024"/>
            <a:chOff x="5045896" y="699770"/>
            <a:chExt cx="3558174" cy="5642024"/>
          </a:xfrm>
        </p:grpSpPr>
        <p:pic>
          <p:nvPicPr>
            <p:cNvPr id="184321" name="Picture 1"/>
            <p:cNvPicPr>
              <a:picLocks noChangeAspect="1" noChangeArrowheads="1"/>
            </p:cNvPicPr>
            <p:nvPr/>
          </p:nvPicPr>
          <p:blipFill>
            <a:blip r:embed="rId5" cstate="print"/>
            <a:srcRect l="24374" t="27484" r="28461" b="25826"/>
            <a:stretch>
              <a:fillRect/>
            </a:stretch>
          </p:blipFill>
          <p:spPr bwMode="auto">
            <a:xfrm>
              <a:off x="5125858" y="699770"/>
              <a:ext cx="3478212" cy="1935812"/>
            </a:xfrm>
            <a:prstGeom prst="rect">
              <a:avLst/>
            </a:prstGeom>
            <a:noFill/>
            <a:ln w="9525">
              <a:noFill/>
              <a:miter lim="800000"/>
              <a:headEnd/>
              <a:tailEnd/>
            </a:ln>
          </p:spPr>
        </p:pic>
        <p:sp>
          <p:nvSpPr>
            <p:cNvPr id="9" name="TextBox 8"/>
            <p:cNvSpPr txBox="1"/>
            <p:nvPr/>
          </p:nvSpPr>
          <p:spPr>
            <a:xfrm>
              <a:off x="5045896" y="28643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a:ln>
                    <a:noFill/>
                  </a:ln>
                  <a:solidFill>
                    <a:schemeClr val="tx1"/>
                  </a:solidFill>
                  <a:effectLst/>
                  <a:uLnTx/>
                  <a:uFillTx/>
                  <a:latin typeface="+mn-lt"/>
                  <a:ea typeface="+mn-ea"/>
                  <a:cs typeface="+mn-cs"/>
                </a:rPr>
                <a:t>U.S.</a:t>
              </a:r>
              <a:r>
                <a:rPr kumimoji="0" lang="en-US" sz="1800" b="1" i="0" u="none" strike="noStrike" kern="0" cap="none" spc="0" normalizeH="0" noProof="0" dirty="0">
                  <a:ln>
                    <a:noFill/>
                  </a:ln>
                  <a:solidFill>
                    <a:schemeClr val="tx1"/>
                  </a:solidFill>
                  <a:effectLst/>
                  <a:uLnTx/>
                  <a:uFillTx/>
                  <a:latin typeface="+mn-lt"/>
                  <a:ea typeface="+mn-ea"/>
                  <a:cs typeface="+mn-cs"/>
                </a:rPr>
                <a:t> 2000 Census</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p:pic>
          <p:nvPicPr>
            <p:cNvPr id="184323" name="Picture 3"/>
            <p:cNvPicPr>
              <a:picLocks noChangeAspect="1" noChangeArrowheads="1"/>
            </p:cNvPicPr>
            <p:nvPr/>
          </p:nvPicPr>
          <p:blipFill>
            <a:blip r:embed="rId6" cstate="print"/>
            <a:srcRect l="21654" t="30417" r="27394" b="15208"/>
            <a:stretch>
              <a:fillRect/>
            </a:stretch>
          </p:blipFill>
          <p:spPr bwMode="auto">
            <a:xfrm>
              <a:off x="5105400" y="3703956"/>
              <a:ext cx="3467098" cy="2080259"/>
            </a:xfrm>
            <a:prstGeom prst="rect">
              <a:avLst/>
            </a:prstGeom>
            <a:noFill/>
            <a:ln w="9525">
              <a:noFill/>
              <a:miter lim="800000"/>
              <a:headEnd/>
              <a:tailEnd/>
            </a:ln>
          </p:spPr>
        </p:pic>
        <p:sp>
          <p:nvSpPr>
            <p:cNvPr id="17" name="TextBox 16"/>
            <p:cNvSpPr txBox="1"/>
            <p:nvPr/>
          </p:nvSpPr>
          <p:spPr>
            <a:xfrm>
              <a:off x="5183056" y="60647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a:ln>
                    <a:noFill/>
                  </a:ln>
                  <a:solidFill>
                    <a:schemeClr val="tx1"/>
                  </a:solidFill>
                  <a:effectLst/>
                  <a:uLnTx/>
                  <a:uFillTx/>
                  <a:latin typeface="+mn-lt"/>
                  <a:ea typeface="+mn-ea"/>
                  <a:cs typeface="+mn-cs"/>
                </a:rPr>
                <a:t>Non-English</a:t>
              </a:r>
              <a:r>
                <a:rPr kumimoji="0" lang="en-US" sz="1800" b="1" i="0" u="none" strike="noStrike" kern="0" cap="none" spc="0" normalizeH="0" noProof="0" dirty="0">
                  <a:ln>
                    <a:noFill/>
                  </a:ln>
                  <a:solidFill>
                    <a:schemeClr val="tx1"/>
                  </a:solidFill>
                  <a:effectLst/>
                  <a:uLnTx/>
                  <a:uFillTx/>
                  <a:latin typeface="+mn-lt"/>
                  <a:ea typeface="+mn-ea"/>
                  <a:cs typeface="+mn-cs"/>
                </a:rPr>
                <a:t> Languages</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231096" y="681947"/>
            <a:ext cx="4038600" cy="5733369"/>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components of modern speech recognition systems:</a:t>
            </a:r>
          </a:p>
          <a:p>
            <a:pPr marL="465138" indent="-233363" eaLnBrk="1" hangingPunct="1">
              <a:spcAft>
                <a:spcPts val="1200"/>
              </a:spcAft>
              <a:buFontTx/>
              <a:buChar char="•"/>
            </a:pPr>
            <a:r>
              <a:rPr lang="en-US" sz="1800" b="1" dirty="0">
                <a:latin typeface="Arial" charset="0"/>
              </a:rPr>
              <a:t>Transduction: conversion of an electrical or acoustic signal to a digital signal;</a:t>
            </a:r>
          </a:p>
          <a:p>
            <a:pPr marL="465138" indent="-233363" eaLnBrk="1" hangingPunct="1">
              <a:spcAft>
                <a:spcPts val="1200"/>
              </a:spcAft>
              <a:buFontTx/>
              <a:buChar char="•"/>
            </a:pPr>
            <a:r>
              <a:rPr lang="en-US" sz="1800" b="1" dirty="0"/>
              <a:t>F</a:t>
            </a:r>
            <a:r>
              <a:rPr lang="en-US" sz="1800" b="1" dirty="0">
                <a:latin typeface="Arial" charset="0"/>
              </a:rPr>
              <a:t>eature </a:t>
            </a:r>
            <a:r>
              <a:rPr lang="en-US" sz="1800" b="1" dirty="0"/>
              <a:t>E</a:t>
            </a:r>
            <a:r>
              <a:rPr lang="en-US" sz="1800" b="1" dirty="0">
                <a:latin typeface="Arial" charset="0"/>
              </a:rPr>
              <a:t>xtraction: conversion of samples to vectors containing the salient information;</a:t>
            </a:r>
          </a:p>
          <a:p>
            <a:pPr marL="465138" indent="-233363" eaLnBrk="1" hangingPunct="1">
              <a:spcAft>
                <a:spcPts val="1200"/>
              </a:spcAft>
              <a:buFontTx/>
              <a:buChar char="•"/>
            </a:pPr>
            <a:r>
              <a:rPr lang="en-US" sz="1800" b="1" dirty="0"/>
              <a:t>A</a:t>
            </a:r>
            <a:r>
              <a:rPr lang="en-US" sz="1800" b="1" dirty="0">
                <a:latin typeface="Arial" charset="0"/>
              </a:rPr>
              <a:t>coustic </a:t>
            </a:r>
            <a:r>
              <a:rPr lang="en-US" sz="1800" b="1" dirty="0"/>
              <a:t>M</a:t>
            </a:r>
            <a:r>
              <a:rPr lang="en-US" sz="1800" b="1" dirty="0">
                <a:latin typeface="Arial" charset="0"/>
              </a:rPr>
              <a:t>odel: statistical representation of basic sound patterns (e.g., hidden Markov models);</a:t>
            </a:r>
          </a:p>
          <a:p>
            <a:pPr marL="465138" indent="-233363" eaLnBrk="1" hangingPunct="1">
              <a:spcAft>
                <a:spcPts val="1200"/>
              </a:spcAft>
              <a:buFontTx/>
              <a:buChar char="•"/>
            </a:pPr>
            <a:r>
              <a:rPr lang="en-US" sz="1800" b="1" dirty="0"/>
              <a:t>L</a:t>
            </a:r>
            <a:r>
              <a:rPr lang="en-US" sz="1800" b="1" dirty="0">
                <a:latin typeface="Arial" charset="0"/>
              </a:rPr>
              <a:t>anguage Model: statistical model of </a:t>
            </a:r>
            <a:r>
              <a:rPr lang="en-US" sz="1800" b="1" dirty="0"/>
              <a:t>common words or phrases (e.g., </a:t>
            </a:r>
            <a:r>
              <a:rPr lang="en-US" sz="1800" b="1" dirty="0">
                <a:latin typeface="Arial" charset="0"/>
              </a:rPr>
              <a:t>N-grams);</a:t>
            </a:r>
          </a:p>
          <a:p>
            <a:pPr marL="465138" indent="-233363" eaLnBrk="1" hangingPunct="1">
              <a:spcAft>
                <a:spcPts val="1200"/>
              </a:spcAft>
              <a:buFontTx/>
              <a:buChar char="•"/>
            </a:pPr>
            <a:r>
              <a:rPr lang="en-US" sz="1800" b="1" dirty="0"/>
              <a:t>S</a:t>
            </a:r>
            <a:r>
              <a:rPr lang="en-US" sz="1800" b="1" dirty="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a:solidFill>
                  <a:schemeClr val="accent2"/>
                </a:solidFill>
              </a:rPr>
              <a:t>Speech Recognition Architectures</a:t>
            </a:r>
          </a:p>
        </p:txBody>
      </p:sp>
      <p:grpSp>
        <p:nvGrpSpPr>
          <p:cNvPr id="15"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17"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Front-end</a:t>
                </a:r>
              </a:p>
            </p:txBody>
          </p:sp>
        </p:grpSp>
        <p:grpSp>
          <p:nvGrpSpPr>
            <p:cNvPr id="18"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P(A/W)</a:t>
                </a:r>
              </a:p>
            </p:txBody>
          </p:sp>
        </p:grpSp>
        <p:grpSp>
          <p:nvGrpSpPr>
            <p:cNvPr id="19"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P(W)</a:t>
                </a:r>
              </a:p>
            </p:txBody>
          </p:sp>
        </p:grpSp>
        <p:grpSp>
          <p:nvGrpSpPr>
            <p:cNvPr id="20"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chemeClr val="tx1"/>
                  </a:solidFill>
                  <a:effectLst/>
                  <a:uLnTx/>
                  <a:uFillTx/>
                  <a:latin typeface="+mn-lt"/>
                  <a:ea typeface="+mn-ea"/>
                  <a:cs typeface="+mn-cs"/>
                </a:rPr>
                <a:t>Input</a:t>
              </a:r>
              <a:br>
                <a:rPr kumimoji="0" lang="en-US" sz="1400" b="1" i="0" u="none" strike="noStrike" kern="0" cap="none" spc="0" normalizeH="0" baseline="0" noProof="0" dirty="0">
                  <a:ln>
                    <a:noFill/>
                  </a:ln>
                  <a:solidFill>
                    <a:schemeClr val="tx1"/>
                  </a:solidFill>
                  <a:effectLst/>
                  <a:uLnTx/>
                  <a:uFillTx/>
                  <a:latin typeface="+mn-lt"/>
                  <a:ea typeface="+mn-ea"/>
                  <a:cs typeface="+mn-cs"/>
                </a:rPr>
              </a:br>
              <a:r>
                <a:rPr kumimoji="0" lang="en-US" sz="1400" b="1" i="0" u="none" strike="noStrike" kern="0" cap="none" spc="0" normalizeH="0" baseline="0" noProof="0" dirty="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a:latin typeface="+mn-lt"/>
                </a:rPr>
                <a:t>Recognized Utterance</a:t>
              </a:r>
              <a:endParaRPr kumimoji="0" lang="en-US" sz="1400" b="1"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cstate="print"/>
          <a:srcRect l="6168" t="31398" r="6282" b="7071"/>
          <a:stretch>
            <a:fillRect/>
          </a:stretch>
        </p:blipFill>
        <p:spPr bwMode="auto">
          <a:xfrm>
            <a:off x="287338" y="86201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Statistical Approach: Noisy Communication Channel Model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Bibliography of Related Research</a:t>
            </a: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3363" indent="-233363">
              <a:spcBef>
                <a:spcPts val="0"/>
              </a:spcBef>
              <a:spcAft>
                <a:spcPts val="1200"/>
              </a:spcAft>
              <a:buFontTx/>
              <a:buChar char="•"/>
              <a:defRPr/>
            </a:pPr>
            <a:r>
              <a:rPr lang="en-US" sz="1800" b="1" dirty="0"/>
              <a:t>S. Pinker, </a:t>
            </a:r>
            <a:r>
              <a:rPr lang="en-US" sz="1800" b="1" i="1" dirty="0"/>
              <a:t>The Language Instinct: How the Mind Creates Language</a:t>
            </a:r>
            <a:r>
              <a:rPr lang="en-US" sz="1800" b="1" dirty="0"/>
              <a:t>, William Morrow and Company, New York, New York, USA, 1994.</a:t>
            </a:r>
          </a:p>
          <a:p>
            <a:pPr marL="233363" indent="-233363">
              <a:spcBef>
                <a:spcPts val="0"/>
              </a:spcBef>
              <a:spcAft>
                <a:spcPts val="1200"/>
              </a:spcAft>
              <a:buFontTx/>
              <a:buChar char="•"/>
              <a:defRPr/>
            </a:pPr>
            <a:r>
              <a:rPr lang="en-US" sz="1800" b="1" dirty="0"/>
              <a:t> F. </a:t>
            </a:r>
            <a:r>
              <a:rPr lang="en-US" sz="1800" b="1" dirty="0" err="1"/>
              <a:t>Juang</a:t>
            </a:r>
            <a:r>
              <a:rPr lang="en-US" sz="1800" b="1" dirty="0"/>
              <a:t> and L.R. </a:t>
            </a:r>
            <a:r>
              <a:rPr lang="en-US" sz="1800" b="1" dirty="0" err="1"/>
              <a:t>Rabiner</a:t>
            </a:r>
            <a:r>
              <a:rPr lang="en-US" sz="1800" b="1" dirty="0"/>
              <a:t>, “Automatic Speech Recognition - A Brief History of the Technology,” </a:t>
            </a:r>
            <a:r>
              <a:rPr lang="en-US" sz="1800" b="1" i="1" dirty="0"/>
              <a:t>Elsevier Encyclopedia of Language and Linguistics</a:t>
            </a:r>
            <a:r>
              <a:rPr lang="en-US" sz="1800" b="1" dirty="0"/>
              <a:t>, 2</a:t>
            </a:r>
            <a:r>
              <a:rPr lang="en-US" sz="1800" b="1" baseline="30000" dirty="0"/>
              <a:t>nd</a:t>
            </a:r>
            <a:r>
              <a:rPr lang="en-US" sz="1800" b="1" dirty="0"/>
              <a:t> Edition, 2005.</a:t>
            </a:r>
          </a:p>
          <a:p>
            <a:pPr marL="233363" indent="-233363">
              <a:spcBef>
                <a:spcPts val="0"/>
              </a:spcBef>
              <a:spcAft>
                <a:spcPts val="1200"/>
              </a:spcAft>
              <a:buFontTx/>
              <a:buChar char="•"/>
              <a:defRPr/>
            </a:pPr>
            <a:r>
              <a:rPr lang="en-US" sz="1800" b="1" dirty="0"/>
              <a:t>M. </a:t>
            </a:r>
            <a:r>
              <a:rPr lang="en-US" sz="1800" b="1" dirty="0" err="1"/>
              <a:t>Benzeghiba</a:t>
            </a:r>
            <a:r>
              <a:rPr lang="en-US" sz="1800" b="1" dirty="0"/>
              <a:t>, </a:t>
            </a:r>
            <a:r>
              <a:rPr lang="en-US" sz="1800" b="1" i="1" dirty="0"/>
              <a:t>et al</a:t>
            </a:r>
            <a:r>
              <a:rPr lang="en-US" sz="1800" b="1" dirty="0"/>
              <a:t>., “Automatic Speech Recognition and Speech Variability,  A Review,” </a:t>
            </a:r>
            <a:r>
              <a:rPr lang="en-US" sz="1800" b="1" i="1" dirty="0"/>
              <a:t>Speech Communication</a:t>
            </a:r>
            <a:r>
              <a:rPr lang="en-US" sz="1800" b="1" dirty="0"/>
              <a:t>,  vol. 49, no. 10-11, pp. 763–786, October 2007.</a:t>
            </a:r>
          </a:p>
          <a:p>
            <a:pPr marL="233363" indent="-233363">
              <a:spcBef>
                <a:spcPts val="0"/>
              </a:spcBef>
              <a:spcAft>
                <a:spcPts val="1200"/>
              </a:spcAft>
              <a:buFontTx/>
              <a:buChar char="•"/>
              <a:defRPr/>
            </a:pPr>
            <a:r>
              <a:rPr lang="en-US" sz="1800" b="1" dirty="0"/>
              <a:t>B.J. Kroger, </a:t>
            </a:r>
            <a:r>
              <a:rPr lang="en-US" sz="1800" b="1" i="1" dirty="0"/>
              <a:t>et al</a:t>
            </a:r>
            <a:r>
              <a:rPr lang="en-US" sz="1800" b="1" dirty="0"/>
              <a:t>., “Towards a </a:t>
            </a:r>
            <a:r>
              <a:rPr lang="en-US" sz="1800" b="1" dirty="0" err="1"/>
              <a:t>Neurocomputational</a:t>
            </a:r>
            <a:r>
              <a:rPr lang="en-US" sz="1800" b="1" dirty="0"/>
              <a:t> Model of Speech Production and Perception,” </a:t>
            </a:r>
            <a:r>
              <a:rPr lang="en-US" sz="1800" b="1" i="1" dirty="0"/>
              <a:t>Speech Communication</a:t>
            </a:r>
            <a:r>
              <a:rPr lang="en-US" sz="1800" b="1" dirty="0"/>
              <a:t>, vol. 51, no. 9, pp. 793-809, September 2009.</a:t>
            </a:r>
          </a:p>
          <a:p>
            <a:pPr marL="233363" indent="-233363">
              <a:spcBef>
                <a:spcPts val="0"/>
              </a:spcBef>
              <a:spcAft>
                <a:spcPts val="1200"/>
              </a:spcAft>
              <a:buFontTx/>
              <a:buChar char="•"/>
              <a:defRPr/>
            </a:pPr>
            <a:r>
              <a:rPr lang="en-US" sz="1800" b="1" dirty="0"/>
              <a:t>B. Lee, “The Biological Foundations of Language”, available at </a:t>
            </a:r>
            <a:r>
              <a:rPr lang="en-US" sz="1800" b="1" dirty="0">
                <a:hlinkClick r:id="rId3"/>
              </a:rPr>
              <a:t>http://www.duke.edu/~pk10/language/neuro.htm</a:t>
            </a:r>
            <a:r>
              <a:rPr lang="en-US" sz="1800" b="1" dirty="0"/>
              <a:t> (a review paper).</a:t>
            </a:r>
          </a:p>
          <a:p>
            <a:pPr marL="233363" indent="-233363">
              <a:spcBef>
                <a:spcPts val="0"/>
              </a:spcBef>
              <a:spcAft>
                <a:spcPts val="1200"/>
              </a:spcAft>
              <a:buFontTx/>
              <a:buChar char="•"/>
              <a:defRPr/>
            </a:pPr>
            <a:r>
              <a:rPr lang="en-US" sz="1800" b="1" dirty="0"/>
              <a:t>M. </a:t>
            </a:r>
            <a:r>
              <a:rPr lang="en-US" sz="1800" b="1" dirty="0" err="1"/>
              <a:t>Gladwell</a:t>
            </a:r>
            <a:r>
              <a:rPr lang="en-US" sz="1800" b="1" dirty="0"/>
              <a:t>, </a:t>
            </a:r>
            <a:r>
              <a:rPr lang="en-US" sz="1800" b="1" i="1" dirty="0"/>
              <a:t>Blink: The Power of Thinking Without Thinking</a:t>
            </a:r>
            <a:r>
              <a:rPr lang="en-US" sz="1800" b="1" dirty="0"/>
              <a:t>, Little, Brown and Company, New York, New York, USA, 2005.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defTabSz="457200" fontAlgn="auto">
              <a:spcAft>
                <a:spcPts val="0"/>
              </a:spcAft>
            </a:pPr>
            <a:endParaRPr lang="en-US">
              <a:solidFill>
                <a:srgbClr val="FFFFCC"/>
              </a:solidFill>
              <a:latin typeface="Calibri"/>
            </a:endParaRPr>
          </a:p>
        </p:txBody>
      </p:sp>
      <p:sp>
        <p:nvSpPr>
          <p:cNvPr id="118802" name="Rectangle 18"/>
          <p:cNvSpPr>
            <a:spLocks noChangeArrowheads="1"/>
          </p:cNvSpPr>
          <p:nvPr/>
        </p:nvSpPr>
        <p:spPr bwMode="auto">
          <a:xfrm>
            <a:off x="192746" y="2632448"/>
            <a:ext cx="5638800" cy="2373312"/>
          </a:xfrm>
          <a:prstGeom prst="rect">
            <a:avLst/>
          </a:prstGeom>
          <a:noFill/>
          <a:ln w="9525">
            <a:noFill/>
            <a:miter lim="800000"/>
            <a:headEnd/>
            <a:tailEnd/>
          </a:ln>
          <a:effectLst/>
        </p:spPr>
        <p:txBody>
          <a:bodyPr lIns="0" tIns="0" rIns="0" bIns="0"/>
          <a:lstStyle/>
          <a:p>
            <a:pPr marL="393700" indent="-225425" defTabSz="457200" fontAlgn="auto">
              <a:spcAft>
                <a:spcPts val="1200"/>
              </a:spcAft>
              <a:buFont typeface="Wingdings" pitchFamily="2" charset="2"/>
              <a:buChar char="§"/>
            </a:pPr>
            <a:endParaRPr lang="en-US" sz="1800" b="1" dirty="0">
              <a:solidFill>
                <a:prstClr val="black"/>
              </a:solidFill>
              <a:latin typeface="Calibri"/>
            </a:endParaRPr>
          </a:p>
        </p:txBody>
      </p:sp>
      <p:sp>
        <p:nvSpPr>
          <p:cNvPr id="118818" name="Text Box 34"/>
          <p:cNvSpPr txBox="1">
            <a:spLocks noChangeArrowheads="1"/>
          </p:cNvSpPr>
          <p:nvPr/>
        </p:nvSpPr>
        <p:spPr bwMode="auto">
          <a:xfrm>
            <a:off x="200464" y="619125"/>
            <a:ext cx="8716524" cy="5936420"/>
          </a:xfrm>
          <a:prstGeom prst="rect">
            <a:avLst/>
          </a:prstGeom>
          <a:noFill/>
          <a:ln w="9525">
            <a:noFill/>
            <a:miter lim="800000"/>
            <a:headEnd/>
            <a:tailEnd/>
          </a:ln>
          <a:effectLst/>
        </p:spPr>
        <p:txBody>
          <a:bodyPr lIns="0" tIns="0" rIns="0" bIns="0"/>
          <a:lstStyle/>
          <a:p>
            <a:pPr marL="168275" indent="-168275" defTabSz="457200" fontAlgn="auto">
              <a:spcAft>
                <a:spcPts val="600"/>
              </a:spcAft>
              <a:buFontTx/>
              <a:buChar char="•"/>
            </a:pPr>
            <a:r>
              <a:rPr lang="en-US" sz="1800" b="1" dirty="0">
                <a:solidFill>
                  <a:srgbClr val="333399"/>
                </a:solidFill>
                <a:latin typeface="Arial"/>
                <a:cs typeface="Arial"/>
              </a:rPr>
              <a:t>What makes the development of human language technology so difficult?</a:t>
            </a:r>
          </a:p>
          <a:p>
            <a:pPr marL="465138" indent="-233363">
              <a:spcAft>
                <a:spcPts val="1200"/>
              </a:spcAft>
              <a:buFont typeface="Wingdings" pitchFamily="2" charset="2"/>
              <a:buChar char="§"/>
              <a:tabLst>
                <a:tab pos="3374136" algn="r"/>
              </a:tabLst>
            </a:pPr>
            <a:r>
              <a:rPr lang="en-US" sz="1800" b="1" dirty="0">
                <a:solidFill>
                  <a:srgbClr val="000000"/>
                </a:solidFill>
                <a:latin typeface="Arial"/>
                <a:cs typeface="Arial"/>
              </a:rPr>
              <a:t>“In any natural history of the human species, language would stand out as </a:t>
            </a:r>
            <a:r>
              <a:rPr lang="en-US" sz="1800" b="1" dirty="0">
                <a:solidFill>
                  <a:srgbClr val="333399"/>
                </a:solidFill>
                <a:latin typeface="Arial"/>
                <a:cs typeface="Arial"/>
              </a:rPr>
              <a:t>the preeminent trait</a:t>
            </a:r>
            <a:r>
              <a:rPr lang="en-US" sz="1800" b="1" dirty="0">
                <a:solidFill>
                  <a:srgbClr val="000000"/>
                </a:solidFill>
                <a:latin typeface="Arial"/>
                <a:cs typeface="Arial"/>
              </a:rPr>
              <a:t>.”</a:t>
            </a:r>
          </a:p>
          <a:p>
            <a:pPr marL="465138" indent="-233363">
              <a:spcAft>
                <a:spcPts val="1200"/>
              </a:spcAft>
              <a:buFont typeface="Wingdings" pitchFamily="2" charset="2"/>
              <a:buChar char="§"/>
              <a:tabLst>
                <a:tab pos="3374136" algn="r"/>
              </a:tabLst>
            </a:pPr>
            <a:r>
              <a:rPr lang="en-US" sz="1800" b="1" dirty="0">
                <a:solidFill>
                  <a:srgbClr val="000000"/>
                </a:solidFill>
                <a:latin typeface="Arial"/>
                <a:cs typeface="Arial"/>
              </a:rPr>
              <a:t>“For you and I belong to a species with a remarkable trait: we can shape events in each other’s brains </a:t>
            </a:r>
            <a:r>
              <a:rPr lang="en-US" sz="1800" b="1" dirty="0">
                <a:solidFill>
                  <a:srgbClr val="333399"/>
                </a:solidFill>
                <a:latin typeface="Arial"/>
                <a:cs typeface="Arial"/>
              </a:rPr>
              <a:t>with exquisite precision</a:t>
            </a:r>
            <a:r>
              <a:rPr lang="en-US" sz="1800" b="1" dirty="0">
                <a:solidFill>
                  <a:srgbClr val="000000"/>
                </a:solidFill>
                <a:latin typeface="Arial"/>
                <a:cs typeface="Arial"/>
              </a:rPr>
              <a:t>.”</a:t>
            </a:r>
          </a:p>
          <a:p>
            <a:pPr marL="231775" algn="just">
              <a:spcAft>
                <a:spcPts val="1200"/>
              </a:spcAft>
              <a:tabLst>
                <a:tab pos="3374136" algn="r"/>
              </a:tabLst>
            </a:pPr>
            <a:r>
              <a:rPr lang="en-US" sz="1800" b="1" dirty="0">
                <a:solidFill>
                  <a:srgbClr val="000000"/>
                </a:solidFill>
                <a:latin typeface="Arial"/>
                <a:cs typeface="Arial"/>
              </a:rPr>
              <a:t>	S. Pinker, </a:t>
            </a:r>
            <a:r>
              <a:rPr lang="en-US" sz="1800" b="1" i="1" dirty="0">
                <a:solidFill>
                  <a:srgbClr val="000000"/>
                </a:solidFill>
                <a:latin typeface="Arial"/>
                <a:cs typeface="Arial"/>
              </a:rPr>
              <a:t>The Language Instinct: How the Mind Creates Language</a:t>
            </a:r>
            <a:r>
              <a:rPr lang="en-US" sz="1800" b="1" dirty="0">
                <a:solidFill>
                  <a:srgbClr val="000000"/>
                </a:solidFill>
                <a:latin typeface="Arial"/>
                <a:cs typeface="Arial"/>
              </a:rPr>
              <a:t>, 1994</a:t>
            </a:r>
            <a:endParaRPr lang="en-US" sz="1800" b="1" dirty="0">
              <a:solidFill>
                <a:prstClr val="black"/>
              </a:solidFill>
              <a:latin typeface="Arial"/>
              <a:cs typeface="Arial"/>
            </a:endParaRPr>
          </a:p>
          <a:p>
            <a:pPr marL="168275" indent="-168275" defTabSz="457200" fontAlgn="auto">
              <a:spcBef>
                <a:spcPts val="0"/>
              </a:spcBef>
              <a:spcAft>
                <a:spcPts val="600"/>
              </a:spcAft>
              <a:buFontTx/>
              <a:buChar char="•"/>
            </a:pPr>
            <a:r>
              <a:rPr lang="en-US" sz="1800" b="1" dirty="0">
                <a:solidFill>
                  <a:srgbClr val="333399"/>
                </a:solidFill>
                <a:latin typeface="Arial"/>
                <a:cs typeface="Arial"/>
              </a:rPr>
              <a:t>Some fundamental challenges:</a:t>
            </a:r>
          </a:p>
          <a:p>
            <a:pPr marL="393700" indent="-225425" defTabSz="457200" fontAlgn="auto">
              <a:spcBef>
                <a:spcPts val="0"/>
              </a:spcBef>
              <a:spcAft>
                <a:spcPts val="600"/>
              </a:spcAft>
              <a:buFont typeface="Wingdings" pitchFamily="2" charset="2"/>
              <a:buChar char="§"/>
            </a:pPr>
            <a:r>
              <a:rPr lang="en-US" sz="1800" b="1" dirty="0">
                <a:solidFill>
                  <a:prstClr val="black"/>
                </a:solidFill>
                <a:latin typeface="Arial"/>
                <a:cs typeface="Arial"/>
              </a:rPr>
              <a:t>Diversity of data, much of which defies simple mathematical descriptions or physical constraints (e.g., Internet data).</a:t>
            </a:r>
          </a:p>
          <a:p>
            <a:pPr marL="393700" indent="-225425" defTabSz="457200" fontAlgn="auto">
              <a:spcBef>
                <a:spcPts val="0"/>
              </a:spcBef>
              <a:spcAft>
                <a:spcPts val="600"/>
              </a:spcAft>
              <a:buFont typeface="Wingdings" pitchFamily="2" charset="2"/>
              <a:buChar char="§"/>
            </a:pPr>
            <a:r>
              <a:rPr lang="en-US" sz="1800" b="1" dirty="0">
                <a:solidFill>
                  <a:prstClr val="black"/>
                </a:solidFill>
                <a:latin typeface="Arial"/>
                <a:cs typeface="Arial"/>
              </a:rPr>
              <a:t>Too many unique problems to be solved (e.g., 6,000 language, billions of speakers, thousands of linguistic phenomena).</a:t>
            </a:r>
          </a:p>
          <a:p>
            <a:pPr marL="393700" indent="-225425" defTabSz="457200" fontAlgn="auto">
              <a:spcBef>
                <a:spcPts val="0"/>
              </a:spcBef>
              <a:spcAft>
                <a:spcPts val="1200"/>
              </a:spcAft>
              <a:buFont typeface="Wingdings" pitchFamily="2" charset="2"/>
              <a:buChar char="§"/>
            </a:pPr>
            <a:r>
              <a:rPr lang="en-US" sz="1800" b="1" dirty="0">
                <a:solidFill>
                  <a:prstClr val="black"/>
                </a:solidFill>
                <a:latin typeface="Arial"/>
                <a:cs typeface="Arial"/>
              </a:rPr>
              <a:t>Generalization and risk are fundamental challenges (e.g., how much can we rely on sparse data sets to build high performance systems).</a:t>
            </a:r>
          </a:p>
          <a:p>
            <a:pPr marL="168275" indent="-168275" defTabSz="457200" fontAlgn="auto">
              <a:spcBef>
                <a:spcPts val="0"/>
              </a:spcBef>
              <a:spcAft>
                <a:spcPts val="600"/>
              </a:spcAft>
              <a:buFont typeface="Arial" pitchFamily="34" charset="0"/>
              <a:buChar char="•"/>
            </a:pPr>
            <a:r>
              <a:rPr lang="en-US" sz="1800" b="1" dirty="0">
                <a:solidFill>
                  <a:srgbClr val="333399"/>
                </a:solidFill>
                <a:latin typeface="Arial"/>
                <a:cs typeface="Arial"/>
              </a:rPr>
              <a:t>Underlying technology is applicable to many application domains:</a:t>
            </a:r>
          </a:p>
          <a:p>
            <a:pPr marL="338138" indent="-169863" defTabSz="457200" fontAlgn="auto">
              <a:spcBef>
                <a:spcPts val="0"/>
              </a:spcBef>
              <a:spcAft>
                <a:spcPts val="600"/>
              </a:spcAft>
              <a:buFont typeface="Wingdings" pitchFamily="2" charset="2"/>
              <a:buChar char="§"/>
            </a:pPr>
            <a:r>
              <a:rPr lang="en-US" sz="1800" b="1" dirty="0">
                <a:solidFill>
                  <a:prstClr val="black"/>
                </a:solidFill>
                <a:latin typeface="Arial"/>
                <a:cs typeface="Arial"/>
              </a:rPr>
              <a:t>Fatigue/stress detection, acoustic signatures (defense, homeland security);</a:t>
            </a:r>
          </a:p>
          <a:p>
            <a:pPr marL="338138" indent="-169863" defTabSz="457200" fontAlgn="auto">
              <a:spcBef>
                <a:spcPts val="0"/>
              </a:spcBef>
              <a:spcAft>
                <a:spcPts val="600"/>
              </a:spcAft>
              <a:buFont typeface="Wingdings" pitchFamily="2" charset="2"/>
              <a:buChar char="§"/>
            </a:pPr>
            <a:r>
              <a:rPr lang="en-US" sz="1800" b="1" dirty="0">
                <a:solidFill>
                  <a:prstClr val="black"/>
                </a:solidFill>
                <a:latin typeface="Arial"/>
                <a:cs typeface="Arial"/>
              </a:rPr>
              <a:t>EEG/EKG and many other biological signals (biomedical engineering);</a:t>
            </a:r>
          </a:p>
          <a:p>
            <a:pPr marL="338138" indent="-169863" defTabSz="457200" fontAlgn="auto">
              <a:spcBef>
                <a:spcPts val="0"/>
              </a:spcBef>
              <a:spcAft>
                <a:spcPts val="1200"/>
              </a:spcAft>
              <a:buFont typeface="Wingdings" pitchFamily="2" charset="2"/>
              <a:buChar char="§"/>
            </a:pPr>
            <a:r>
              <a:rPr lang="en-US" sz="1800" b="1" dirty="0">
                <a:solidFill>
                  <a:prstClr val="black"/>
                </a:solidFill>
                <a:latin typeface="Arial"/>
                <a:cs typeface="Arial"/>
              </a:rPr>
              <a:t>Open source data mining, real-time event detection (national security).</a:t>
            </a:r>
          </a:p>
        </p:txBody>
      </p:sp>
      <p:sp>
        <p:nvSpPr>
          <p:cNvPr id="24"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defTabSz="457200" fontAlgn="auto">
              <a:spcAft>
                <a:spcPts val="0"/>
              </a:spcAft>
            </a:pPr>
            <a:r>
              <a:rPr lang="en-US" dirty="0">
                <a:solidFill>
                  <a:prstClr val="black"/>
                </a:solidFill>
              </a:rPr>
              <a:t>Fundamental Challenges: Generalization and Risk</a:t>
            </a:r>
          </a:p>
        </p:txBody>
      </p:sp>
    </p:spTree>
    <p:extLst>
      <p:ext uri="{BB962C8B-B14F-4D97-AF65-F5344CB8AC3E}">
        <p14:creationId xmlns:p14="http://schemas.microsoft.com/office/powerpoint/2010/main" val="10103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8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8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1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81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81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81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881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81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881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88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Abstract</a:t>
            </a:r>
          </a:p>
        </p:txBody>
      </p:sp>
      <p:sp>
        <p:nvSpPr>
          <p:cNvPr id="41" name="Text Box 3"/>
          <p:cNvSpPr txBox="1">
            <a:spLocks noChangeArrowheads="1"/>
          </p:cNvSpPr>
          <p:nvPr/>
        </p:nvSpPr>
        <p:spPr bwMode="auto">
          <a:xfrm>
            <a:off x="223838" y="798287"/>
            <a:ext cx="8693150" cy="5630648"/>
          </a:xfrm>
          <a:prstGeom prst="rect">
            <a:avLst/>
          </a:prstGeom>
          <a:noFill/>
          <a:ln w="9525">
            <a:noFill/>
            <a:miter lim="800000"/>
            <a:headEnd/>
            <a:tailEnd/>
          </a:ln>
          <a:effectLst/>
        </p:spPr>
        <p:txBody>
          <a:bodyPr lIns="0" tIns="0" rIns="0" bIns="0"/>
          <a:lstStyle/>
          <a:p>
            <a:pPr marL="231775" indent="-231775" algn="just">
              <a:spcAft>
                <a:spcPts val="1200"/>
              </a:spcAft>
              <a:buFont typeface="Arial" pitchFamily="34" charset="0"/>
              <a:buChar char="•"/>
              <a:tabLst>
                <a:tab pos="3374136" algn="r"/>
              </a:tabLst>
            </a:pPr>
            <a:r>
              <a:rPr lang="en-US" sz="1800" b="1" dirty="0">
                <a:cs typeface="Times New Roman" pitchFamily="18" charset="0"/>
              </a:rPr>
              <a:t>What makes machine understanding of human language so difficult?</a:t>
            </a:r>
          </a:p>
          <a:p>
            <a:pPr marL="465138" indent="-233363">
              <a:spcAft>
                <a:spcPts val="1200"/>
              </a:spcAft>
              <a:buFont typeface="Wingdings" pitchFamily="2" charset="2"/>
              <a:buChar char="§"/>
              <a:tabLst>
                <a:tab pos="3374136" algn="r"/>
              </a:tabLst>
            </a:pPr>
            <a:r>
              <a:rPr lang="en-US" sz="1800" b="1" dirty="0">
                <a:cs typeface="Times New Roman" pitchFamily="18" charset="0"/>
              </a:rPr>
              <a:t>“</a:t>
            </a:r>
            <a:r>
              <a:rPr lang="en-US" sz="1800" b="1" dirty="0"/>
              <a:t>In any natural history of the human species, language would stand out as </a:t>
            </a:r>
            <a:r>
              <a:rPr lang="en-US" sz="1800" b="1" dirty="0">
                <a:solidFill>
                  <a:schemeClr val="accent1"/>
                </a:solidFill>
              </a:rPr>
              <a:t>the preeminent trait</a:t>
            </a:r>
            <a:r>
              <a:rPr lang="en-US" sz="1800" b="1" dirty="0"/>
              <a:t>.”</a:t>
            </a:r>
          </a:p>
          <a:p>
            <a:pPr marL="465138" indent="-233363">
              <a:spcAft>
                <a:spcPts val="1200"/>
              </a:spcAft>
              <a:buFont typeface="Wingdings" pitchFamily="2" charset="2"/>
              <a:buChar char="§"/>
              <a:tabLst>
                <a:tab pos="3374136" algn="r"/>
              </a:tabLst>
            </a:pPr>
            <a:r>
              <a:rPr lang="en-US" sz="1800" b="1" dirty="0">
                <a:cs typeface="Times New Roman" pitchFamily="18" charset="0"/>
              </a:rPr>
              <a:t>“For you and I belong to a species with a remarkable trait: we can shape events in each other’s brains </a:t>
            </a:r>
            <a:r>
              <a:rPr lang="en-US" sz="1800" b="1" dirty="0">
                <a:solidFill>
                  <a:schemeClr val="accent1"/>
                </a:solidFill>
                <a:cs typeface="Times New Roman" pitchFamily="18" charset="0"/>
              </a:rPr>
              <a:t>with exquisite precision</a:t>
            </a:r>
            <a:r>
              <a:rPr lang="en-US" sz="1800" b="1" dirty="0">
                <a:cs typeface="Times New Roman" pitchFamily="18" charset="0"/>
              </a:rPr>
              <a:t>.”</a:t>
            </a:r>
          </a:p>
          <a:p>
            <a:pPr marL="231775" algn="just">
              <a:spcAft>
                <a:spcPts val="1200"/>
              </a:spcAft>
              <a:tabLst>
                <a:tab pos="3374136" algn="r"/>
              </a:tabLst>
            </a:pPr>
            <a:r>
              <a:rPr lang="en-US" sz="1800" b="1" dirty="0">
                <a:cs typeface="Times New Roman" pitchFamily="18" charset="0"/>
              </a:rPr>
              <a:t>	S. Pinker, </a:t>
            </a:r>
            <a:r>
              <a:rPr lang="en-US" sz="1800" b="1" i="1" dirty="0">
                <a:cs typeface="Times New Roman" pitchFamily="18" charset="0"/>
              </a:rPr>
              <a:t>The Language Instinct: How the Mind Creates Language</a:t>
            </a:r>
            <a:r>
              <a:rPr lang="en-US" sz="1800" b="1" dirty="0">
                <a:cs typeface="Times New Roman" pitchFamily="18" charset="0"/>
              </a:rPr>
              <a:t>, 1994</a:t>
            </a:r>
          </a:p>
          <a:p>
            <a:pPr marL="231775" indent="-231775" algn="just">
              <a:spcBef>
                <a:spcPts val="2400"/>
              </a:spcBef>
              <a:spcAft>
                <a:spcPts val="1200"/>
              </a:spcAft>
              <a:buFont typeface="Arial" pitchFamily="34" charset="0"/>
              <a:buChar char="•"/>
              <a:tabLst>
                <a:tab pos="3376613" algn="r"/>
              </a:tabLst>
            </a:pPr>
            <a:r>
              <a:rPr lang="en-US" sz="1800" b="1" dirty="0">
                <a:cs typeface="Times New Roman" pitchFamily="18" charset="0"/>
              </a:rPr>
              <a:t>In this presentation, we will:</a:t>
            </a:r>
          </a:p>
          <a:p>
            <a:pPr marL="465138" indent="-233363">
              <a:spcAft>
                <a:spcPts val="1200"/>
              </a:spcAft>
              <a:buFont typeface="Wingdings" pitchFamily="2" charset="2"/>
              <a:buChar char="§"/>
              <a:tabLst>
                <a:tab pos="3376613" algn="r"/>
              </a:tabLst>
            </a:pPr>
            <a:r>
              <a:rPr lang="en-US" sz="1800" b="1" dirty="0">
                <a:cs typeface="Times New Roman" pitchFamily="18" charset="0"/>
              </a:rPr>
              <a:t>Discuss the complexity of the language problem in terms of three key </a:t>
            </a:r>
            <a:r>
              <a:rPr lang="en-US" sz="1800" b="1" dirty="0">
                <a:solidFill>
                  <a:schemeClr val="accent1"/>
                </a:solidFill>
                <a:cs typeface="Times New Roman" pitchFamily="18" charset="0"/>
              </a:rPr>
              <a:t>engineering approaches</a:t>
            </a:r>
            <a:r>
              <a:rPr lang="en-US" sz="1800" b="1" dirty="0">
                <a:cs typeface="Times New Roman" pitchFamily="18" charset="0"/>
              </a:rPr>
              <a:t>: statistics, signal processing and machine learning.</a:t>
            </a:r>
          </a:p>
          <a:p>
            <a:pPr marL="465138" indent="-233363">
              <a:spcAft>
                <a:spcPts val="1200"/>
              </a:spcAft>
              <a:buFont typeface="Wingdings" pitchFamily="2" charset="2"/>
              <a:buChar char="§"/>
              <a:tabLst>
                <a:tab pos="3376613" algn="r"/>
              </a:tabLst>
            </a:pPr>
            <a:r>
              <a:rPr lang="en-US" sz="1800" b="1" dirty="0">
                <a:cs typeface="Times New Roman" pitchFamily="18" charset="0"/>
              </a:rPr>
              <a:t>Introduce the basic ways in which we </a:t>
            </a:r>
            <a:r>
              <a:rPr lang="en-US" sz="1800" b="1" dirty="0">
                <a:solidFill>
                  <a:schemeClr val="accent1"/>
                </a:solidFill>
                <a:cs typeface="Times New Roman" pitchFamily="18" charset="0"/>
              </a:rPr>
              <a:t>process language by computer</a:t>
            </a:r>
            <a:r>
              <a:rPr lang="en-US" sz="1800" b="1" dirty="0">
                <a:cs typeface="Times New Roman" pitchFamily="18" charset="0"/>
              </a:rPr>
              <a:t>.</a:t>
            </a:r>
          </a:p>
          <a:p>
            <a:pPr marL="465138" indent="-233363">
              <a:spcAft>
                <a:spcPts val="1200"/>
              </a:spcAft>
              <a:buFont typeface="Wingdings" pitchFamily="2" charset="2"/>
              <a:buChar char="§"/>
              <a:tabLst>
                <a:tab pos="3376613" algn="r"/>
              </a:tabLst>
            </a:pPr>
            <a:r>
              <a:rPr lang="en-US" sz="1800" b="1" dirty="0">
                <a:cs typeface="Times New Roman" pitchFamily="18" charset="0"/>
              </a:rPr>
              <a:t>Discuss some important </a:t>
            </a:r>
            <a:r>
              <a:rPr lang="en-US" sz="1800" b="1" dirty="0">
                <a:solidFill>
                  <a:schemeClr val="accent1"/>
                </a:solidFill>
                <a:cs typeface="Times New Roman" pitchFamily="18" charset="0"/>
              </a:rPr>
              <a:t>applications</a:t>
            </a:r>
            <a:r>
              <a:rPr lang="en-US" sz="1800" b="1" dirty="0">
                <a:cs typeface="Times New Roman" pitchFamily="18" charset="0"/>
              </a:rPr>
              <a:t> that continue to drive the field (commercial and defense/homeland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18" name="Text Box 34"/>
          <p:cNvSpPr txBox="1">
            <a:spLocks noChangeArrowheads="1"/>
          </p:cNvSpPr>
          <p:nvPr/>
        </p:nvSpPr>
        <p:spPr bwMode="auto">
          <a:xfrm>
            <a:off x="185224" y="619125"/>
            <a:ext cx="8716524" cy="122491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According to the Oxford English Dictionary, the 500 words used most in the English language each have an average of 23 different meanings. The word “round,” for instance, has 70 distinctly different meanings.</a:t>
            </a:r>
          </a:p>
          <a:p>
            <a:pPr marL="231775" indent="-231775">
              <a:spcAft>
                <a:spcPts val="2400"/>
              </a:spcAft>
            </a:pPr>
            <a:r>
              <a:rPr lang="en-US" sz="1800" b="1" dirty="0">
                <a:solidFill>
                  <a:srgbClr val="333399"/>
                </a:solidFill>
              </a:rPr>
              <a:t>	</a:t>
            </a:r>
            <a:r>
              <a:rPr lang="en-US" sz="1400" b="1" dirty="0">
                <a:solidFill>
                  <a:schemeClr val="bg1"/>
                </a:solidFill>
              </a:rPr>
              <a:t>(J. Gray, http://www.gray-area.org/Research/Ambig/#SILLY )</a:t>
            </a: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Language Defies Conventional Mathematical Descriptions</a:t>
            </a:r>
          </a:p>
        </p:txBody>
      </p:sp>
      <p:sp>
        <p:nvSpPr>
          <p:cNvPr id="9" name="Text Box 34"/>
          <p:cNvSpPr txBox="1">
            <a:spLocks noChangeArrowheads="1"/>
          </p:cNvSpPr>
          <p:nvPr/>
        </p:nvSpPr>
        <p:spPr bwMode="auto">
          <a:xfrm>
            <a:off x="189230" y="6092364"/>
            <a:ext cx="8716524" cy="439057"/>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tabLst>
                <a:tab pos="4687888" algn="l"/>
              </a:tabLst>
            </a:pPr>
            <a:r>
              <a:rPr lang="en-US" sz="1800" b="1" dirty="0">
                <a:solidFill>
                  <a:schemeClr val="bg1"/>
                </a:solidFill>
              </a:rPr>
              <a:t>Is SMS messaging even a language?	 </a:t>
            </a:r>
            <a:r>
              <a:rPr lang="en-US" sz="1800" b="1" dirty="0">
                <a:solidFill>
                  <a:schemeClr val="accent1"/>
                </a:solidFill>
              </a:rPr>
              <a:t>“y do </a:t>
            </a:r>
            <a:r>
              <a:rPr lang="en-US" sz="1800" b="1" dirty="0" err="1">
                <a:solidFill>
                  <a:schemeClr val="accent1"/>
                </a:solidFill>
              </a:rPr>
              <a:t>tngrs</a:t>
            </a:r>
            <a:r>
              <a:rPr lang="en-US" sz="1800" b="1" dirty="0">
                <a:solidFill>
                  <a:schemeClr val="accent1"/>
                </a:solidFill>
              </a:rPr>
              <a:t> </a:t>
            </a:r>
            <a:r>
              <a:rPr lang="en-US" sz="1800" b="1" dirty="0" err="1">
                <a:solidFill>
                  <a:schemeClr val="accent1"/>
                </a:solidFill>
              </a:rPr>
              <a:t>luv</a:t>
            </a:r>
            <a:r>
              <a:rPr lang="en-US" sz="1800" b="1" dirty="0">
                <a:solidFill>
                  <a:schemeClr val="accent1"/>
                </a:solidFill>
              </a:rPr>
              <a:t> 2 txt </a:t>
            </a:r>
            <a:r>
              <a:rPr lang="en-US" sz="1800" b="1" dirty="0" err="1">
                <a:solidFill>
                  <a:schemeClr val="accent1"/>
                </a:solidFill>
              </a:rPr>
              <a:t>msg</a:t>
            </a:r>
            <a:r>
              <a:rPr lang="en-US" sz="1800" b="1" dirty="0">
                <a:solidFill>
                  <a:schemeClr val="accent1"/>
                </a:solidFill>
              </a:rPr>
              <a:t>?”</a:t>
            </a:r>
          </a:p>
        </p:txBody>
      </p:sp>
      <p:grpSp>
        <p:nvGrpSpPr>
          <p:cNvPr id="2" name="Group 1"/>
          <p:cNvGrpSpPr/>
          <p:nvPr/>
        </p:nvGrpSpPr>
        <p:grpSpPr>
          <a:xfrm>
            <a:off x="189230" y="2037895"/>
            <a:ext cx="8726170" cy="3579133"/>
            <a:chOff x="189230" y="2037895"/>
            <a:chExt cx="8726170" cy="3579133"/>
          </a:xfrm>
        </p:grpSpPr>
        <p:sp>
          <p:nvSpPr>
            <p:cNvPr id="7" name="Text Box 34"/>
            <p:cNvSpPr txBox="1">
              <a:spLocks noChangeArrowheads="1"/>
            </p:cNvSpPr>
            <p:nvPr/>
          </p:nvSpPr>
          <p:spPr bwMode="auto">
            <a:xfrm>
              <a:off x="189230" y="2037895"/>
              <a:ext cx="8716524" cy="822869"/>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pPr>
              <a:r>
                <a:rPr lang="en-US" sz="1800" b="1" dirty="0">
                  <a:solidFill>
                    <a:schemeClr val="bg1"/>
                  </a:solidFill>
                </a:rPr>
                <a:t>Are you smarter than a 5</a:t>
              </a:r>
              <a:r>
                <a:rPr lang="en-US" sz="1800" b="1" baseline="30000" dirty="0">
                  <a:solidFill>
                    <a:schemeClr val="bg1"/>
                  </a:solidFill>
                </a:rPr>
                <a:t>th</a:t>
              </a:r>
              <a:r>
                <a:rPr lang="en-US" sz="1800" b="1" dirty="0">
                  <a:solidFill>
                    <a:schemeClr val="bg1"/>
                  </a:solidFill>
                </a:rPr>
                <a:t> grader?</a:t>
              </a:r>
            </a:p>
            <a:p>
              <a:pPr marL="338138" indent="-169863" algn="l" eaLnBrk="1" hangingPunct="1">
                <a:spcBef>
                  <a:spcPct val="0"/>
                </a:spcBef>
                <a:spcAft>
                  <a:spcPts val="9600"/>
                </a:spcAft>
              </a:pPr>
              <a:r>
                <a:rPr lang="en-US" sz="1800" b="1" dirty="0">
                  <a:solidFill>
                    <a:schemeClr val="accent1"/>
                  </a:solidFill>
                </a:rPr>
                <a:t>“The tourist saw the astronomer on the hill with a telescope.”</a:t>
              </a:r>
            </a:p>
          </p:txBody>
        </p:sp>
        <p:sp>
          <p:nvSpPr>
            <p:cNvPr id="8" name="Text Box 34"/>
            <p:cNvSpPr txBox="1">
              <a:spLocks noChangeArrowheads="1"/>
            </p:cNvSpPr>
            <p:nvPr/>
          </p:nvSpPr>
          <p:spPr bwMode="auto">
            <a:xfrm>
              <a:off x="4992914" y="3119844"/>
              <a:ext cx="3922486" cy="2366554"/>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a:t>Hundreds of linguistic phenomena we must take into account to understand written language.</a:t>
              </a:r>
            </a:p>
            <a:p>
              <a:pPr marL="168275" indent="-168275">
                <a:spcAft>
                  <a:spcPts val="1200"/>
                </a:spcAft>
                <a:buFontTx/>
                <a:buChar char="•"/>
              </a:pPr>
              <a:r>
                <a:rPr lang="en-US" sz="1800" b="1" dirty="0"/>
                <a:t>Each can not always be perfectly identified (e.g., Microsoft Word)</a:t>
              </a:r>
            </a:p>
            <a:p>
              <a:pPr marL="168275" indent="-168275">
                <a:spcAft>
                  <a:spcPts val="1200"/>
                </a:spcAft>
                <a:buFontTx/>
                <a:buChar char="•"/>
              </a:pPr>
              <a:r>
                <a:rPr lang="en-US" sz="1800" b="1" dirty="0"/>
                <a:t>95% x 95% x … = a small number</a:t>
              </a:r>
            </a:p>
          </p:txBody>
        </p:sp>
        <p:grpSp>
          <p:nvGrpSpPr>
            <p:cNvPr id="12" name="Group 11"/>
            <p:cNvGrpSpPr/>
            <p:nvPr/>
          </p:nvGrpSpPr>
          <p:grpSpPr>
            <a:xfrm>
              <a:off x="234950" y="2839765"/>
              <a:ext cx="4338637" cy="2777263"/>
              <a:chOff x="234950" y="2752681"/>
              <a:chExt cx="4338637" cy="2777263"/>
            </a:xfrm>
          </p:grpSpPr>
          <p:pic>
            <p:nvPicPr>
              <p:cNvPr id="178177" name="Picture 1"/>
              <p:cNvPicPr>
                <a:picLocks noChangeAspect="1" noChangeArrowheads="1"/>
              </p:cNvPicPr>
              <p:nvPr/>
            </p:nvPicPr>
            <p:blipFill>
              <a:blip r:embed="rId2" cstate="print"/>
              <a:srcRect l="13898" t="22359" r="23400" b="15538"/>
              <a:stretch>
                <a:fillRect/>
              </a:stretch>
            </p:blipFill>
            <p:spPr bwMode="auto">
              <a:xfrm>
                <a:off x="234950" y="2752681"/>
                <a:ext cx="4338637" cy="2416012"/>
              </a:xfrm>
              <a:prstGeom prst="rect">
                <a:avLst/>
              </a:prstGeom>
              <a:noFill/>
              <a:ln w="9525">
                <a:noFill/>
                <a:miter lim="800000"/>
                <a:headEnd/>
                <a:tailEnd/>
              </a:ln>
            </p:spPr>
          </p:pic>
          <p:sp>
            <p:nvSpPr>
              <p:cNvPr id="11" name="Text Box 34"/>
              <p:cNvSpPr txBox="1">
                <a:spLocks noChangeArrowheads="1"/>
              </p:cNvSpPr>
              <p:nvPr/>
            </p:nvSpPr>
            <p:spPr bwMode="auto">
              <a:xfrm>
                <a:off x="568772" y="5231674"/>
                <a:ext cx="3117857" cy="298270"/>
              </a:xfrm>
              <a:prstGeom prst="rect">
                <a:avLst/>
              </a:prstGeom>
              <a:noFill/>
              <a:ln w="9525">
                <a:noFill/>
                <a:miter lim="800000"/>
                <a:headEnd/>
                <a:tailEnd/>
              </a:ln>
              <a:effectLst/>
            </p:spPr>
            <p:txBody>
              <a:bodyPr lIns="0" tIns="0" rIns="0" bIns="0"/>
              <a:lstStyle/>
              <a:p>
                <a:pPr marL="168275" indent="-168275">
                  <a:spcAft>
                    <a:spcPts val="1200"/>
                  </a:spcAft>
                </a:pPr>
                <a:r>
                  <a:rPr lang="en-US" sz="1200" b="1" kern="0" dirty="0">
                    <a:solidFill>
                      <a:schemeClr val="bg1"/>
                    </a:solidFill>
                  </a:rPr>
                  <a:t>	D. </a:t>
                </a:r>
                <a:r>
                  <a:rPr lang="en-US" sz="1200" b="1" kern="0" dirty="0" err="1">
                    <a:solidFill>
                      <a:schemeClr val="bg1"/>
                    </a:solidFill>
                  </a:rPr>
                  <a:t>Radev</a:t>
                </a:r>
                <a:r>
                  <a:rPr lang="en-US" sz="1200" b="1" kern="0" dirty="0">
                    <a:solidFill>
                      <a:schemeClr val="bg1"/>
                    </a:solidFill>
                  </a:rPr>
                  <a:t>, </a:t>
                </a:r>
                <a:r>
                  <a:rPr lang="en-US" sz="1200" b="1" kern="0" dirty="0">
                    <a:solidFill>
                      <a:schemeClr val="bg1"/>
                    </a:solidFill>
                    <a:hlinkClick r:id="rId3"/>
                  </a:rPr>
                  <a:t>Ambiguity of Language</a:t>
                </a:r>
                <a:endParaRPr lang="en-US" sz="1200" b="1" kern="0" dirty="0">
                  <a:solidFill>
                    <a:schemeClr val="bg1"/>
                  </a:solidFill>
                </a:endParaRPr>
              </a:p>
            </p:txBody>
          </p:sp>
        </p:grpSp>
      </p:grpSp>
      <p:sp>
        <p:nvSpPr>
          <p:cNvPr id="13" name="Rectangle 12"/>
          <p:cNvSpPr>
            <a:spLocks noChangeArrowheads="1"/>
          </p:cNvSpPr>
          <p:nvPr/>
        </p:nvSpPr>
        <p:spPr bwMode="auto">
          <a:xfrm>
            <a:off x="1373188" y="1892513"/>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
        <p:nvSpPr>
          <p:cNvPr id="14" name="Rectangle 12"/>
          <p:cNvSpPr>
            <a:spLocks noChangeArrowheads="1"/>
          </p:cNvSpPr>
          <p:nvPr/>
        </p:nvSpPr>
        <p:spPr bwMode="auto">
          <a:xfrm>
            <a:off x="1373188" y="5836339"/>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Communication Depends on Statistical Outliers</a:t>
            </a:r>
          </a:p>
        </p:txBody>
      </p:sp>
      <p:grpSp>
        <p:nvGrpSpPr>
          <p:cNvPr id="16" name="Group 15"/>
          <p:cNvGrpSpPr/>
          <p:nvPr/>
        </p:nvGrpSpPr>
        <p:grpSpPr>
          <a:xfrm>
            <a:off x="60782" y="619125"/>
            <a:ext cx="4518121" cy="4170580"/>
            <a:chOff x="60782" y="619125"/>
            <a:chExt cx="4518121" cy="4170580"/>
          </a:xfrm>
        </p:grpSpPr>
        <p:pic>
          <p:nvPicPr>
            <p:cNvPr id="249859" name="Picture 3"/>
            <p:cNvPicPr>
              <a:picLocks noChangeAspect="1" noChangeArrowheads="1"/>
            </p:cNvPicPr>
            <p:nvPr/>
          </p:nvPicPr>
          <p:blipFill>
            <a:blip r:embed="rId2" cstate="print"/>
            <a:srcRect/>
            <a:stretch>
              <a:fillRect/>
            </a:stretch>
          </p:blipFill>
          <p:spPr bwMode="auto">
            <a:xfrm>
              <a:off x="60782" y="1789790"/>
              <a:ext cx="4518121" cy="2999915"/>
            </a:xfrm>
            <a:prstGeom prst="rect">
              <a:avLst/>
            </a:prstGeom>
            <a:noFill/>
            <a:ln w="9525">
              <a:noFill/>
              <a:miter lim="800000"/>
              <a:headEnd/>
              <a:tailEnd/>
            </a:ln>
          </p:spPr>
        </p:pic>
        <p:sp>
          <p:nvSpPr>
            <p:cNvPr id="13" name="Text Box 34"/>
            <p:cNvSpPr txBox="1">
              <a:spLocks noChangeArrowheads="1"/>
            </p:cNvSpPr>
            <p:nvPr/>
          </p:nvSpPr>
          <p:spPr bwMode="auto">
            <a:xfrm>
              <a:off x="185224" y="619125"/>
              <a:ext cx="4388364" cy="97744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A small percentage of words constitute a large percentage of word tokens used in conversational speech:</a:t>
              </a:r>
              <a:endParaRPr lang="en-US" sz="1400" b="1" dirty="0">
                <a:solidFill>
                  <a:schemeClr val="bg1"/>
                </a:solidFill>
              </a:endParaRPr>
            </a:p>
          </p:txBody>
        </p:sp>
      </p:grpSp>
      <p:sp>
        <p:nvSpPr>
          <p:cNvPr id="14" name="Text Box 34"/>
          <p:cNvSpPr txBox="1">
            <a:spLocks noChangeArrowheads="1"/>
          </p:cNvSpPr>
          <p:nvPr/>
        </p:nvSpPr>
        <p:spPr bwMode="auto">
          <a:xfrm>
            <a:off x="234950" y="5587988"/>
            <a:ext cx="8680450" cy="943427"/>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Consequence: the prior probability of just about any meaningful sentence is close to zero. Why?</a:t>
            </a:r>
          </a:p>
        </p:txBody>
      </p:sp>
      <p:sp>
        <p:nvSpPr>
          <p:cNvPr id="15" name="Text Box 34"/>
          <p:cNvSpPr txBox="1">
            <a:spLocks noChangeArrowheads="1"/>
          </p:cNvSpPr>
          <p:nvPr/>
        </p:nvSpPr>
        <p:spPr bwMode="auto">
          <a:xfrm>
            <a:off x="4804228" y="602342"/>
            <a:ext cx="4111171" cy="4318002"/>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a:t>Conventional statistical approaches are based on average behavior (means) and deviations from this average behavior (variance).</a:t>
            </a:r>
          </a:p>
          <a:p>
            <a:pPr marL="168275" indent="-168275">
              <a:spcAft>
                <a:spcPts val="1200"/>
              </a:spcAft>
              <a:buFontTx/>
              <a:buChar char="•"/>
            </a:pPr>
            <a:r>
              <a:rPr lang="en-US" sz="1800" b="1" dirty="0"/>
              <a:t>Consider the sentence:</a:t>
            </a:r>
          </a:p>
          <a:p>
            <a:pPr marL="168275" indent="-168275">
              <a:spcAft>
                <a:spcPts val="1200"/>
              </a:spcAft>
            </a:pPr>
            <a:r>
              <a:rPr lang="en-US" sz="1800" b="1" dirty="0">
                <a:solidFill>
                  <a:schemeClr val="bg1"/>
                </a:solidFill>
              </a:rPr>
              <a:t>	</a:t>
            </a:r>
            <a:r>
              <a:rPr lang="en-US" sz="1800" b="1" dirty="0">
                <a:solidFill>
                  <a:schemeClr val="accent1"/>
                </a:solidFill>
              </a:rPr>
              <a:t>“Show me all the web pages about Franklin Telephone in Oktoc County.”</a:t>
            </a:r>
          </a:p>
          <a:p>
            <a:pPr marL="168275" indent="-168275">
              <a:spcAft>
                <a:spcPts val="1200"/>
              </a:spcAft>
              <a:buFont typeface="Arial" pitchFamily="34" charset="0"/>
              <a:buChar char="•"/>
            </a:pPr>
            <a:r>
              <a:rPr lang="en-US" sz="1800" b="1" dirty="0">
                <a:solidFill>
                  <a:schemeClr val="bg1"/>
                </a:solidFill>
              </a:rPr>
              <a:t>Key words such as “</a:t>
            </a:r>
            <a:r>
              <a:rPr lang="en-US" sz="1800" b="1" dirty="0">
                <a:solidFill>
                  <a:schemeClr val="accent1"/>
                </a:solidFill>
              </a:rPr>
              <a:t>Franklin</a:t>
            </a:r>
            <a:r>
              <a:rPr lang="en-US" sz="1800" b="1" dirty="0">
                <a:solidFill>
                  <a:schemeClr val="bg1"/>
                </a:solidFill>
              </a:rPr>
              <a:t>” and “</a:t>
            </a:r>
            <a:r>
              <a:rPr lang="en-US" sz="1800" b="1" dirty="0">
                <a:solidFill>
                  <a:schemeClr val="accent1"/>
                </a:solidFill>
              </a:rPr>
              <a:t>Oktoc</a:t>
            </a:r>
            <a:r>
              <a:rPr lang="en-US" sz="1800" b="1" dirty="0">
                <a:solidFill>
                  <a:schemeClr val="bg1"/>
                </a:solidFill>
              </a:rPr>
              <a:t>” play a significant role in the meaning of the sentence.</a:t>
            </a:r>
          </a:p>
          <a:p>
            <a:pPr marL="168275" indent="-168275">
              <a:spcAft>
                <a:spcPts val="1200"/>
              </a:spcAft>
              <a:buFont typeface="Arial" pitchFamily="34" charset="0"/>
              <a:buChar char="•"/>
            </a:pPr>
            <a:r>
              <a:rPr lang="en-US" sz="1800" b="1" dirty="0">
                <a:solidFill>
                  <a:schemeClr val="bg1"/>
                </a:solidFill>
              </a:rPr>
              <a:t>What are the </a:t>
            </a:r>
            <a:r>
              <a:rPr lang="en-US" sz="1800" b="1" dirty="0">
                <a:solidFill>
                  <a:schemeClr val="accent1"/>
                </a:solidFill>
              </a:rPr>
              <a:t>prior probabilities </a:t>
            </a:r>
            <a:r>
              <a:rPr lang="en-US" sz="1800" b="1" dirty="0">
                <a:solidFill>
                  <a:schemeClr val="bg1"/>
                </a:solidFill>
              </a:rPr>
              <a:t>of these words?</a:t>
            </a:r>
          </a:p>
        </p:txBody>
      </p:sp>
      <p:sp>
        <p:nvSpPr>
          <p:cNvPr id="12" name="Rectangle 12"/>
          <p:cNvSpPr>
            <a:spLocks noChangeArrowheads="1"/>
          </p:cNvSpPr>
          <p:nvPr/>
        </p:nvSpPr>
        <p:spPr bwMode="auto">
          <a:xfrm>
            <a:off x="1373188" y="5230811"/>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Fundamental Challenges in Spontaneous Speech</a:t>
            </a:r>
          </a:p>
        </p:txBody>
      </p:sp>
      <p:pic>
        <p:nvPicPr>
          <p:cNvPr id="3" name="Picture 2" descr="x.jpg"/>
          <p:cNvPicPr>
            <a:picLocks noChangeAspect="1"/>
          </p:cNvPicPr>
          <p:nvPr/>
        </p:nvPicPr>
        <p:blipFill>
          <a:blip r:embed="rId2" cstate="print"/>
          <a:stretch>
            <a:fillRect/>
          </a:stretch>
        </p:blipFill>
        <p:spPr>
          <a:xfrm>
            <a:off x="320447" y="752337"/>
            <a:ext cx="3997274" cy="2695836"/>
          </a:xfrm>
          <a:prstGeom prst="rect">
            <a:avLst/>
          </a:prstGeom>
          <a:ln w="12700">
            <a:solidFill>
              <a:schemeClr val="accent1"/>
            </a:solidFill>
          </a:ln>
          <a:effectLst>
            <a:outerShdw blurRad="50800" dist="114300" dir="2700000" algn="tl" rotWithShape="0">
              <a:prstClr val="black">
                <a:alpha val="40000"/>
              </a:prstClr>
            </a:outerShdw>
          </a:effectLst>
        </p:spPr>
      </p:pic>
      <p:sp>
        <p:nvSpPr>
          <p:cNvPr id="8" name="Text Box 3"/>
          <p:cNvSpPr txBox="1">
            <a:spLocks noChangeArrowheads="1"/>
          </p:cNvSpPr>
          <p:nvPr/>
        </p:nvSpPr>
        <p:spPr bwMode="auto">
          <a:xfrm>
            <a:off x="4783015" y="956610"/>
            <a:ext cx="4079630" cy="2278963"/>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a:t>Common phrases experience significant reduction (e.g., “Did you get” becomes “</a:t>
            </a:r>
            <a:r>
              <a:rPr lang="en-US" sz="1800" b="1" dirty="0" err="1"/>
              <a:t>jyuge</a:t>
            </a:r>
            <a:r>
              <a:rPr lang="en-US" sz="1800" b="1" dirty="0"/>
              <a:t>”).</a:t>
            </a:r>
          </a:p>
          <a:p>
            <a:pPr marL="168275" indent="-168275">
              <a:spcAft>
                <a:spcPts val="1200"/>
              </a:spcAft>
              <a:buFont typeface="Arial" pitchFamily="34" charset="0"/>
              <a:buChar char="•"/>
            </a:pPr>
            <a:r>
              <a:rPr lang="en-US" sz="1800" b="1" dirty="0"/>
              <a:t>Approximately 12% of phonemes and 1% of syllables are deleted.</a:t>
            </a:r>
          </a:p>
          <a:p>
            <a:pPr marL="168275" indent="-168275">
              <a:spcAft>
                <a:spcPts val="1200"/>
              </a:spcAft>
              <a:buFont typeface="Arial" pitchFamily="34" charset="0"/>
              <a:buChar char="•"/>
            </a:pPr>
            <a:r>
              <a:rPr lang="en-US" sz="1800" b="1" dirty="0"/>
              <a:t>Robustness to missing data is a critical element of any system.</a:t>
            </a:r>
          </a:p>
        </p:txBody>
      </p:sp>
      <p:grpSp>
        <p:nvGrpSpPr>
          <p:cNvPr id="7" name="Group 6"/>
          <p:cNvGrpSpPr/>
          <p:nvPr/>
        </p:nvGrpSpPr>
        <p:grpSpPr>
          <a:xfrm>
            <a:off x="191158" y="3771732"/>
            <a:ext cx="8016840" cy="2826018"/>
            <a:chOff x="191158" y="3771732"/>
            <a:chExt cx="8016840" cy="2826018"/>
          </a:xfrm>
        </p:grpSpPr>
        <p:pic>
          <p:nvPicPr>
            <p:cNvPr id="4" name="Picture 3" descr="x.jpg"/>
            <p:cNvPicPr>
              <a:picLocks noChangeAspect="1"/>
            </p:cNvPicPr>
            <p:nvPr/>
          </p:nvPicPr>
          <p:blipFill>
            <a:blip r:embed="rId3" cstate="print"/>
            <a:stretch>
              <a:fillRect/>
            </a:stretch>
          </p:blipFill>
          <p:spPr>
            <a:xfrm>
              <a:off x="5465837" y="3856136"/>
              <a:ext cx="2742161" cy="2643138"/>
            </a:xfrm>
            <a:prstGeom prst="rect">
              <a:avLst/>
            </a:prstGeom>
            <a:ln w="12700">
              <a:solidFill>
                <a:schemeClr val="accent2"/>
              </a:solidFill>
            </a:ln>
            <a:effectLst>
              <a:outerShdw blurRad="50800" dist="114300" dir="2700000" algn="tl" rotWithShape="0">
                <a:prstClr val="black">
                  <a:alpha val="40000"/>
                </a:prstClr>
              </a:outerShdw>
            </a:effectLst>
          </p:spPr>
        </p:pic>
        <p:sp>
          <p:nvSpPr>
            <p:cNvPr id="9" name="Text Box 3"/>
            <p:cNvSpPr txBox="1">
              <a:spLocks noChangeArrowheads="1"/>
            </p:cNvSpPr>
            <p:nvPr/>
          </p:nvSpPr>
          <p:spPr bwMode="auto">
            <a:xfrm>
              <a:off x="191158" y="3771732"/>
              <a:ext cx="4394909" cy="282601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a:t>Linguistic phenomena such as coarticulation produce significant overlap in the feature space.</a:t>
              </a:r>
            </a:p>
            <a:p>
              <a:pPr marL="168275" indent="-168275">
                <a:spcAft>
                  <a:spcPts val="1200"/>
                </a:spcAft>
                <a:buFont typeface="Arial" pitchFamily="34" charset="0"/>
                <a:buChar char="•"/>
              </a:pPr>
              <a:r>
                <a:rPr lang="en-US" sz="1800" b="1" dirty="0"/>
                <a:t>Decreasing classification error rate requires increasing the amount of linguistic context.</a:t>
              </a:r>
            </a:p>
            <a:p>
              <a:pPr marL="168275" indent="-168275">
                <a:spcAft>
                  <a:spcPts val="1200"/>
                </a:spcAft>
                <a:buFont typeface="Arial" pitchFamily="34" charset="0"/>
                <a:buChar char="•"/>
              </a:pPr>
              <a:r>
                <a:rPr lang="en-US" sz="1800" b="1" dirty="0"/>
                <a:t>Modern systems condition acoustic probabilities using units ranging from phones to multiword phrases.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Performance is Impressive</a:t>
            </a:r>
          </a:p>
        </p:txBody>
      </p:sp>
      <p:sp>
        <p:nvSpPr>
          <p:cNvPr id="66" name="Text Box 92"/>
          <p:cNvSpPr txBox="1">
            <a:spLocks noChangeArrowheads="1"/>
          </p:cNvSpPr>
          <p:nvPr/>
        </p:nvSpPr>
        <p:spPr bwMode="auto">
          <a:xfrm>
            <a:off x="4562475" y="725045"/>
            <a:ext cx="4470400" cy="5493812"/>
          </a:xfrm>
          <a:prstGeom prst="rect">
            <a:avLst/>
          </a:prstGeom>
          <a:noFill/>
          <a:ln w="12700">
            <a:noFill/>
            <a:miter lim="800000"/>
            <a:headEnd type="none" w="sm" len="sm"/>
            <a:tailEnd type="none" w="sm" len="sm"/>
          </a:ln>
          <a:effectLst/>
        </p:spPr>
        <p:txBody>
          <a:bodyPr>
            <a:spAutoFit/>
          </a:bodyPr>
          <a:lstStyle/>
          <a:p>
            <a:pPr marL="171450" indent="-171450">
              <a:buFontTx/>
              <a:buChar char="•"/>
            </a:pPr>
            <a:r>
              <a:rPr lang="en-US" sz="1800" b="1" dirty="0"/>
              <a:t>Human performance exceeds machine performance by a factor ranging from 4x to 10x depending on the task.</a:t>
            </a:r>
          </a:p>
          <a:p>
            <a:pPr marL="171450" indent="-171450">
              <a:lnSpc>
                <a:spcPct val="50000"/>
              </a:lnSpc>
            </a:pPr>
            <a:endParaRPr lang="en-US" sz="1800" b="1" dirty="0"/>
          </a:p>
          <a:p>
            <a:pPr marL="171450" indent="-171450">
              <a:buFontTx/>
              <a:buChar char="•"/>
            </a:pPr>
            <a:r>
              <a:rPr lang="en-US" sz="1800" b="1" dirty="0"/>
              <a:t>On some tasks, such as credit card   number recognition, machine   performance exceeds humans due to human memory retrieval capacity.</a:t>
            </a:r>
          </a:p>
          <a:p>
            <a:pPr marL="171450" indent="-171450">
              <a:buFontTx/>
              <a:buChar char="•"/>
            </a:pPr>
            <a:endParaRPr lang="en-US" sz="1800" b="1" dirty="0"/>
          </a:p>
          <a:p>
            <a:pPr marL="171450" indent="-171450">
              <a:buFontTx/>
              <a:buChar char="•"/>
            </a:pPr>
            <a:r>
              <a:rPr lang="en-US" sz="1800" b="1" dirty="0"/>
              <a:t>The nature of the noise is as important  as the SNR (e.g., cellular phones).</a:t>
            </a:r>
          </a:p>
          <a:p>
            <a:pPr marL="171450" indent="-171450">
              <a:lnSpc>
                <a:spcPct val="50000"/>
              </a:lnSpc>
            </a:pPr>
            <a:endParaRPr lang="en-US" sz="1800" b="1" dirty="0"/>
          </a:p>
          <a:p>
            <a:pPr marL="171450" indent="-171450">
              <a:buFontTx/>
              <a:buChar char="•"/>
            </a:pPr>
            <a:r>
              <a:rPr lang="en-US" sz="1800" b="1" dirty="0"/>
              <a:t>A primary failure mode for humans is inattention.</a:t>
            </a:r>
          </a:p>
          <a:p>
            <a:pPr marL="171450" indent="-171450">
              <a:lnSpc>
                <a:spcPct val="50000"/>
              </a:lnSpc>
            </a:pPr>
            <a:endParaRPr lang="en-US" sz="1800" b="1" dirty="0"/>
          </a:p>
          <a:p>
            <a:pPr marL="171450" indent="-171450">
              <a:buFontTx/>
              <a:buChar char="•"/>
            </a:pPr>
            <a:r>
              <a:rPr lang="en-US" sz="1800" b="1" dirty="0"/>
              <a:t>A second major failure mode is the lack  of familiarity with the domain (i.e.,   business terms and corporation names).</a:t>
            </a:r>
          </a:p>
        </p:txBody>
      </p:sp>
      <p:grpSp>
        <p:nvGrpSpPr>
          <p:cNvPr id="72" name="Group 71"/>
          <p:cNvGrpSpPr/>
          <p:nvPr/>
        </p:nvGrpSpPr>
        <p:grpSpPr>
          <a:xfrm>
            <a:off x="156483" y="948193"/>
            <a:ext cx="4162425" cy="5184577"/>
            <a:chOff x="156483" y="948193"/>
            <a:chExt cx="4162425" cy="5184577"/>
          </a:xfrm>
        </p:grpSpPr>
        <p:sp>
          <p:nvSpPr>
            <p:cNvPr id="118794" name="Rectangle 10"/>
            <p:cNvSpPr>
              <a:spLocks noChangeArrowheads="1"/>
            </p:cNvSpPr>
            <p:nvPr/>
          </p:nvSpPr>
          <p:spPr bwMode="auto">
            <a:xfrm>
              <a:off x="305708" y="359614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1400" b="1">
                <a:solidFill>
                  <a:srgbClr val="FFFFCC"/>
                </a:solidFill>
              </a:endParaRPr>
            </a:p>
          </p:txBody>
        </p:sp>
        <p:sp>
          <p:nvSpPr>
            <p:cNvPr id="6" name="Line 88"/>
            <p:cNvSpPr>
              <a:spLocks noChangeShapeType="1"/>
            </p:cNvSpPr>
            <p:nvPr/>
          </p:nvSpPr>
          <p:spPr bwMode="auto">
            <a:xfrm>
              <a:off x="3918858" y="3794580"/>
              <a:ext cx="285750" cy="571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7" name="Text Box 42"/>
            <p:cNvSpPr txBox="1">
              <a:spLocks noChangeArrowheads="1"/>
            </p:cNvSpPr>
            <p:nvPr/>
          </p:nvSpPr>
          <p:spPr bwMode="auto">
            <a:xfrm>
              <a:off x="512083" y="4977268"/>
              <a:ext cx="444352" cy="307777"/>
            </a:xfrm>
            <a:prstGeom prst="rect">
              <a:avLst/>
            </a:prstGeom>
            <a:noFill/>
            <a:ln w="12700">
              <a:noFill/>
              <a:miter lim="800000"/>
              <a:headEnd type="none" w="sm" len="sm"/>
              <a:tailEnd type="none" w="sm" len="sm"/>
            </a:ln>
            <a:effectLst/>
          </p:spPr>
          <p:txBody>
            <a:bodyPr wrap="none">
              <a:spAutoFit/>
            </a:bodyPr>
            <a:lstStyle/>
            <a:p>
              <a:r>
                <a:rPr lang="en-US" sz="1400" b="1"/>
                <a:t>0%</a:t>
              </a:r>
            </a:p>
          </p:txBody>
        </p:sp>
        <p:sp>
          <p:nvSpPr>
            <p:cNvPr id="8" name="Text Box 43"/>
            <p:cNvSpPr txBox="1">
              <a:spLocks noChangeArrowheads="1"/>
            </p:cNvSpPr>
            <p:nvPr/>
          </p:nvSpPr>
          <p:spPr bwMode="auto">
            <a:xfrm>
              <a:off x="502558" y="4034293"/>
              <a:ext cx="444352" cy="307777"/>
            </a:xfrm>
            <a:prstGeom prst="rect">
              <a:avLst/>
            </a:prstGeom>
            <a:noFill/>
            <a:ln w="12700">
              <a:noFill/>
              <a:miter lim="800000"/>
              <a:headEnd type="none" w="sm" len="sm"/>
              <a:tailEnd type="none" w="sm" len="sm"/>
            </a:ln>
            <a:effectLst/>
          </p:spPr>
          <p:txBody>
            <a:bodyPr wrap="none">
              <a:spAutoFit/>
            </a:bodyPr>
            <a:lstStyle/>
            <a:p>
              <a:r>
                <a:rPr lang="en-US" sz="1400" b="1"/>
                <a:t>5%</a:t>
              </a:r>
            </a:p>
          </p:txBody>
        </p:sp>
        <p:sp>
          <p:nvSpPr>
            <p:cNvPr id="10" name="Text Box 44"/>
            <p:cNvSpPr txBox="1">
              <a:spLocks noChangeArrowheads="1"/>
            </p:cNvSpPr>
            <p:nvPr/>
          </p:nvSpPr>
          <p:spPr bwMode="auto">
            <a:xfrm>
              <a:off x="435883" y="2157868"/>
              <a:ext cx="543739" cy="307777"/>
            </a:xfrm>
            <a:prstGeom prst="rect">
              <a:avLst/>
            </a:prstGeom>
            <a:noFill/>
            <a:ln w="12700">
              <a:noFill/>
              <a:miter lim="800000"/>
              <a:headEnd type="none" w="sm" len="sm"/>
              <a:tailEnd type="none" w="sm" len="sm"/>
            </a:ln>
            <a:effectLst/>
          </p:spPr>
          <p:txBody>
            <a:bodyPr wrap="none">
              <a:spAutoFit/>
            </a:bodyPr>
            <a:lstStyle/>
            <a:p>
              <a:r>
                <a:rPr lang="en-US" sz="1400" b="1"/>
                <a:t>15%</a:t>
              </a:r>
            </a:p>
          </p:txBody>
        </p:sp>
        <p:sp>
          <p:nvSpPr>
            <p:cNvPr id="11" name="Text Box 45"/>
            <p:cNvSpPr txBox="1">
              <a:spLocks noChangeArrowheads="1"/>
            </p:cNvSpPr>
            <p:nvPr/>
          </p:nvSpPr>
          <p:spPr bwMode="auto">
            <a:xfrm>
              <a:off x="435883" y="1233943"/>
              <a:ext cx="543739" cy="307777"/>
            </a:xfrm>
            <a:prstGeom prst="rect">
              <a:avLst/>
            </a:prstGeom>
            <a:noFill/>
            <a:ln w="12700">
              <a:noFill/>
              <a:miter lim="800000"/>
              <a:headEnd type="none" w="sm" len="sm"/>
              <a:tailEnd type="none" w="sm" len="sm"/>
            </a:ln>
            <a:effectLst/>
          </p:spPr>
          <p:txBody>
            <a:bodyPr wrap="none">
              <a:spAutoFit/>
            </a:bodyPr>
            <a:lstStyle/>
            <a:p>
              <a:r>
                <a:rPr lang="en-US" sz="1400" b="1"/>
                <a:t>20%</a:t>
              </a:r>
            </a:p>
          </p:txBody>
        </p:sp>
        <p:sp>
          <p:nvSpPr>
            <p:cNvPr id="12" name="Text Box 46"/>
            <p:cNvSpPr txBox="1">
              <a:spLocks noChangeArrowheads="1"/>
            </p:cNvSpPr>
            <p:nvPr/>
          </p:nvSpPr>
          <p:spPr bwMode="auto">
            <a:xfrm>
              <a:off x="416833" y="3110368"/>
              <a:ext cx="543739" cy="307777"/>
            </a:xfrm>
            <a:prstGeom prst="rect">
              <a:avLst/>
            </a:prstGeom>
            <a:noFill/>
            <a:ln w="12700">
              <a:noFill/>
              <a:miter lim="800000"/>
              <a:headEnd type="none" w="sm" len="sm"/>
              <a:tailEnd type="none" w="sm" len="sm"/>
            </a:ln>
            <a:effectLst/>
          </p:spPr>
          <p:txBody>
            <a:bodyPr wrap="none">
              <a:spAutoFit/>
            </a:bodyPr>
            <a:lstStyle/>
            <a:p>
              <a:r>
                <a:rPr lang="en-US" sz="1400" b="1"/>
                <a:t>10%</a:t>
              </a:r>
            </a:p>
          </p:txBody>
        </p:sp>
        <p:sp>
          <p:nvSpPr>
            <p:cNvPr id="13" name="Line 4"/>
            <p:cNvSpPr>
              <a:spLocks noChangeShapeType="1"/>
            </p:cNvSpPr>
            <p:nvPr/>
          </p:nvSpPr>
          <p:spPr bwMode="auto">
            <a:xfrm>
              <a:off x="42998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4" name="Line 7"/>
            <p:cNvSpPr>
              <a:spLocks noChangeShapeType="1"/>
            </p:cNvSpPr>
            <p:nvPr/>
          </p:nvSpPr>
          <p:spPr bwMode="auto">
            <a:xfrm>
              <a:off x="9470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5" name="Line 8"/>
            <p:cNvSpPr>
              <a:spLocks noChangeShapeType="1"/>
            </p:cNvSpPr>
            <p:nvPr/>
          </p:nvSpPr>
          <p:spPr bwMode="auto">
            <a:xfrm>
              <a:off x="2204358" y="1356180"/>
              <a:ext cx="0" cy="417195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6" name="Line 9"/>
            <p:cNvSpPr>
              <a:spLocks noChangeShapeType="1"/>
            </p:cNvSpPr>
            <p:nvPr/>
          </p:nvSpPr>
          <p:spPr bwMode="auto">
            <a:xfrm>
              <a:off x="30616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7" name="Line 12"/>
            <p:cNvSpPr>
              <a:spLocks noChangeShapeType="1"/>
            </p:cNvSpPr>
            <p:nvPr/>
          </p:nvSpPr>
          <p:spPr bwMode="auto">
            <a:xfrm flipH="1">
              <a:off x="947058" y="32611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8" name="Line 13"/>
            <p:cNvSpPr>
              <a:spLocks noChangeShapeType="1"/>
            </p:cNvSpPr>
            <p:nvPr/>
          </p:nvSpPr>
          <p:spPr bwMode="auto">
            <a:xfrm flipH="1" flipV="1">
              <a:off x="947058" y="3642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9" name="Line 14"/>
            <p:cNvSpPr>
              <a:spLocks noChangeShapeType="1"/>
            </p:cNvSpPr>
            <p:nvPr/>
          </p:nvSpPr>
          <p:spPr bwMode="auto">
            <a:xfrm flipH="1">
              <a:off x="947058" y="4023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0" name="Line 15"/>
            <p:cNvSpPr>
              <a:spLocks noChangeShapeType="1"/>
            </p:cNvSpPr>
            <p:nvPr/>
          </p:nvSpPr>
          <p:spPr bwMode="auto">
            <a:xfrm flipH="1">
              <a:off x="966108" y="4194630"/>
              <a:ext cx="332422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1" name="Line 16"/>
            <p:cNvSpPr>
              <a:spLocks noChangeShapeType="1"/>
            </p:cNvSpPr>
            <p:nvPr/>
          </p:nvSpPr>
          <p:spPr bwMode="auto">
            <a:xfrm flipH="1" flipV="1">
              <a:off x="947058" y="438513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2" name="Line 17"/>
            <p:cNvSpPr>
              <a:spLocks noChangeShapeType="1"/>
            </p:cNvSpPr>
            <p:nvPr/>
          </p:nvSpPr>
          <p:spPr bwMode="auto">
            <a:xfrm flipH="1" flipV="1">
              <a:off x="966108" y="45756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3" name="Line 18"/>
            <p:cNvSpPr>
              <a:spLocks noChangeShapeType="1"/>
            </p:cNvSpPr>
            <p:nvPr/>
          </p:nvSpPr>
          <p:spPr bwMode="auto">
            <a:xfrm flipH="1" flipV="1">
              <a:off x="947058" y="175623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5" name="Line 20"/>
            <p:cNvSpPr>
              <a:spLocks noChangeShapeType="1"/>
            </p:cNvSpPr>
            <p:nvPr/>
          </p:nvSpPr>
          <p:spPr bwMode="auto">
            <a:xfrm flipH="1">
              <a:off x="966108" y="21181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6" name="Line 21"/>
            <p:cNvSpPr>
              <a:spLocks noChangeShapeType="1"/>
            </p:cNvSpPr>
            <p:nvPr/>
          </p:nvSpPr>
          <p:spPr bwMode="auto">
            <a:xfrm flipH="1">
              <a:off x="947058" y="2308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7" name="Line 23"/>
            <p:cNvSpPr>
              <a:spLocks noChangeShapeType="1"/>
            </p:cNvSpPr>
            <p:nvPr/>
          </p:nvSpPr>
          <p:spPr bwMode="auto">
            <a:xfrm flipH="1">
              <a:off x="947058" y="1546680"/>
              <a:ext cx="33718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8" name="Line 24"/>
            <p:cNvSpPr>
              <a:spLocks noChangeShapeType="1"/>
            </p:cNvSpPr>
            <p:nvPr/>
          </p:nvSpPr>
          <p:spPr bwMode="auto">
            <a:xfrm flipH="1">
              <a:off x="947058" y="1356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9" name="Line 25"/>
            <p:cNvSpPr>
              <a:spLocks noChangeShapeType="1"/>
            </p:cNvSpPr>
            <p:nvPr/>
          </p:nvSpPr>
          <p:spPr bwMode="auto">
            <a:xfrm flipH="1">
              <a:off x="966108" y="1927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0" name="Line 26"/>
            <p:cNvSpPr>
              <a:spLocks noChangeShapeType="1"/>
            </p:cNvSpPr>
            <p:nvPr/>
          </p:nvSpPr>
          <p:spPr bwMode="auto">
            <a:xfrm flipH="1" flipV="1">
              <a:off x="947058" y="2880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1" name="Line 27"/>
            <p:cNvSpPr>
              <a:spLocks noChangeShapeType="1"/>
            </p:cNvSpPr>
            <p:nvPr/>
          </p:nvSpPr>
          <p:spPr bwMode="auto">
            <a:xfrm flipH="1" flipV="1">
              <a:off x="947058" y="2499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2" name="Line 28"/>
            <p:cNvSpPr>
              <a:spLocks noChangeShapeType="1"/>
            </p:cNvSpPr>
            <p:nvPr/>
          </p:nvSpPr>
          <p:spPr bwMode="auto">
            <a:xfrm flipH="1" flipV="1">
              <a:off x="966108" y="2689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3" name="Line 29"/>
            <p:cNvSpPr>
              <a:spLocks noChangeShapeType="1"/>
            </p:cNvSpPr>
            <p:nvPr/>
          </p:nvSpPr>
          <p:spPr bwMode="auto">
            <a:xfrm flipH="1">
              <a:off x="947058" y="30706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4" name="Line 30"/>
            <p:cNvSpPr>
              <a:spLocks noChangeShapeType="1"/>
            </p:cNvSpPr>
            <p:nvPr/>
          </p:nvSpPr>
          <p:spPr bwMode="auto">
            <a:xfrm flipH="1" flipV="1">
              <a:off x="966108" y="3832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5" name="Line 31"/>
            <p:cNvSpPr>
              <a:spLocks noChangeShapeType="1"/>
            </p:cNvSpPr>
            <p:nvPr/>
          </p:nvSpPr>
          <p:spPr bwMode="auto">
            <a:xfrm flipH="1">
              <a:off x="947058" y="3451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6" name="Line 33"/>
            <p:cNvSpPr>
              <a:spLocks noChangeShapeType="1"/>
            </p:cNvSpPr>
            <p:nvPr/>
          </p:nvSpPr>
          <p:spPr bwMode="auto">
            <a:xfrm>
              <a:off x="38998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7" name="Line 35"/>
            <p:cNvSpPr>
              <a:spLocks noChangeShapeType="1"/>
            </p:cNvSpPr>
            <p:nvPr/>
          </p:nvSpPr>
          <p:spPr bwMode="auto">
            <a:xfrm>
              <a:off x="136615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8" name="Line 49"/>
            <p:cNvSpPr>
              <a:spLocks noChangeShapeType="1"/>
            </p:cNvSpPr>
            <p:nvPr/>
          </p:nvSpPr>
          <p:spPr bwMode="auto">
            <a:xfrm flipV="1">
              <a:off x="947058" y="13561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39" name="Text Box 59"/>
            <p:cNvSpPr txBox="1">
              <a:spLocks noChangeArrowheads="1"/>
            </p:cNvSpPr>
            <p:nvPr/>
          </p:nvSpPr>
          <p:spPr bwMode="auto">
            <a:xfrm>
              <a:off x="102643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10 dB</a:t>
              </a:r>
            </a:p>
          </p:txBody>
        </p:sp>
        <p:sp>
          <p:nvSpPr>
            <p:cNvPr id="40" name="Text Box 60"/>
            <p:cNvSpPr txBox="1">
              <a:spLocks noChangeArrowheads="1"/>
            </p:cNvSpPr>
            <p:nvPr/>
          </p:nvSpPr>
          <p:spPr bwMode="auto">
            <a:xfrm>
              <a:off x="18836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16 dB</a:t>
              </a:r>
            </a:p>
          </p:txBody>
        </p:sp>
        <p:sp>
          <p:nvSpPr>
            <p:cNvPr id="41" name="Text Box 61"/>
            <p:cNvSpPr txBox="1">
              <a:spLocks noChangeArrowheads="1"/>
            </p:cNvSpPr>
            <p:nvPr/>
          </p:nvSpPr>
          <p:spPr bwMode="auto">
            <a:xfrm>
              <a:off x="27599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22 dB</a:t>
              </a:r>
            </a:p>
          </p:txBody>
        </p:sp>
        <p:sp>
          <p:nvSpPr>
            <p:cNvPr id="42" name="Text Box 62"/>
            <p:cNvSpPr txBox="1">
              <a:spLocks noChangeArrowheads="1"/>
            </p:cNvSpPr>
            <p:nvPr/>
          </p:nvSpPr>
          <p:spPr bwMode="auto">
            <a:xfrm>
              <a:off x="3598183" y="5482093"/>
              <a:ext cx="641522" cy="307777"/>
            </a:xfrm>
            <a:prstGeom prst="rect">
              <a:avLst/>
            </a:prstGeom>
            <a:noFill/>
            <a:ln w="12700">
              <a:noFill/>
              <a:miter lim="800000"/>
              <a:headEnd type="none" w="sm" len="sm"/>
              <a:tailEnd type="none" w="sm" len="sm"/>
            </a:ln>
            <a:effectLst/>
          </p:spPr>
          <p:txBody>
            <a:bodyPr wrap="none">
              <a:spAutoFit/>
            </a:bodyPr>
            <a:lstStyle/>
            <a:p>
              <a:r>
                <a:rPr lang="en-US" sz="1400" b="1"/>
                <a:t>Quiet</a:t>
              </a:r>
            </a:p>
          </p:txBody>
        </p:sp>
        <p:sp>
          <p:nvSpPr>
            <p:cNvPr id="43" name="Line 65"/>
            <p:cNvSpPr>
              <a:spLocks noChangeShapeType="1"/>
            </p:cNvSpPr>
            <p:nvPr/>
          </p:nvSpPr>
          <p:spPr bwMode="auto">
            <a:xfrm flipH="1">
              <a:off x="947058" y="4947105"/>
              <a:ext cx="3343275" cy="9525"/>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4" name="Line 66"/>
            <p:cNvSpPr>
              <a:spLocks noChangeShapeType="1"/>
            </p:cNvSpPr>
            <p:nvPr/>
          </p:nvSpPr>
          <p:spPr bwMode="auto">
            <a:xfrm flipH="1" flipV="1">
              <a:off x="966108" y="5128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5" name="Line 67"/>
            <p:cNvSpPr>
              <a:spLocks noChangeShapeType="1"/>
            </p:cNvSpPr>
            <p:nvPr/>
          </p:nvSpPr>
          <p:spPr bwMode="auto">
            <a:xfrm flipH="1" flipV="1">
              <a:off x="947058" y="53185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6" name="Line 68"/>
            <p:cNvSpPr>
              <a:spLocks noChangeShapeType="1"/>
            </p:cNvSpPr>
            <p:nvPr/>
          </p:nvSpPr>
          <p:spPr bwMode="auto">
            <a:xfrm flipH="1" flipV="1">
              <a:off x="966108" y="5509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7" name="Line 69"/>
            <p:cNvSpPr>
              <a:spLocks noChangeShapeType="1"/>
            </p:cNvSpPr>
            <p:nvPr/>
          </p:nvSpPr>
          <p:spPr bwMode="auto">
            <a:xfrm flipH="1" flipV="1">
              <a:off x="966108" y="47661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8" name="Line 71"/>
            <p:cNvSpPr>
              <a:spLocks noChangeShapeType="1"/>
            </p:cNvSpPr>
            <p:nvPr/>
          </p:nvSpPr>
          <p:spPr bwMode="auto">
            <a:xfrm flipV="1">
              <a:off x="966108" y="55090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49" name="Text Box 52"/>
            <p:cNvSpPr txBox="1">
              <a:spLocks noChangeArrowheads="1"/>
            </p:cNvSpPr>
            <p:nvPr/>
          </p:nvSpPr>
          <p:spPr bwMode="auto">
            <a:xfrm>
              <a:off x="1102633" y="1538743"/>
              <a:ext cx="3210879"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Wall Street Journal (Additive Noise)</a:t>
              </a:r>
            </a:p>
          </p:txBody>
        </p:sp>
        <p:sp>
          <p:nvSpPr>
            <p:cNvPr id="50" name="Text Box 53"/>
            <p:cNvSpPr txBox="1">
              <a:spLocks noChangeArrowheads="1"/>
            </p:cNvSpPr>
            <p:nvPr/>
          </p:nvSpPr>
          <p:spPr bwMode="auto">
            <a:xfrm>
              <a:off x="1502683" y="2497593"/>
              <a:ext cx="998991"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Machines</a:t>
              </a:r>
            </a:p>
          </p:txBody>
        </p:sp>
        <p:sp>
          <p:nvSpPr>
            <p:cNvPr id="51" name="Text Box 54"/>
            <p:cNvSpPr txBox="1">
              <a:spLocks noChangeArrowheads="1"/>
            </p:cNvSpPr>
            <p:nvPr/>
          </p:nvSpPr>
          <p:spPr bwMode="auto">
            <a:xfrm>
              <a:off x="1293133" y="4396243"/>
              <a:ext cx="2731838"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Human Listeners (Committee)</a:t>
              </a:r>
            </a:p>
          </p:txBody>
        </p:sp>
        <p:sp>
          <p:nvSpPr>
            <p:cNvPr id="52" name="Text Box 58"/>
            <p:cNvSpPr txBox="1">
              <a:spLocks noChangeArrowheads="1"/>
            </p:cNvSpPr>
            <p:nvPr/>
          </p:nvSpPr>
          <p:spPr bwMode="auto">
            <a:xfrm>
              <a:off x="156483" y="948193"/>
              <a:ext cx="1567993" cy="307777"/>
            </a:xfrm>
            <a:prstGeom prst="rect">
              <a:avLst/>
            </a:prstGeom>
            <a:noFill/>
            <a:ln w="12700">
              <a:noFill/>
              <a:miter lim="800000"/>
              <a:headEnd type="none" w="sm" len="sm"/>
              <a:tailEnd type="none" w="sm" len="sm"/>
            </a:ln>
            <a:effectLst/>
          </p:spPr>
          <p:txBody>
            <a:bodyPr wrap="none">
              <a:spAutoFit/>
            </a:bodyPr>
            <a:lstStyle/>
            <a:p>
              <a:r>
                <a:rPr lang="en-US" sz="1400" b="1"/>
                <a:t>Word Error Rate</a:t>
              </a:r>
            </a:p>
          </p:txBody>
        </p:sp>
        <p:sp>
          <p:nvSpPr>
            <p:cNvPr id="53" name="Text Box 63"/>
            <p:cNvSpPr txBox="1">
              <a:spLocks noChangeArrowheads="1"/>
            </p:cNvSpPr>
            <p:nvPr/>
          </p:nvSpPr>
          <p:spPr bwMode="auto">
            <a:xfrm>
              <a:off x="1559833" y="5824993"/>
              <a:ext cx="2128596" cy="307777"/>
            </a:xfrm>
            <a:prstGeom prst="rect">
              <a:avLst/>
            </a:prstGeom>
            <a:noFill/>
            <a:ln w="12700">
              <a:noFill/>
              <a:miter lim="800000"/>
              <a:headEnd type="none" w="sm" len="sm"/>
              <a:tailEnd type="none" w="sm" len="sm"/>
            </a:ln>
            <a:effectLst/>
          </p:spPr>
          <p:txBody>
            <a:bodyPr wrap="none">
              <a:spAutoFit/>
            </a:bodyPr>
            <a:lstStyle/>
            <a:p>
              <a:r>
                <a:rPr lang="en-US" sz="1400" b="1"/>
                <a:t>Speech-To-Noise Ratio</a:t>
              </a:r>
            </a:p>
          </p:txBody>
        </p:sp>
        <p:sp>
          <p:nvSpPr>
            <p:cNvPr id="54" name="Line 75"/>
            <p:cNvSpPr>
              <a:spLocks noChangeShapeType="1"/>
            </p:cNvSpPr>
            <p:nvPr/>
          </p:nvSpPr>
          <p:spPr bwMode="auto">
            <a:xfrm flipH="1">
              <a:off x="947058" y="4956630"/>
              <a:ext cx="3206750" cy="0"/>
            </a:xfrm>
            <a:prstGeom prst="line">
              <a:avLst/>
            </a:prstGeom>
            <a:noFill/>
            <a:ln w="44450">
              <a:solidFill>
                <a:schemeClr val="accent2"/>
              </a:solidFill>
              <a:round/>
              <a:headEnd type="none" w="sm" len="sm"/>
              <a:tailEnd type="none" w="sm" len="sm"/>
            </a:ln>
            <a:effectLst/>
          </p:spPr>
          <p:txBody>
            <a:bodyPr wrap="none" anchor="ctr"/>
            <a:lstStyle/>
            <a:p>
              <a:endParaRPr lang="en-US" sz="1400" b="1"/>
            </a:p>
          </p:txBody>
        </p:sp>
        <p:sp>
          <p:nvSpPr>
            <p:cNvPr id="55" name="Oval 76"/>
            <p:cNvSpPr>
              <a:spLocks noChangeArrowheads="1"/>
            </p:cNvSpPr>
            <p:nvPr/>
          </p:nvSpPr>
          <p:spPr bwMode="auto">
            <a:xfrm>
              <a:off x="1270908" y="48804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6" name="Oval 77"/>
            <p:cNvSpPr>
              <a:spLocks noChangeArrowheads="1"/>
            </p:cNvSpPr>
            <p:nvPr/>
          </p:nvSpPr>
          <p:spPr bwMode="auto">
            <a:xfrm>
              <a:off x="2109108" y="49058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7" name="Oval 78"/>
            <p:cNvSpPr>
              <a:spLocks noChangeArrowheads="1"/>
            </p:cNvSpPr>
            <p:nvPr/>
          </p:nvSpPr>
          <p:spPr bwMode="auto">
            <a:xfrm>
              <a:off x="2979058" y="49312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8" name="Line 80"/>
            <p:cNvSpPr>
              <a:spLocks noChangeShapeType="1"/>
            </p:cNvSpPr>
            <p:nvPr/>
          </p:nvSpPr>
          <p:spPr bwMode="auto">
            <a:xfrm>
              <a:off x="966108" y="2518230"/>
              <a:ext cx="419100" cy="2857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59" name="Line 81"/>
            <p:cNvSpPr>
              <a:spLocks noChangeShapeType="1"/>
            </p:cNvSpPr>
            <p:nvPr/>
          </p:nvSpPr>
          <p:spPr bwMode="auto">
            <a:xfrm>
              <a:off x="1366158" y="2784930"/>
              <a:ext cx="876300" cy="4953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0" name="Line 82"/>
            <p:cNvSpPr>
              <a:spLocks noChangeShapeType="1"/>
            </p:cNvSpPr>
            <p:nvPr/>
          </p:nvSpPr>
          <p:spPr bwMode="auto">
            <a:xfrm>
              <a:off x="2204358" y="3261180"/>
              <a:ext cx="876300" cy="3048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1" name="Line 83"/>
            <p:cNvSpPr>
              <a:spLocks noChangeShapeType="1"/>
            </p:cNvSpPr>
            <p:nvPr/>
          </p:nvSpPr>
          <p:spPr bwMode="auto">
            <a:xfrm>
              <a:off x="3061608" y="3565980"/>
              <a:ext cx="857250" cy="2286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2" name="Oval 84"/>
            <p:cNvSpPr>
              <a:spLocks noChangeArrowheads="1"/>
            </p:cNvSpPr>
            <p:nvPr/>
          </p:nvSpPr>
          <p:spPr bwMode="auto">
            <a:xfrm>
              <a:off x="1270908" y="27277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3" name="Oval 85"/>
            <p:cNvSpPr>
              <a:spLocks noChangeArrowheads="1"/>
            </p:cNvSpPr>
            <p:nvPr/>
          </p:nvSpPr>
          <p:spPr bwMode="auto">
            <a:xfrm>
              <a:off x="2090058" y="31849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4" name="Oval 86"/>
            <p:cNvSpPr>
              <a:spLocks noChangeArrowheads="1"/>
            </p:cNvSpPr>
            <p:nvPr/>
          </p:nvSpPr>
          <p:spPr bwMode="auto">
            <a:xfrm>
              <a:off x="3785508" y="36993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5" name="Oval 87"/>
            <p:cNvSpPr>
              <a:spLocks noChangeArrowheads="1"/>
            </p:cNvSpPr>
            <p:nvPr/>
          </p:nvSpPr>
          <p:spPr bwMode="auto">
            <a:xfrm>
              <a:off x="2947308" y="34707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7" name="Line 94"/>
            <p:cNvSpPr>
              <a:spLocks noChangeShapeType="1"/>
            </p:cNvSpPr>
            <p:nvPr/>
          </p:nvSpPr>
          <p:spPr bwMode="auto">
            <a:xfrm>
              <a:off x="956583" y="5509080"/>
              <a:ext cx="3362325"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8" name="Line 48"/>
            <p:cNvSpPr>
              <a:spLocks noChangeShapeType="1"/>
            </p:cNvSpPr>
            <p:nvPr/>
          </p:nvSpPr>
          <p:spPr bwMode="auto">
            <a:xfrm flipV="1">
              <a:off x="42998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9" name="Line 95"/>
            <p:cNvSpPr>
              <a:spLocks noChangeShapeType="1"/>
            </p:cNvSpPr>
            <p:nvPr/>
          </p:nvSpPr>
          <p:spPr bwMode="auto">
            <a:xfrm flipV="1">
              <a:off x="956583" y="1365705"/>
              <a:ext cx="3333750"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0" name="Line 47"/>
            <p:cNvSpPr>
              <a:spLocks noChangeShapeType="1"/>
            </p:cNvSpPr>
            <p:nvPr/>
          </p:nvSpPr>
          <p:spPr bwMode="auto">
            <a:xfrm flipH="1" flipV="1">
              <a:off x="9470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1" name="Oval 79"/>
            <p:cNvSpPr>
              <a:spLocks noChangeArrowheads="1"/>
            </p:cNvSpPr>
            <p:nvPr/>
          </p:nvSpPr>
          <p:spPr bwMode="auto">
            <a:xfrm>
              <a:off x="3804558" y="488678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Performance is Robust</a:t>
            </a:r>
          </a:p>
        </p:txBody>
      </p:sp>
      <p:sp>
        <p:nvSpPr>
          <p:cNvPr id="72" name="Text Box 92"/>
          <p:cNvSpPr txBox="1">
            <a:spLocks noChangeArrowheads="1"/>
          </p:cNvSpPr>
          <p:nvPr/>
        </p:nvSpPr>
        <p:spPr bwMode="auto">
          <a:xfrm>
            <a:off x="191408" y="68149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solidFill>
                  <a:schemeClr val="accent1"/>
                </a:solidFill>
              </a:rPr>
              <a:t>Cocktail Party Effect: </a:t>
            </a:r>
            <a:r>
              <a:rPr lang="en-US" sz="1800" b="1" dirty="0"/>
              <a:t>the ability to focus one’s listening attention on a single talker among a mixture of conversations and noises.</a:t>
            </a:r>
          </a:p>
        </p:txBody>
      </p:sp>
      <p:pic>
        <p:nvPicPr>
          <p:cNvPr id="251906" name="Picture 2"/>
          <p:cNvPicPr>
            <a:picLocks noChangeAspect="1" noChangeArrowheads="1"/>
          </p:cNvPicPr>
          <p:nvPr/>
        </p:nvPicPr>
        <p:blipFill>
          <a:blip r:embed="rId2" cstate="print"/>
          <a:srcRect/>
          <a:stretch>
            <a:fillRect/>
          </a:stretch>
        </p:blipFill>
        <p:spPr bwMode="auto">
          <a:xfrm>
            <a:off x="458794" y="2074867"/>
            <a:ext cx="3810000" cy="297180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3" name="Text Box 92"/>
          <p:cNvSpPr txBox="1">
            <a:spLocks noChangeArrowheads="1"/>
          </p:cNvSpPr>
          <p:nvPr/>
        </p:nvSpPr>
        <p:spPr bwMode="auto">
          <a:xfrm>
            <a:off x="205922" y="5478464"/>
            <a:ext cx="4104821" cy="830997"/>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t>Sound localization is enabled by our binaural hearing, but also involves cognition.</a:t>
            </a:r>
          </a:p>
        </p:txBody>
      </p:sp>
      <p:grpSp>
        <p:nvGrpSpPr>
          <p:cNvPr id="9" name="Group 8"/>
          <p:cNvGrpSpPr/>
          <p:nvPr/>
        </p:nvGrpSpPr>
        <p:grpSpPr>
          <a:xfrm>
            <a:off x="4534813" y="696007"/>
            <a:ext cx="4129082" cy="5883762"/>
            <a:chOff x="4534813" y="696007"/>
            <a:chExt cx="4129082" cy="5883762"/>
          </a:xfrm>
        </p:grpSpPr>
        <p:sp>
          <p:nvSpPr>
            <p:cNvPr id="74" name="Text Box 92"/>
            <p:cNvSpPr txBox="1">
              <a:spLocks noChangeArrowheads="1"/>
            </p:cNvSpPr>
            <p:nvPr/>
          </p:nvSpPr>
          <p:spPr bwMode="auto">
            <a:xfrm>
              <a:off x="4559074" y="547177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t>Suggests that audiovisual integration mechanisms in speech take place rather early in the perceptual process.</a:t>
              </a:r>
            </a:p>
          </p:txBody>
        </p:sp>
        <p:pic>
          <p:nvPicPr>
            <p:cNvPr id="251907" name="Picture 3">
              <a:hlinkClick r:id="rId3"/>
            </p:cNvPr>
            <p:cNvPicPr>
              <a:picLocks noChangeAspect="1" noChangeArrowheads="1"/>
            </p:cNvPicPr>
            <p:nvPr/>
          </p:nvPicPr>
          <p:blipFill>
            <a:blip r:embed="rId4" cstate="print"/>
            <a:srcRect l="1927" r="1020" b="18422"/>
            <a:stretch>
              <a:fillRect/>
            </a:stretch>
          </p:blipFill>
          <p:spPr bwMode="auto">
            <a:xfrm>
              <a:off x="5283196" y="2111607"/>
              <a:ext cx="3106057" cy="2898321"/>
            </a:xfrm>
            <a:prstGeom prst="rect">
              <a:avLst/>
            </a:prstGeom>
            <a:ln w="12700">
              <a:solidFill>
                <a:schemeClr val="accent2"/>
              </a:solidFill>
            </a:ln>
            <a:effectLst>
              <a:outerShdw blurRad="292100" dist="139700" dir="2700000" algn="tl" rotWithShape="0">
                <a:srgbClr val="333333">
                  <a:alpha val="65000"/>
                </a:srgbClr>
              </a:outerShdw>
            </a:effectLst>
          </p:spPr>
        </p:pic>
        <p:sp>
          <p:nvSpPr>
            <p:cNvPr id="76" name="Text Box 92"/>
            <p:cNvSpPr txBox="1">
              <a:spLocks noChangeArrowheads="1"/>
            </p:cNvSpPr>
            <p:nvPr/>
          </p:nvSpPr>
          <p:spPr bwMode="auto">
            <a:xfrm>
              <a:off x="4534813" y="696007"/>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err="1">
                  <a:solidFill>
                    <a:schemeClr val="accent1"/>
                  </a:solidFill>
                </a:rPr>
                <a:t>McGurk</a:t>
              </a:r>
              <a:r>
                <a:rPr lang="en-US" sz="1800" b="1" dirty="0">
                  <a:solidFill>
                    <a:schemeClr val="accent1"/>
                  </a:solidFill>
                </a:rPr>
                <a:t> Effect: </a:t>
              </a:r>
              <a:r>
                <a:rPr lang="en-US" sz="1800" b="1" dirty="0"/>
                <a:t>visual cues of a cause a shift in perception of a sound, demonstrating multimodal speech perception.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Language Technology (HLT)</a:t>
            </a:r>
          </a:p>
        </p:txBody>
      </p:sp>
      <p:sp>
        <p:nvSpPr>
          <p:cNvPr id="9" name="Text Box 34"/>
          <p:cNvSpPr txBox="1">
            <a:spLocks noChangeArrowheads="1"/>
          </p:cNvSpPr>
          <p:nvPr/>
        </p:nvSpPr>
        <p:spPr bwMode="auto">
          <a:xfrm>
            <a:off x="198876" y="638629"/>
            <a:ext cx="8716524" cy="5442857"/>
          </a:xfrm>
          <a:prstGeom prst="rect">
            <a:avLst/>
          </a:prstGeom>
          <a:noFill/>
          <a:ln w="9525">
            <a:noFill/>
            <a:miter lim="800000"/>
            <a:headEnd/>
            <a:tailEnd/>
          </a:ln>
          <a:effectLst/>
        </p:spPr>
        <p:txBody>
          <a:bodyPr lIns="0" tIns="0" rIns="0" bIns="0"/>
          <a:lstStyle/>
          <a:p>
            <a:pPr marL="231775" indent="-231775">
              <a:spcAft>
                <a:spcPts val="600"/>
              </a:spcAft>
              <a:buFontTx/>
              <a:buChar char="•"/>
              <a:tabLst>
                <a:tab pos="4687888" algn="l"/>
              </a:tabLst>
            </a:pPr>
            <a:r>
              <a:rPr lang="en-US" sz="1800" b="1" dirty="0">
                <a:solidFill>
                  <a:schemeClr val="accent1"/>
                </a:solidFill>
              </a:rPr>
              <a:t>Audio Processing:</a:t>
            </a:r>
          </a:p>
          <a:p>
            <a:pPr marL="465138" indent="-233363">
              <a:spcAft>
                <a:spcPts val="600"/>
              </a:spcAft>
              <a:buFont typeface="Wingdings" pitchFamily="2" charset="2"/>
              <a:buChar char="§"/>
              <a:tabLst>
                <a:tab pos="4687888" algn="l"/>
              </a:tabLst>
            </a:pPr>
            <a:r>
              <a:rPr lang="en-US" sz="1800" b="1" dirty="0">
                <a:solidFill>
                  <a:schemeClr val="bg1"/>
                </a:solidFill>
              </a:rPr>
              <a:t>Speech Coding/Compression (mpeg)</a:t>
            </a:r>
          </a:p>
          <a:p>
            <a:pPr marL="465138" indent="-233363">
              <a:spcAft>
                <a:spcPts val="1200"/>
              </a:spcAft>
              <a:buFont typeface="Wingdings" pitchFamily="2" charset="2"/>
              <a:buChar char="§"/>
              <a:tabLst>
                <a:tab pos="4687888" algn="l"/>
              </a:tabLst>
            </a:pPr>
            <a:r>
              <a:rPr lang="en-US" sz="1800" b="1" dirty="0">
                <a:solidFill>
                  <a:schemeClr val="bg1"/>
                </a:solidFill>
              </a:rPr>
              <a:t>Text to Speech Synthesis (voice response systems)</a:t>
            </a:r>
          </a:p>
          <a:p>
            <a:pPr marL="231775" indent="-231775">
              <a:spcAft>
                <a:spcPts val="600"/>
              </a:spcAft>
              <a:buFontTx/>
              <a:buChar char="•"/>
              <a:tabLst>
                <a:tab pos="4687888" algn="l"/>
              </a:tabLst>
            </a:pPr>
            <a:r>
              <a:rPr lang="en-US" sz="1800" b="1" dirty="0">
                <a:solidFill>
                  <a:schemeClr val="accent1"/>
                </a:solidFill>
              </a:rPr>
              <a:t>Pattern Recognition / Machine Learning:</a:t>
            </a:r>
          </a:p>
          <a:p>
            <a:pPr marL="465138" indent="-233363">
              <a:spcAft>
                <a:spcPts val="600"/>
              </a:spcAft>
              <a:buFont typeface="Wingdings" pitchFamily="2" charset="2"/>
              <a:buChar char="§"/>
              <a:tabLst>
                <a:tab pos="4687888" algn="l"/>
              </a:tabLst>
            </a:pPr>
            <a:r>
              <a:rPr lang="en-US" sz="1800" b="1" dirty="0">
                <a:solidFill>
                  <a:schemeClr val="bg1"/>
                </a:solidFill>
              </a:rPr>
              <a:t>Language Identification (defense)</a:t>
            </a:r>
          </a:p>
          <a:p>
            <a:pPr marL="465138" indent="-233363">
              <a:spcAft>
                <a:spcPts val="600"/>
              </a:spcAft>
              <a:buFont typeface="Wingdings" pitchFamily="2" charset="2"/>
              <a:buChar char="§"/>
              <a:tabLst>
                <a:tab pos="4687888" algn="l"/>
              </a:tabLst>
            </a:pPr>
            <a:r>
              <a:rPr lang="en-US" sz="1800" b="1" dirty="0">
                <a:solidFill>
                  <a:schemeClr val="bg1"/>
                </a:solidFill>
              </a:rPr>
              <a:t>Speaker Identification (biometrics for security)</a:t>
            </a:r>
          </a:p>
          <a:p>
            <a:pPr marL="465138" indent="-233363">
              <a:spcAft>
                <a:spcPts val="1200"/>
              </a:spcAft>
              <a:buFont typeface="Wingdings" pitchFamily="2" charset="2"/>
              <a:buChar char="§"/>
              <a:tabLst>
                <a:tab pos="4687888" algn="l"/>
              </a:tabLst>
            </a:pPr>
            <a:r>
              <a:rPr lang="en-US" sz="1800" b="1" dirty="0">
                <a:solidFill>
                  <a:schemeClr val="bg1"/>
                </a:solidFill>
              </a:rPr>
              <a:t>Speech Recognition (automated operator services)</a:t>
            </a:r>
          </a:p>
          <a:p>
            <a:pPr marL="231775" indent="-231775">
              <a:spcAft>
                <a:spcPts val="600"/>
              </a:spcAft>
              <a:buFontTx/>
              <a:buChar char="•"/>
              <a:tabLst>
                <a:tab pos="4687888" algn="l"/>
              </a:tabLst>
            </a:pPr>
            <a:r>
              <a:rPr lang="en-US" sz="1800" b="1" dirty="0">
                <a:solidFill>
                  <a:schemeClr val="accent1"/>
                </a:solidFill>
              </a:rPr>
              <a:t>Natural Language Processing (NLP):</a:t>
            </a:r>
          </a:p>
          <a:p>
            <a:pPr marL="465138" indent="-233363">
              <a:spcAft>
                <a:spcPts val="600"/>
              </a:spcAft>
              <a:buFont typeface="Wingdings" pitchFamily="2" charset="2"/>
              <a:buChar char="§"/>
              <a:tabLst>
                <a:tab pos="4687888" algn="l"/>
              </a:tabLst>
            </a:pPr>
            <a:r>
              <a:rPr lang="en-US" sz="1800" b="1" dirty="0">
                <a:solidFill>
                  <a:schemeClr val="bg1"/>
                </a:solidFill>
              </a:rPr>
              <a:t>Entity/Content Extraction (ask.com,  cuil.com)</a:t>
            </a:r>
          </a:p>
          <a:p>
            <a:pPr marL="465138" indent="-233363">
              <a:spcAft>
                <a:spcPts val="600"/>
              </a:spcAft>
              <a:buFont typeface="Wingdings" pitchFamily="2" charset="2"/>
              <a:buChar char="§"/>
              <a:tabLst>
                <a:tab pos="4687888" algn="l"/>
              </a:tabLst>
            </a:pPr>
            <a:r>
              <a:rPr lang="en-US" sz="1800" b="1" dirty="0">
                <a:solidFill>
                  <a:schemeClr val="bg1"/>
                </a:solidFill>
              </a:rPr>
              <a:t>Summarization and </a:t>
            </a:r>
            <a:r>
              <a:rPr lang="en-US" sz="1800" b="1" dirty="0" err="1">
                <a:solidFill>
                  <a:schemeClr val="bg1"/>
                </a:solidFill>
              </a:rPr>
              <a:t>Gisting</a:t>
            </a:r>
            <a:r>
              <a:rPr lang="en-US" sz="1800" b="1" dirty="0">
                <a:solidFill>
                  <a:schemeClr val="bg1"/>
                </a:solidFill>
              </a:rPr>
              <a:t> (CNN, defense)</a:t>
            </a:r>
          </a:p>
          <a:p>
            <a:pPr marL="465138" indent="-233363">
              <a:spcAft>
                <a:spcPts val="1200"/>
              </a:spcAft>
              <a:buFont typeface="Wingdings" pitchFamily="2" charset="2"/>
              <a:buChar char="§"/>
              <a:tabLst>
                <a:tab pos="4687888" algn="l"/>
              </a:tabLst>
            </a:pPr>
            <a:r>
              <a:rPr lang="en-US" sz="1800" b="1" dirty="0">
                <a:solidFill>
                  <a:schemeClr val="bg1"/>
                </a:solidFill>
              </a:rPr>
              <a:t>Machine Translation (Google search)</a:t>
            </a:r>
          </a:p>
          <a:p>
            <a:pPr marL="168275" indent="-168275">
              <a:spcAft>
                <a:spcPts val="600"/>
              </a:spcAft>
              <a:buFontTx/>
              <a:buChar char="•"/>
              <a:tabLst>
                <a:tab pos="4687888" algn="l"/>
              </a:tabLst>
            </a:pPr>
            <a:r>
              <a:rPr lang="en-US" sz="1800" b="1" dirty="0">
                <a:solidFill>
                  <a:schemeClr val="accent1"/>
                </a:solidFill>
              </a:rPr>
              <a:t>Integrated Technologies:</a:t>
            </a:r>
          </a:p>
          <a:p>
            <a:pPr marL="465138" indent="-233363">
              <a:spcAft>
                <a:spcPts val="600"/>
              </a:spcAft>
              <a:buFont typeface="Wingdings" pitchFamily="2" charset="2"/>
              <a:buChar char="§"/>
              <a:tabLst>
                <a:tab pos="4687888" algn="l"/>
              </a:tabLst>
            </a:pPr>
            <a:r>
              <a:rPr lang="en-US" sz="1800" b="1" dirty="0">
                <a:solidFill>
                  <a:schemeClr val="bg1"/>
                </a:solidFill>
              </a:rPr>
              <a:t>Real-time Speech to Speech Translation (videoconferencing)</a:t>
            </a:r>
          </a:p>
          <a:p>
            <a:pPr marL="465138" indent="-233363">
              <a:spcAft>
                <a:spcPts val="600"/>
              </a:spcAft>
              <a:buFont typeface="Wingdings" pitchFamily="2" charset="2"/>
              <a:buChar char="§"/>
              <a:tabLst>
                <a:tab pos="4687888" algn="l"/>
              </a:tabLst>
            </a:pPr>
            <a:r>
              <a:rPr lang="en-US" sz="1800" b="1" dirty="0">
                <a:solidFill>
                  <a:schemeClr val="bg1"/>
                </a:solidFill>
              </a:rPr>
              <a:t>Multimodal Speech Recognition (automotive)</a:t>
            </a:r>
          </a:p>
          <a:p>
            <a:pPr marL="465138" indent="-233363">
              <a:spcAft>
                <a:spcPts val="1800"/>
              </a:spcAft>
              <a:buFont typeface="Wingdings" pitchFamily="2" charset="2"/>
              <a:buChar char="§"/>
              <a:tabLst>
                <a:tab pos="4687888" algn="l"/>
              </a:tabLst>
            </a:pPr>
            <a:r>
              <a:rPr lang="en-US" sz="1800" b="1" dirty="0">
                <a:solidFill>
                  <a:schemeClr val="bg1"/>
                </a:solidFill>
              </a:rPr>
              <a:t>Human Computer Interfaces (tablet computing)</a:t>
            </a:r>
          </a:p>
          <a:p>
            <a:pPr marL="231775" indent="-231775">
              <a:spcAft>
                <a:spcPts val="1800"/>
              </a:spcAft>
              <a:buFont typeface="Arial" pitchFamily="34" charset="0"/>
              <a:buChar char="•"/>
              <a:tabLst>
                <a:tab pos="4687888" algn="l"/>
              </a:tabLst>
            </a:pPr>
            <a:r>
              <a:rPr lang="en-US" sz="1800" b="1" dirty="0">
                <a:solidFill>
                  <a:schemeClr val="accent2"/>
                </a:solidFill>
              </a:rPr>
              <a:t>All technologies share a common technology base: machine learning.</a:t>
            </a:r>
          </a:p>
          <a:p>
            <a:pPr marL="465138" indent="-233363">
              <a:spcAft>
                <a:spcPts val="1200"/>
              </a:spcAft>
              <a:tabLst>
                <a:tab pos="4687888" algn="l"/>
              </a:tabLst>
            </a:pPr>
            <a:endParaRPr lang="en-US" sz="1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9">
                                            <p:txEl>
                                              <p:pRg st="15" end="15"/>
                                            </p:txEl>
                                          </p:spTgt>
                                        </p:tgtEl>
                                        <p:attrNameLst>
                                          <p:attrName>style.visibility</p:attrName>
                                        </p:attrNameLst>
                                      </p:cBhvr>
                                      <p:to>
                                        <p:strVal val="visible"/>
                                      </p:to>
                                    </p:set>
                                    <p:animEffect transition="in" filter="dissolve">
                                      <p:cBhvr>
                                        <p:cTn id="45" dur="1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25176</TotalTime>
  <Words>1093</Words>
  <Application>Microsoft Macintosh PowerPoint</Application>
  <PresentationFormat>Letter Paper (8.5x11 in)</PresentationFormat>
  <Paragraphs>128</Paragraphs>
  <Slides>13</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Times New Roman</vt:lpstr>
      <vt:lpstr>Wingdings</vt:lpstr>
      <vt:lpstr>lecture_title</vt:lpstr>
      <vt:lpstr>lecture_default</vt:lpstr>
      <vt:lpstr>ISIP 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2209</cp:revision>
  <dcterms:created xsi:type="dcterms:W3CDTF">2002-09-12T17:13:32Z</dcterms:created>
  <dcterms:modified xsi:type="dcterms:W3CDTF">2018-12-05T13:18:16Z</dcterms:modified>
</cp:coreProperties>
</file>