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Lst>
  <p:notesMasterIdLst>
    <p:notesMasterId r:id="rId21"/>
  </p:notesMasterIdLst>
  <p:handoutMasterIdLst>
    <p:handoutMasterId r:id="rId22"/>
  </p:handoutMasterIdLst>
  <p:sldIdLst>
    <p:sldId id="333" r:id="rId3"/>
    <p:sldId id="344" r:id="rId4"/>
    <p:sldId id="345" r:id="rId5"/>
    <p:sldId id="346" r:id="rId6"/>
    <p:sldId id="347" r:id="rId7"/>
    <p:sldId id="348" r:id="rId8"/>
    <p:sldId id="349" r:id="rId9"/>
    <p:sldId id="350" r:id="rId10"/>
    <p:sldId id="351" r:id="rId11"/>
    <p:sldId id="386" r:id="rId12"/>
    <p:sldId id="388" r:id="rId13"/>
    <p:sldId id="393" r:id="rId14"/>
    <p:sldId id="389" r:id="rId15"/>
    <p:sldId id="390" r:id="rId16"/>
    <p:sldId id="392" r:id="rId17"/>
    <p:sldId id="394" r:id="rId18"/>
    <p:sldId id="396" r:id="rId19"/>
    <p:sldId id="339" r:id="rId20"/>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45">
          <p15:clr>
            <a:srgbClr val="A4A3A4"/>
          </p15:clr>
        </p15:guide>
        <p15:guide id="2" pos="295">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FF755"/>
    <a:srgbClr val="CC6600"/>
    <a:srgbClr val="6666FF"/>
    <a:srgbClr val="008000"/>
    <a:srgbClr val="000080"/>
    <a:srgbClr val="004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36" autoAdjust="0"/>
    <p:restoredTop sz="95815" autoAdjust="0"/>
  </p:normalViewPr>
  <p:slideViewPr>
    <p:cSldViewPr snapToGrid="0">
      <p:cViewPr varScale="1">
        <p:scale>
          <a:sx n="90" d="100"/>
          <a:sy n="90" d="100"/>
        </p:scale>
        <p:origin x="1064" y="192"/>
      </p:cViewPr>
      <p:guideLst>
        <p:guide orient="horz" pos="3945"/>
        <p:guide pos="29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10699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1591029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272133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131806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2512266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1996661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2900104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16</a:t>
            </a:fld>
            <a:endParaRPr lang="en-US"/>
          </a:p>
        </p:txBody>
      </p:sp>
    </p:spTree>
    <p:extLst>
      <p:ext uri="{BB962C8B-B14F-4D97-AF65-F5344CB8AC3E}">
        <p14:creationId xmlns:p14="http://schemas.microsoft.com/office/powerpoint/2010/main" val="3988530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17</a:t>
            </a:fld>
            <a:endParaRPr lang="en-US"/>
          </a:p>
        </p:txBody>
      </p:sp>
    </p:spTree>
    <p:extLst>
      <p:ext uri="{BB962C8B-B14F-4D97-AF65-F5344CB8AC3E}">
        <p14:creationId xmlns:p14="http://schemas.microsoft.com/office/powerpoint/2010/main" val="159270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2</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146945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3</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70669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4</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180862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5</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632481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6</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84613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7</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95467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8</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134787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9</a:t>
            </a:fld>
            <a:endParaRPr lang="en-US"/>
          </a:p>
        </p:txBody>
      </p:sp>
    </p:spTree>
    <p:extLst>
      <p:ext uri="{BB962C8B-B14F-4D97-AF65-F5344CB8AC3E}">
        <p14:creationId xmlns:p14="http://schemas.microsoft.com/office/powerpoint/2010/main" val="1955823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33,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ro.umontreal.ca/~lisa/twiki/bin/view.cgi/Public/DBNEquations" TargetMode="External"/><Relationship Id="rId2" Type="http://schemas.openxmlformats.org/officeDocument/2006/relationships/hyperlink" Target="http://www.iro.umontreal.ca/~bengioy/papers/ftml.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ruder.io/optimizing-gradient-descent/index.html#nada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4.tmp"/><Relationship Id="rId4" Type="http://schemas.openxmlformats.org/officeDocument/2006/relationships/image" Target="../media/image13.tmp"/></Relationships>
</file>

<file path=ppt/slides/_rels/slide1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tmp"/></Relationships>
</file>

<file path=ppt/slides/_rels/slide16.xml.rels><?xml version="1.0" encoding="UTF-8" standalone="yes"?>
<Relationships xmlns="http://schemas.openxmlformats.org/package/2006/relationships"><Relationship Id="rId3" Type="http://schemas.openxmlformats.org/officeDocument/2006/relationships/hyperlink" Target="http://blog.aylien.com/introduction-generative-adversarial-networks-code-tensorflow/"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www.asimovinstitute.org/neural-network-zoo/"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409575" y="552450"/>
            <a:ext cx="8467725" cy="1015663"/>
          </a:xfrm>
          <a:prstGeom prst="rect">
            <a:avLst/>
          </a:prstGeom>
          <a:noFill/>
          <a:ln w="9525">
            <a:noFill/>
            <a:miter lim="800000"/>
            <a:headEnd/>
            <a:tailEnd/>
          </a:ln>
        </p:spPr>
        <p:txBody>
          <a:bodyPr>
            <a:spAutoFit/>
          </a:bodyPr>
          <a:lstStyle/>
          <a:p>
            <a:pPr algn="ctr">
              <a:spcBef>
                <a:spcPct val="50000"/>
              </a:spcBef>
            </a:pPr>
            <a:r>
              <a:rPr lang="en-US" b="1">
                <a:solidFill>
                  <a:schemeClr val="accent1"/>
                </a:solidFill>
              </a:rPr>
              <a:t>LECTURE 33: </a:t>
            </a:r>
            <a:r>
              <a:rPr lang="en-US" b="1">
                <a:solidFill>
                  <a:schemeClr val="accent2"/>
                </a:solidFill>
              </a:rPr>
              <a:t> </a:t>
            </a:r>
            <a:r>
              <a:rPr lang="en-US" b="1" cap="all">
                <a:solidFill>
                  <a:schemeClr val="accent2"/>
                </a:solidFill>
              </a:rPr>
              <a:t>Alternative OPTIMIZERS</a:t>
            </a:r>
            <a:endParaRPr lang="en-US" b="1" cap="all" dirty="0">
              <a:solidFill>
                <a:schemeClr val="accent2"/>
              </a:solidFill>
            </a:endParaRPr>
          </a:p>
          <a:p>
            <a:pPr algn="ctr">
              <a:spcBef>
                <a:spcPct val="50000"/>
              </a:spcBef>
            </a:pPr>
            <a:endParaRPr lang="en-US" b="1" cap="all" dirty="0">
              <a:solidFill>
                <a:schemeClr val="accent2"/>
              </a:solidFill>
            </a:endParaRPr>
          </a:p>
        </p:txBody>
      </p:sp>
      <p:sp>
        <p:nvSpPr>
          <p:cNvPr id="4" name="Rectangle 3"/>
          <p:cNvSpPr txBox="1">
            <a:spLocks noChangeArrowheads="1"/>
          </p:cNvSpPr>
          <p:nvPr/>
        </p:nvSpPr>
        <p:spPr bwMode="auto">
          <a:xfrm>
            <a:off x="541338" y="1358900"/>
            <a:ext cx="4030661" cy="3697194"/>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algn="l" defTabSz="914400" rtl="0" eaLnBrk="0" fontAlgn="base" latinLnBrk="0" hangingPunct="0">
              <a:spcBef>
                <a:spcPct val="0"/>
              </a:spcBef>
              <a:spcAft>
                <a:spcPts val="0"/>
              </a:spcAft>
              <a:buClrTx/>
              <a:buSzTx/>
              <a:buFont typeface="Arial" pitchFamily="34" charset="0"/>
              <a:buChar char="•"/>
              <a:tabLst/>
              <a:defRPr/>
            </a:pPr>
            <a:r>
              <a:rPr kumimoji="0" lang="en-US" b="1" i="0" u="none" strike="noStrike" kern="0" cap="none" spc="0" normalizeH="0" baseline="0" noProof="0" dirty="0">
                <a:ln>
                  <a:noFill/>
                </a:ln>
                <a:solidFill>
                  <a:srgbClr val="000080"/>
                </a:solidFill>
                <a:effectLst/>
                <a:uLnTx/>
                <a:uFillTx/>
                <a:latin typeface="+mn-lt"/>
                <a:ea typeface="+mn-ea"/>
                <a:cs typeface="+mn-cs"/>
              </a:rPr>
              <a:t>Objectives:</a:t>
            </a: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Convolutional</a:t>
            </a:r>
            <a:r>
              <a:rPr kumimoji="0" lang="en-US" sz="1800" b="1" i="0" u="none" strike="noStrike" kern="0" cap="none" spc="0" normalizeH="0" noProof="0" dirty="0">
                <a:ln>
                  <a:noFill/>
                </a:ln>
                <a:solidFill>
                  <a:schemeClr val="bg1"/>
                </a:solidFill>
                <a:effectLst/>
                <a:uLnTx/>
                <a:uFillTx/>
                <a:latin typeface="+mn-lt"/>
                <a:ea typeface="+mn-ea"/>
                <a:cs typeface="+mn-cs"/>
              </a:rPr>
              <a:t> Neural Networks</a:t>
            </a:r>
            <a:br>
              <a:rPr kumimoji="0" lang="en-US" sz="1800" b="1" i="0" u="none" strike="noStrike" kern="0" cap="none" spc="0" normalizeH="0" noProof="0" dirty="0">
                <a:ln>
                  <a:noFill/>
                </a:ln>
                <a:solidFill>
                  <a:schemeClr val="bg1"/>
                </a:solidFill>
                <a:effectLst/>
                <a:uLnTx/>
                <a:uFillTx/>
                <a:latin typeface="+mn-lt"/>
                <a:ea typeface="+mn-ea"/>
                <a:cs typeface="+mn-cs"/>
              </a:rPr>
            </a:br>
            <a:r>
              <a:rPr kumimoji="0" lang="en-US" sz="1800" b="1" i="0" u="none" strike="noStrike" kern="0" cap="none" spc="0" normalizeH="0" noProof="0" dirty="0">
                <a:ln>
                  <a:noFill/>
                </a:ln>
                <a:solidFill>
                  <a:schemeClr val="bg1"/>
                </a:solidFill>
                <a:effectLst/>
                <a:uLnTx/>
                <a:uFillTx/>
                <a:latin typeface="+mn-lt"/>
                <a:ea typeface="+mn-ea"/>
                <a:cs typeface="+mn-cs"/>
              </a:rPr>
              <a:t>Stochastic Gradient Descent</a:t>
            </a:r>
            <a:br>
              <a:rPr kumimoji="0" lang="en-US" sz="1800" b="1" i="0" u="none" strike="noStrike" kern="0" cap="none" spc="0" normalizeH="0" noProof="0" dirty="0">
                <a:ln>
                  <a:noFill/>
                </a:ln>
                <a:solidFill>
                  <a:schemeClr val="bg1"/>
                </a:solidFill>
                <a:effectLst/>
                <a:uLnTx/>
                <a:uFillTx/>
                <a:latin typeface="+mn-lt"/>
                <a:ea typeface="+mn-ea"/>
                <a:cs typeface="+mn-cs"/>
              </a:rPr>
            </a:br>
            <a:r>
              <a:rPr kumimoji="0" lang="en-US" sz="1800" b="1" i="0" u="none" strike="noStrike" kern="0" cap="none" spc="0" normalizeH="0" noProof="0" dirty="0">
                <a:ln>
                  <a:noFill/>
                </a:ln>
                <a:solidFill>
                  <a:schemeClr val="bg1"/>
                </a:solidFill>
                <a:effectLst/>
                <a:uLnTx/>
                <a:uFillTx/>
                <a:latin typeface="+mn-lt"/>
                <a:ea typeface="+mn-ea"/>
                <a:cs typeface="+mn-cs"/>
              </a:rPr>
              <a:t>Adaptive Moment Estimation</a:t>
            </a:r>
            <a:br>
              <a:rPr kumimoji="0" lang="en-US" sz="1800" b="1" i="0" u="none" strike="noStrike" kern="0" cap="none" spc="0" normalizeH="0" noProof="0" dirty="0">
                <a:ln>
                  <a:noFill/>
                </a:ln>
                <a:solidFill>
                  <a:schemeClr val="bg1"/>
                </a:solidFill>
                <a:effectLst/>
                <a:uLnTx/>
                <a:uFillTx/>
                <a:latin typeface="+mn-lt"/>
                <a:ea typeface="+mn-ea"/>
                <a:cs typeface="+mn-cs"/>
              </a:rPr>
            </a:br>
            <a:r>
              <a:rPr kumimoji="0" lang="en-US" sz="1800" b="1" i="0" u="none" strike="noStrike" kern="0" cap="none" spc="0" normalizeH="0" noProof="0" dirty="0">
                <a:ln>
                  <a:noFill/>
                </a:ln>
                <a:solidFill>
                  <a:schemeClr val="bg1"/>
                </a:solidFill>
                <a:effectLst/>
                <a:uLnTx/>
                <a:uFillTx/>
                <a:latin typeface="+mn-lt"/>
                <a:ea typeface="+mn-ea"/>
                <a:cs typeface="+mn-cs"/>
              </a:rPr>
              <a:t>Generative Adversarial</a:t>
            </a:r>
            <a:r>
              <a:rPr lang="en-US" sz="1800" b="1" kern="0" dirty="0">
                <a:solidFill>
                  <a:schemeClr val="bg1"/>
                </a:solidFill>
                <a:latin typeface="+mn-lt"/>
              </a:rPr>
              <a:t> Networks</a:t>
            </a:r>
            <a:br>
              <a:rPr lang="en-US" sz="1800" b="1" kern="0" dirty="0">
                <a:solidFill>
                  <a:schemeClr val="bg1"/>
                </a:solidFill>
                <a:latin typeface="+mn-lt"/>
              </a:rPr>
            </a:br>
            <a:r>
              <a:rPr lang="en-US" sz="1800" b="1" kern="0" dirty="0">
                <a:solidFill>
                  <a:schemeClr val="bg1"/>
                </a:solidFill>
                <a:latin typeface="+mn-lt"/>
              </a:rPr>
              <a:t>The Neural Network Zoo</a:t>
            </a:r>
            <a:endParaRPr kumimoji="0" lang="en-US" sz="1800" b="1" i="0" u="none" strike="noStrike" kern="0" cap="none" spc="0" normalizeH="0" noProof="0" dirty="0">
              <a:ln>
                <a:noFill/>
              </a:ln>
              <a:solidFill>
                <a:schemeClr val="bg1"/>
              </a:solidFill>
              <a:effectLst/>
              <a:uLnTx/>
              <a:uFillTx/>
              <a:latin typeface="+mn-lt"/>
              <a:ea typeface="+mn-ea"/>
              <a:cs typeface="+mn-cs"/>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285750" marR="0" lvl="0" indent="-285750" algn="l" defTabSz="914400" rtl="0" eaLnBrk="0" fontAlgn="base" latinLnBrk="0" hangingPunct="0">
              <a:spcBef>
                <a:spcPct val="0"/>
              </a:spcBef>
              <a:spcAft>
                <a:spcPts val="0"/>
              </a:spcAft>
              <a:buClrTx/>
              <a:buSzTx/>
              <a:buFont typeface="Arial" panose="020B0604020202020204" pitchFamily="34" charset="0"/>
              <a:buChar char="•"/>
              <a:tabLst/>
              <a:defRPr/>
            </a:pPr>
            <a:r>
              <a:rPr lang="en-US" b="1" kern="0" dirty="0">
                <a:solidFill>
                  <a:srgbClr val="000080"/>
                </a:solidFill>
                <a:latin typeface="+mn-lt"/>
              </a:rPr>
              <a:t>Resources</a:t>
            </a:r>
            <a:r>
              <a:rPr lang="en-US" sz="1800" b="1" kern="0" dirty="0">
                <a:solidFill>
                  <a:schemeClr val="bg1"/>
                </a:solidFill>
                <a:latin typeface="+mn-lt"/>
              </a:rPr>
              <a:t>:</a:t>
            </a:r>
            <a:br>
              <a:rPr lang="en-US" sz="1800" b="1" kern="0" dirty="0">
                <a:solidFill>
                  <a:schemeClr val="bg1"/>
                </a:solidFill>
                <a:latin typeface="+mn-lt"/>
              </a:rPr>
            </a:br>
            <a:r>
              <a:rPr lang="en-US" sz="1800" b="1" kern="0" dirty="0">
                <a:solidFill>
                  <a:schemeClr val="bg1"/>
                </a:solidFill>
                <a:latin typeface="+mn-lt"/>
                <a:hlinkClick r:id="rId2"/>
              </a:rPr>
              <a:t>Learning Architectures for AI</a:t>
            </a:r>
            <a:br>
              <a:rPr lang="en-US" sz="1800" b="1" kern="0" dirty="0">
                <a:solidFill>
                  <a:schemeClr val="bg1"/>
                </a:solidFill>
                <a:latin typeface="+mn-lt"/>
              </a:rPr>
            </a:br>
            <a:r>
              <a:rPr lang="en-US" sz="1800" b="1" kern="0" dirty="0">
                <a:solidFill>
                  <a:schemeClr val="bg1"/>
                </a:solidFill>
                <a:latin typeface="+mn-lt"/>
                <a:hlinkClick r:id="rId3"/>
              </a:rPr>
              <a:t>Contrastive Divergence RBMs</a:t>
            </a: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a:t>
            </a:r>
            <a:r>
              <a:rPr kumimoji="0" lang="en-US" sz="1800" b="1" i="0" u="none" strike="noStrike" kern="0" cap="none" spc="0" normalizeH="0" noProof="0" dirty="0">
                <a:ln>
                  <a:noFill/>
                </a:ln>
                <a:solidFill>
                  <a:schemeClr val="bg1"/>
                </a:solidFill>
                <a:effectLst/>
                <a:uLnTx/>
                <a:uFillTx/>
                <a:latin typeface="+mn-lt"/>
                <a:ea typeface="+mn-ea"/>
                <a:cs typeface="+mn-cs"/>
              </a:rPr>
              <a:t> </a:t>
            </a:r>
            <a:endParaRPr kumimoji="0" lang="en-US" sz="1800" b="1"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DRNN Training</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64248" y="563082"/>
                <a:ext cx="8686800" cy="5977035"/>
              </a:xfrm>
              <a:prstGeom prst="rect">
                <a:avLst/>
              </a:prstGeom>
            </p:spPr>
            <p:txBody>
              <a:bodyPr lIns="0" tIns="0" rIns="0" bIns="0"/>
              <a:lst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182563" indent="-182563">
                  <a:spcBef>
                    <a:spcPts val="0"/>
                  </a:spcBef>
                  <a:spcAft>
                    <a:spcPts val="600"/>
                  </a:spcAft>
                  <a:buFont typeface="Arial" charset="0"/>
                  <a:buChar char="•"/>
                </a:pPr>
                <a:r>
                  <a:rPr lang="en-US" sz="1800" b="1" kern="0" dirty="0">
                    <a:latin typeface="Arial" panose="020B0604020202020204" pitchFamily="34" charset="0"/>
                    <a:cs typeface="Arial" panose="020B0604020202020204" pitchFamily="34" charset="0"/>
                  </a:rPr>
                  <a:t>Use stochastic gradient decent for optimization:</a:t>
                </a:r>
              </a:p>
              <a:p>
                <a:pPr marL="404813" lvl="1" indent="-222250">
                  <a:spcBef>
                    <a:spcPts val="0"/>
                  </a:spcBef>
                  <a:spcAft>
                    <a:spcPts val="600"/>
                  </a:spcAft>
                  <a:buFont typeface="Wingdings" charset="2"/>
                  <a:buChar char="§"/>
                </a:pPr>
                <a14:m>
                  <m:oMath xmlns:m="http://schemas.openxmlformats.org/officeDocument/2006/math">
                    <m:r>
                      <a:rPr lang="en-US" sz="2400" b="1" kern="0">
                        <a:latin typeface="Cambria Math" charset="0"/>
                        <a:cs typeface="Arial" panose="020B0604020202020204" pitchFamily="34" charset="0"/>
                      </a:rPr>
                      <m:t>𝜃</m:t>
                    </m:r>
                    <m:d>
                      <m:dPr>
                        <m:ctrlPr>
                          <a:rPr lang="en-US" sz="2400" b="1" i="1" kern="0">
                            <a:latin typeface="Cambria Math" panose="02040503050406030204" pitchFamily="18" charset="0"/>
                            <a:cs typeface="Arial" panose="020B0604020202020204" pitchFamily="34" charset="0"/>
                          </a:rPr>
                        </m:ctrlPr>
                      </m:dPr>
                      <m:e>
                        <m:r>
                          <a:rPr lang="en-US" sz="2400" b="1" kern="0">
                            <a:latin typeface="Cambria Math" charset="0"/>
                            <a:cs typeface="Arial" panose="020B0604020202020204" pitchFamily="34" charset="0"/>
                          </a:rPr>
                          <m:t>𝑗</m:t>
                        </m:r>
                        <m:r>
                          <a:rPr lang="en-US" sz="2400" b="1" kern="0">
                            <a:latin typeface="Cambria Math" charset="0"/>
                            <a:cs typeface="Arial" panose="020B0604020202020204" pitchFamily="34" charset="0"/>
                          </a:rPr>
                          <m:t>+1</m:t>
                        </m:r>
                      </m:e>
                    </m:d>
                    <m:r>
                      <a:rPr lang="en-US" sz="2400" b="1" kern="0">
                        <a:latin typeface="Cambria Math" charset="0"/>
                        <a:cs typeface="Arial" panose="020B0604020202020204" pitchFamily="34" charset="0"/>
                      </a:rPr>
                      <m:t>=</m:t>
                    </m:r>
                    <m:r>
                      <a:rPr lang="en-US" sz="2400" b="1" kern="0">
                        <a:latin typeface="Cambria Math" charset="0"/>
                        <a:cs typeface="Arial" panose="020B0604020202020204" pitchFamily="34" charset="0"/>
                      </a:rPr>
                      <m:t>𝜃</m:t>
                    </m:r>
                    <m:d>
                      <m:dPr>
                        <m:ctrlPr>
                          <a:rPr lang="en-US" sz="2400" b="1" i="1" kern="0">
                            <a:latin typeface="Cambria Math" panose="02040503050406030204" pitchFamily="18" charset="0"/>
                            <a:cs typeface="Arial" panose="020B0604020202020204" pitchFamily="34" charset="0"/>
                          </a:rPr>
                        </m:ctrlPr>
                      </m:dPr>
                      <m:e>
                        <m:r>
                          <a:rPr lang="en-US" sz="2400" b="1" kern="0">
                            <a:latin typeface="Cambria Math" charset="0"/>
                            <a:cs typeface="Arial" panose="020B0604020202020204" pitchFamily="34" charset="0"/>
                          </a:rPr>
                          <m:t>𝑗</m:t>
                        </m:r>
                      </m:e>
                    </m:d>
                    <m:r>
                      <a:rPr lang="en-US" sz="2400" b="1" kern="0">
                        <a:latin typeface="Cambria Math" charset="0"/>
                        <a:cs typeface="Arial" panose="020B0604020202020204" pitchFamily="34" charset="0"/>
                      </a:rPr>
                      <m:t>−</m:t>
                    </m:r>
                    <m:sSub>
                      <m:sSubPr>
                        <m:ctrlPr>
                          <a:rPr lang="en-US" sz="2400" b="1" i="1" kern="0">
                            <a:latin typeface="Cambria Math" panose="02040503050406030204" pitchFamily="18" charset="0"/>
                            <a:cs typeface="Arial" panose="020B0604020202020204" pitchFamily="34" charset="0"/>
                          </a:rPr>
                        </m:ctrlPr>
                      </m:sSubPr>
                      <m:e>
                        <m:r>
                          <a:rPr lang="en-US" sz="2400" b="1" kern="0">
                            <a:latin typeface="Cambria Math" charset="0"/>
                            <a:cs typeface="Arial" panose="020B0604020202020204" pitchFamily="34" charset="0"/>
                          </a:rPr>
                          <m:t>𝜂</m:t>
                        </m:r>
                      </m:e>
                      <m:sub>
                        <m:r>
                          <a:rPr lang="en-US" sz="2400" b="1" kern="0">
                            <a:latin typeface="Cambria Math" charset="0"/>
                            <a:cs typeface="Arial" panose="020B0604020202020204" pitchFamily="34" charset="0"/>
                          </a:rPr>
                          <m:t>0</m:t>
                        </m:r>
                      </m:sub>
                    </m:sSub>
                    <m:d>
                      <m:dPr>
                        <m:ctrlPr>
                          <a:rPr lang="en-US" sz="2400" b="1" i="1" kern="0">
                            <a:latin typeface="Cambria Math" panose="02040503050406030204" pitchFamily="18" charset="0"/>
                            <a:cs typeface="Arial" panose="020B0604020202020204" pitchFamily="34" charset="0"/>
                          </a:rPr>
                        </m:ctrlPr>
                      </m:dPr>
                      <m:e>
                        <m:r>
                          <a:rPr lang="en-US" sz="2400" b="1" kern="0">
                            <a:latin typeface="Cambria Math" charset="0"/>
                            <a:cs typeface="Arial" panose="020B0604020202020204" pitchFamily="34" charset="0"/>
                          </a:rPr>
                          <m:t>1−</m:t>
                        </m:r>
                        <m:f>
                          <m:fPr>
                            <m:ctrlPr>
                              <a:rPr lang="en-US" sz="2400" b="1" i="1" kern="0">
                                <a:latin typeface="Cambria Math" panose="02040503050406030204" pitchFamily="18" charset="0"/>
                                <a:cs typeface="Arial" panose="020B0604020202020204" pitchFamily="34" charset="0"/>
                              </a:rPr>
                            </m:ctrlPr>
                          </m:fPr>
                          <m:num>
                            <m:r>
                              <a:rPr lang="en-US" sz="2400" b="1" kern="0">
                                <a:latin typeface="Cambria Math" charset="0"/>
                                <a:cs typeface="Arial" panose="020B0604020202020204" pitchFamily="34" charset="0"/>
                              </a:rPr>
                              <m:t>𝑗</m:t>
                            </m:r>
                          </m:num>
                          <m:den>
                            <m:r>
                              <a:rPr lang="en-US" sz="2400" b="1" kern="0">
                                <a:latin typeface="Cambria Math" charset="0"/>
                                <a:cs typeface="Arial" panose="020B0604020202020204" pitchFamily="34" charset="0"/>
                              </a:rPr>
                              <m:t>𝑇</m:t>
                            </m:r>
                          </m:den>
                        </m:f>
                      </m:e>
                    </m:d>
                    <m:f>
                      <m:fPr>
                        <m:ctrlPr>
                          <a:rPr lang="en-US" sz="2400" b="1" i="1" kern="0">
                            <a:latin typeface="Cambria Math" panose="02040503050406030204" pitchFamily="18" charset="0"/>
                            <a:cs typeface="Arial" panose="020B0604020202020204" pitchFamily="34" charset="0"/>
                          </a:rPr>
                        </m:ctrlPr>
                      </m:fPr>
                      <m:num>
                        <m:sSub>
                          <m:sSubPr>
                            <m:ctrlPr>
                              <a:rPr lang="en-US" sz="2400" b="1" i="1" kern="0">
                                <a:latin typeface="Cambria Math" panose="02040503050406030204" pitchFamily="18" charset="0"/>
                                <a:cs typeface="Arial" panose="020B0604020202020204" pitchFamily="34" charset="0"/>
                              </a:rPr>
                            </m:ctrlPr>
                          </m:sSubPr>
                          <m:e>
                            <m:r>
                              <a:rPr lang="en-US" sz="2400" b="1" kern="0">
                                <a:latin typeface="Cambria Math" charset="0"/>
                                <a:cs typeface="Arial" panose="020B0604020202020204" pitchFamily="34" charset="0"/>
                              </a:rPr>
                              <m:t>𝛻</m:t>
                            </m:r>
                          </m:e>
                          <m:sub>
                            <m:r>
                              <m:rPr>
                                <m:sty m:val="p"/>
                              </m:rPr>
                              <a:rPr lang="en-US" sz="2400" b="1" kern="0">
                                <a:latin typeface="Cambria Math" charset="0"/>
                                <a:cs typeface="Arial" panose="020B0604020202020204" pitchFamily="34" charset="0"/>
                              </a:rPr>
                              <m:t>θ</m:t>
                            </m:r>
                          </m:sub>
                        </m:sSub>
                        <m:d>
                          <m:dPr>
                            <m:ctrlPr>
                              <a:rPr lang="en-US" sz="2400" b="1" i="1" kern="0">
                                <a:latin typeface="Cambria Math" panose="02040503050406030204" pitchFamily="18" charset="0"/>
                                <a:cs typeface="Arial" panose="020B0604020202020204" pitchFamily="34" charset="0"/>
                              </a:rPr>
                            </m:ctrlPr>
                          </m:dPr>
                          <m:e>
                            <m:r>
                              <a:rPr lang="en-US" sz="2400" b="1" kern="0">
                                <a:latin typeface="Cambria Math" charset="0"/>
                                <a:cs typeface="Arial" panose="020B0604020202020204" pitchFamily="34" charset="0"/>
                              </a:rPr>
                              <m:t>𝑗</m:t>
                            </m:r>
                          </m:e>
                        </m:d>
                      </m:num>
                      <m:den>
                        <m:d>
                          <m:dPr>
                            <m:begChr m:val="‖"/>
                            <m:endChr m:val="‖"/>
                            <m:ctrlPr>
                              <a:rPr lang="en-US" sz="2400" b="1" i="1" kern="0">
                                <a:latin typeface="Cambria Math" panose="02040503050406030204" pitchFamily="18" charset="0"/>
                                <a:cs typeface="Arial" panose="020B0604020202020204" pitchFamily="34" charset="0"/>
                              </a:rPr>
                            </m:ctrlPr>
                          </m:dPr>
                          <m:e>
                            <m:sSub>
                              <m:sSubPr>
                                <m:ctrlPr>
                                  <a:rPr lang="en-US" sz="2400" b="1" i="1" kern="0">
                                    <a:latin typeface="Cambria Math" panose="02040503050406030204" pitchFamily="18" charset="0"/>
                                    <a:cs typeface="Arial" panose="020B0604020202020204" pitchFamily="34" charset="0"/>
                                  </a:rPr>
                                </m:ctrlPr>
                              </m:sSubPr>
                              <m:e>
                                <m:r>
                                  <a:rPr lang="en-US" sz="2400" b="1" kern="0">
                                    <a:latin typeface="Cambria Math" charset="0"/>
                                    <a:cs typeface="Arial" panose="020B0604020202020204" pitchFamily="34" charset="0"/>
                                  </a:rPr>
                                  <m:t>𝛻</m:t>
                                </m:r>
                              </m:e>
                              <m:sub>
                                <m:r>
                                  <m:rPr>
                                    <m:sty m:val="p"/>
                                  </m:rPr>
                                  <a:rPr lang="en-US" sz="2400" b="1" kern="0">
                                    <a:latin typeface="Cambria Math" charset="0"/>
                                    <a:cs typeface="Arial" panose="020B0604020202020204" pitchFamily="34" charset="0"/>
                                  </a:rPr>
                                  <m:t>θ</m:t>
                                </m:r>
                              </m:sub>
                            </m:sSub>
                            <m:d>
                              <m:dPr>
                                <m:ctrlPr>
                                  <a:rPr lang="en-US" sz="2400" b="1" i="1" kern="0">
                                    <a:latin typeface="Cambria Math" panose="02040503050406030204" pitchFamily="18" charset="0"/>
                                    <a:cs typeface="Arial" panose="020B0604020202020204" pitchFamily="34" charset="0"/>
                                  </a:rPr>
                                </m:ctrlPr>
                              </m:dPr>
                              <m:e>
                                <m:r>
                                  <a:rPr lang="en-US" sz="2400" b="1" kern="0">
                                    <a:latin typeface="Cambria Math" charset="0"/>
                                    <a:cs typeface="Arial" panose="020B0604020202020204" pitchFamily="34" charset="0"/>
                                  </a:rPr>
                                  <m:t>𝑗</m:t>
                                </m:r>
                              </m:e>
                            </m:d>
                          </m:e>
                        </m:d>
                      </m:den>
                    </m:f>
                    <m:r>
                      <a:rPr lang="en-US" sz="2400" b="1" i="1" kern="0">
                        <a:latin typeface="Cambria Math" charset="0"/>
                        <a:cs typeface="Arial" panose="020B0604020202020204" pitchFamily="34" charset="0"/>
                      </a:rPr>
                      <m:t> </m:t>
                    </m:r>
                    <m:r>
                      <a:rPr lang="en-US" sz="2400" b="1" kern="0">
                        <a:latin typeface="Cambria Math" charset="0"/>
                        <a:cs typeface="Arial" panose="020B0604020202020204" pitchFamily="34" charset="0"/>
                      </a:rPr>
                      <m:t> </m:t>
                    </m:r>
                  </m:oMath>
                </a14:m>
                <a:endParaRPr lang="en-US" sz="2400" b="1" kern="0" dirty="0">
                  <a:latin typeface="Arial" panose="020B0604020202020204" pitchFamily="34" charset="0"/>
                  <a:cs typeface="Arial" panose="020B0604020202020204" pitchFamily="34" charset="0"/>
                </a:endParaRPr>
              </a:p>
              <a:p>
                <a:pPr marL="642938" lvl="2" indent="-238125">
                  <a:spcBef>
                    <a:spcPts val="0"/>
                  </a:spcBef>
                  <a:spcAft>
                    <a:spcPts val="600"/>
                  </a:spcAft>
                  <a:buFont typeface="Wingdings" charset="2"/>
                  <a:buChar char="Ø"/>
                </a:pPr>
                <a14:m>
                  <m:oMath xmlns:m="http://schemas.openxmlformats.org/officeDocument/2006/math">
                    <m:r>
                      <a:rPr lang="en-US" sz="1800" b="1" kern="0">
                        <a:latin typeface="Cambria Math" charset="0"/>
                        <a:ea typeface="Arial" charset="0"/>
                        <a:cs typeface="Arial" charset="0"/>
                      </a:rPr>
                      <m:t>𝜃</m:t>
                    </m:r>
                    <m:d>
                      <m:dPr>
                        <m:ctrlPr>
                          <a:rPr lang="en-US" sz="1800" b="1" i="1" kern="0">
                            <a:latin typeface="Cambria Math" panose="02040503050406030204" pitchFamily="18" charset="0"/>
                            <a:ea typeface="Arial" charset="0"/>
                            <a:cs typeface="Arial" charset="0"/>
                          </a:rPr>
                        </m:ctrlPr>
                      </m:dPr>
                      <m:e>
                        <m:r>
                          <a:rPr lang="en-US" sz="1800" b="1" kern="0">
                            <a:latin typeface="Cambria Math" charset="0"/>
                            <a:ea typeface="Arial" charset="0"/>
                            <a:cs typeface="Arial" charset="0"/>
                          </a:rPr>
                          <m:t>𝑗</m:t>
                        </m:r>
                      </m:e>
                    </m:d>
                    <m:r>
                      <a:rPr lang="en-US" sz="1800" b="1" kern="0">
                        <a:latin typeface="Cambria Math" charset="0"/>
                        <a:ea typeface="Arial" charset="0"/>
                        <a:cs typeface="Arial" charset="0"/>
                      </a:rPr>
                      <m:t>: </m:t>
                    </m:r>
                  </m:oMath>
                </a14:m>
                <a:r>
                  <a:rPr lang="en-US" sz="1800" b="1" kern="0" dirty="0">
                    <a:latin typeface="Arial" charset="0"/>
                    <a:ea typeface="Arial" charset="0"/>
                    <a:cs typeface="Arial" charset="0"/>
                  </a:rPr>
                  <a:t>the set of all trainable parameters after j updates </a:t>
                </a:r>
              </a:p>
              <a:p>
                <a:pPr marL="642938" lvl="2" indent="-238125">
                  <a:spcBef>
                    <a:spcPts val="0"/>
                  </a:spcBef>
                  <a:spcAft>
                    <a:spcPts val="600"/>
                  </a:spcAft>
                  <a:buFont typeface="Wingdings" charset="2"/>
                  <a:buChar char="Ø"/>
                </a:pPr>
                <a14:m>
                  <m:oMath xmlns:m="http://schemas.openxmlformats.org/officeDocument/2006/math">
                    <m:sSub>
                      <m:sSubPr>
                        <m:ctrlPr>
                          <a:rPr lang="en-US" sz="1800" b="1" i="1" kern="0">
                            <a:latin typeface="Cambria Math" panose="02040503050406030204" pitchFamily="18" charset="0"/>
                            <a:ea typeface="Arial" charset="0"/>
                            <a:cs typeface="Arial" charset="0"/>
                          </a:rPr>
                        </m:ctrlPr>
                      </m:sSubPr>
                      <m:e>
                        <m:r>
                          <a:rPr lang="en-US" sz="1800" b="1" kern="0">
                            <a:latin typeface="Cambria Math" charset="0"/>
                            <a:ea typeface="Arial" charset="0"/>
                            <a:cs typeface="Arial" charset="0"/>
                          </a:rPr>
                          <m:t>𝛻</m:t>
                        </m:r>
                      </m:e>
                      <m:sub>
                        <m:r>
                          <m:rPr>
                            <m:sty m:val="p"/>
                          </m:rPr>
                          <a:rPr lang="en-US" sz="1800" b="1" kern="0">
                            <a:latin typeface="Cambria Math" charset="0"/>
                            <a:ea typeface="Arial" charset="0"/>
                            <a:cs typeface="Arial" charset="0"/>
                          </a:rPr>
                          <m:t>θ</m:t>
                        </m:r>
                      </m:sub>
                    </m:sSub>
                    <m:d>
                      <m:dPr>
                        <m:ctrlPr>
                          <a:rPr lang="en-US" sz="1800" b="1" i="1" kern="0">
                            <a:latin typeface="Cambria Math" panose="02040503050406030204" pitchFamily="18" charset="0"/>
                            <a:ea typeface="Arial" charset="0"/>
                            <a:cs typeface="Arial" charset="0"/>
                          </a:rPr>
                        </m:ctrlPr>
                      </m:dPr>
                      <m:e>
                        <m:r>
                          <a:rPr lang="en-US" sz="1800" b="1" kern="0">
                            <a:latin typeface="Cambria Math" charset="0"/>
                            <a:ea typeface="Arial" charset="0"/>
                            <a:cs typeface="Arial" charset="0"/>
                          </a:rPr>
                          <m:t>𝑗</m:t>
                        </m:r>
                      </m:e>
                    </m:d>
                  </m:oMath>
                </a14:m>
                <a:r>
                  <a:rPr lang="en-US" sz="1800" b="1" kern="0" dirty="0">
                    <a:latin typeface="Arial" charset="0"/>
                    <a:ea typeface="Arial" charset="0"/>
                    <a:cs typeface="Arial" charset="0"/>
                  </a:rPr>
                  <a:t>: the gradient of a cost function with respect to this parameter set, as computed on a randomly sampled part of the training set. </a:t>
                </a:r>
              </a:p>
              <a:p>
                <a:pPr marL="642938" lvl="2" indent="-238125">
                  <a:spcBef>
                    <a:spcPts val="0"/>
                  </a:spcBef>
                  <a:spcAft>
                    <a:spcPts val="600"/>
                  </a:spcAft>
                  <a:buFont typeface="Wingdings" charset="2"/>
                  <a:buChar char="Ø"/>
                </a:pPr>
                <a:r>
                  <a:rPr lang="en-US" sz="1800" b="1" i="1" kern="0" dirty="0">
                    <a:latin typeface="Arial" charset="0"/>
                    <a:ea typeface="Arial" charset="0"/>
                    <a:cs typeface="Arial" charset="0"/>
                  </a:rPr>
                  <a:t>T</a:t>
                </a:r>
                <a:r>
                  <a:rPr lang="en-US" sz="1800" b="1" kern="0" dirty="0">
                    <a:latin typeface="Arial" charset="0"/>
                    <a:ea typeface="Arial" charset="0"/>
                    <a:cs typeface="Arial" charset="0"/>
                  </a:rPr>
                  <a:t>: the number of batches</a:t>
                </a:r>
              </a:p>
              <a:p>
                <a:pPr marL="642938" lvl="2" indent="-238125">
                  <a:spcBef>
                    <a:spcPts val="0"/>
                  </a:spcBef>
                  <a:spcAft>
                    <a:spcPts val="600"/>
                  </a:spcAft>
                  <a:buFont typeface="Wingdings" charset="2"/>
                  <a:buChar char="Ø"/>
                </a:pPr>
                <a14:m>
                  <m:oMath xmlns:m="http://schemas.openxmlformats.org/officeDocument/2006/math">
                    <m:sSub>
                      <m:sSubPr>
                        <m:ctrlPr>
                          <a:rPr lang="en-US" sz="1800" b="1" i="1" kern="0">
                            <a:latin typeface="Cambria Math" panose="02040503050406030204" pitchFamily="18" charset="0"/>
                            <a:ea typeface="Arial" charset="0"/>
                            <a:cs typeface="Arial" charset="0"/>
                          </a:rPr>
                        </m:ctrlPr>
                      </m:sSubPr>
                      <m:e>
                        <m:r>
                          <a:rPr lang="en-US" sz="1800" b="1" kern="0">
                            <a:latin typeface="Cambria Math" charset="0"/>
                            <a:ea typeface="Arial" charset="0"/>
                            <a:cs typeface="Arial" charset="0"/>
                          </a:rPr>
                          <m:t>𝜂</m:t>
                        </m:r>
                      </m:e>
                      <m:sub>
                        <m:r>
                          <a:rPr lang="en-US" sz="1800" b="1" kern="0">
                            <a:latin typeface="Cambria Math" charset="0"/>
                            <a:ea typeface="Arial" charset="0"/>
                            <a:cs typeface="Arial" charset="0"/>
                          </a:rPr>
                          <m:t>0</m:t>
                        </m:r>
                      </m:sub>
                    </m:sSub>
                  </m:oMath>
                </a14:m>
                <a:r>
                  <a:rPr lang="en-US" sz="1800" b="1" kern="0" dirty="0">
                    <a:latin typeface="Arial" charset="0"/>
                    <a:ea typeface="Arial" charset="0"/>
                    <a:cs typeface="Arial" charset="0"/>
                  </a:rPr>
                  <a:t>: the learning rate is set at an initial value which decreases linearly with each subsequent parameter update.</a:t>
                </a:r>
              </a:p>
              <a:p>
                <a:pPr marL="182563" indent="-182563">
                  <a:spcBef>
                    <a:spcPts val="1200"/>
                  </a:spcBef>
                  <a:spcAft>
                    <a:spcPts val="600"/>
                  </a:spcAft>
                  <a:buFont typeface="Arial" charset="0"/>
                  <a:buChar char="•"/>
                </a:pPr>
                <a:r>
                  <a:rPr lang="en-US" sz="1800" b="1" kern="0" dirty="0">
                    <a:latin typeface="Arial" panose="020B0604020202020204" pitchFamily="34" charset="0"/>
                    <a:cs typeface="Arial" panose="020B0604020202020204" pitchFamily="34" charset="0"/>
                  </a:rPr>
                  <a:t>Incremental layer-wise method: train the full network with BPTT and linearly reduce the learning rate to zero before a new layer is added. After adding a new layer the previous output weights will be discarded, and new output weights are initialized connecting from the new top layer. </a:t>
                </a:r>
              </a:p>
              <a:p>
                <a:pPr marL="182563" indent="-182563">
                  <a:spcBef>
                    <a:spcPts val="0"/>
                  </a:spcBef>
                  <a:spcAft>
                    <a:spcPts val="1200"/>
                  </a:spcAft>
                  <a:buFont typeface="Arial" charset="0"/>
                  <a:buChar char="•"/>
                </a:pPr>
                <a:r>
                  <a:rPr lang="en-US" sz="1800" b="1" kern="0" dirty="0">
                    <a:latin typeface="Arial" panose="020B0604020202020204" pitchFamily="34" charset="0"/>
                    <a:cs typeface="Arial" panose="020B0604020202020204" pitchFamily="34" charset="0"/>
                  </a:rPr>
                  <a:t>For DRNN-AO, we test the influence of each layer by setting it to zero, assuring that model is efficiently trained.</a:t>
                </a:r>
                <a:r>
                  <a:rPr lang="en-US" sz="2400" b="1" kern="0" dirty="0">
                    <a:latin typeface="Arial" panose="020B0604020202020204" pitchFamily="34" charset="0"/>
                    <a:cs typeface="Arial" panose="020B0604020202020204" pitchFamily="34" charset="0"/>
                  </a:rPr>
                  <a:t> </a:t>
                </a:r>
              </a:p>
              <a:p>
                <a:pPr marL="182563" indent="-182563">
                  <a:spcBef>
                    <a:spcPts val="0"/>
                  </a:spcBef>
                  <a:spcAft>
                    <a:spcPts val="600"/>
                  </a:spcAft>
                  <a:buFont typeface="Arial" charset="0"/>
                  <a:buChar char="•"/>
                </a:pPr>
                <a:endParaRPr lang="en-US" sz="1800" b="1" kern="0" dirty="0">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64248" y="563082"/>
                <a:ext cx="8686800" cy="5977035"/>
              </a:xfrm>
              <a:prstGeom prst="rect">
                <a:avLst/>
              </a:prstGeom>
              <a:blipFill rotWithShape="0">
                <a:blip r:embed="rId3"/>
                <a:stretch>
                  <a:fillRect l="-1474" t="-1325" r="-2105"/>
                </a:stretch>
              </a:blipFill>
            </p:spPr>
            <p:txBody>
              <a:bodyPr/>
              <a:lstStyle/>
              <a:p>
                <a:r>
                  <a:rPr lang="en-US">
                    <a:noFill/>
                  </a:rPr>
                  <a:t> </a:t>
                </a:r>
              </a:p>
            </p:txBody>
          </p:sp>
        </mc:Fallback>
      </mc:AlternateContent>
    </p:spTree>
    <p:extLst>
      <p:ext uri="{BB962C8B-B14F-4D97-AF65-F5344CB8AC3E}">
        <p14:creationId xmlns:p14="http://schemas.microsoft.com/office/powerpoint/2010/main" val="40082170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rgbClr val="892034"/>
                </a:solidFill>
              </a:rPr>
              <a:t>Gradient Descent Algorithms For Optimization</a:t>
            </a: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ndParaRPr>
          </a:p>
          <a:p>
            <a:pPr algn="just">
              <a:spcAft>
                <a:spcPct val="50000"/>
              </a:spcAft>
            </a:pPr>
            <a:endParaRPr lang="en-US" sz="1800" b="1" dirty="0">
              <a:solidFill>
                <a:srgbClr val="000000"/>
              </a:solidFill>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216" y="762203"/>
            <a:ext cx="8555235" cy="4637615"/>
          </a:xfrm>
          <a:prstGeom prst="rect">
            <a:avLst/>
          </a:prstGeom>
        </p:spPr>
      </p:pic>
    </p:spTree>
    <p:extLst>
      <p:ext uri="{BB962C8B-B14F-4D97-AF65-F5344CB8AC3E}">
        <p14:creationId xmlns:p14="http://schemas.microsoft.com/office/powerpoint/2010/main" val="38230224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rgbClr val="892034"/>
                </a:solidFill>
              </a:rPr>
              <a:t>Gradient Descent Algorithms For Optimization</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rgbClr val="000000"/>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ndParaRPr>
          </a:p>
          <a:p>
            <a:pPr algn="just">
              <a:spcAft>
                <a:spcPct val="50000"/>
              </a:spcAft>
            </a:pPr>
            <a:endParaRPr lang="en-US" sz="1800" b="1" dirty="0">
              <a:solidFill>
                <a:srgbClr val="000000"/>
              </a:solidFill>
            </a:endParaRPr>
          </a:p>
        </p:txBody>
      </p:sp>
      <p:sp>
        <p:nvSpPr>
          <p:cNvPr id="6" name="Content Placeholder 2"/>
          <p:cNvSpPr txBox="1">
            <a:spLocks/>
          </p:cNvSpPr>
          <p:nvPr/>
        </p:nvSpPr>
        <p:spPr>
          <a:xfrm>
            <a:off x="264248" y="563082"/>
            <a:ext cx="8686800" cy="5977035"/>
          </a:xfrm>
          <a:prstGeom prst="rect">
            <a:avLst/>
          </a:prstGeom>
        </p:spPr>
        <p:txBody>
          <a:bodyPr lIns="0" tIns="0" rIns="0" bIns="0"/>
          <a:lst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238125" indent="-238125">
              <a:spcBef>
                <a:spcPts val="0"/>
              </a:spcBef>
              <a:spcAft>
                <a:spcPts val="600"/>
              </a:spcAft>
              <a:buFont typeface="Arial" charset="0"/>
              <a:buChar char="•"/>
            </a:pPr>
            <a:r>
              <a:rPr lang="en-US" sz="1800" b="1" dirty="0">
                <a:latin typeface="Arial" panose="020B0604020202020204" pitchFamily="34" charset="0"/>
                <a:cs typeface="Arial" panose="020B0604020202020204" pitchFamily="34" charset="0"/>
              </a:rPr>
              <a:t>SGD: Stochastic Gradient Descent http://</a:t>
            </a:r>
            <a:r>
              <a:rPr lang="en-US" sz="1800" b="1" dirty="0" err="1">
                <a:latin typeface="Arial" panose="020B0604020202020204" pitchFamily="34" charset="0"/>
                <a:cs typeface="Arial" panose="020B0604020202020204" pitchFamily="34" charset="0"/>
              </a:rPr>
              <a:t>ufldl.stanford.edu</a:t>
            </a:r>
            <a:r>
              <a:rPr lang="en-US" sz="1800" b="1" dirty="0">
                <a:latin typeface="Arial" panose="020B0604020202020204" pitchFamily="34" charset="0"/>
                <a:cs typeface="Arial" panose="020B0604020202020204" pitchFamily="34" charset="0"/>
              </a:rPr>
              <a:t>/tutorial/supervised/</a:t>
            </a:r>
            <a:r>
              <a:rPr lang="en-US" sz="1800" b="1" dirty="0" err="1">
                <a:latin typeface="Arial" panose="020B0604020202020204" pitchFamily="34" charset="0"/>
                <a:cs typeface="Arial" panose="020B0604020202020204" pitchFamily="34" charset="0"/>
              </a:rPr>
              <a:t>OptimizationStochasticGradientDescent</a:t>
            </a:r>
            <a:r>
              <a:rPr lang="en-US" sz="1800" b="1" dirty="0">
                <a:latin typeface="Arial" panose="020B0604020202020204" pitchFamily="34" charset="0"/>
                <a:cs typeface="Arial" panose="020B0604020202020204" pitchFamily="34" charset="0"/>
              </a:rPr>
              <a:t>/</a:t>
            </a:r>
          </a:p>
          <a:p>
            <a:pPr marL="238125" indent="-238125">
              <a:spcBef>
                <a:spcPts val="0"/>
              </a:spcBef>
              <a:spcAft>
                <a:spcPts val="600"/>
              </a:spcAft>
              <a:buFont typeface="Arial" charset="0"/>
              <a:buChar char="•"/>
            </a:pPr>
            <a:r>
              <a:rPr lang="en-US" sz="1800" b="1" dirty="0" err="1">
                <a:latin typeface="Arial" panose="020B0604020202020204" pitchFamily="34" charset="0"/>
                <a:cs typeface="Arial" panose="020B0604020202020204" pitchFamily="34" charset="0"/>
              </a:rPr>
              <a:t>RMSprop</a:t>
            </a:r>
            <a:r>
              <a:rPr lang="en-US" sz="1800" b="1" dirty="0">
                <a:latin typeface="Arial" panose="020B0604020202020204" pitchFamily="34" charset="0"/>
                <a:cs typeface="Arial" panose="020B0604020202020204" pitchFamily="34" charset="0"/>
              </a:rPr>
              <a:t>: Root Mean Square Propagation http://</a:t>
            </a:r>
            <a:r>
              <a:rPr lang="en-US" sz="1800" b="1" dirty="0" err="1">
                <a:latin typeface="Arial" panose="020B0604020202020204" pitchFamily="34" charset="0"/>
                <a:cs typeface="Arial" panose="020B0604020202020204" pitchFamily="34" charset="0"/>
              </a:rPr>
              <a:t>www.cs.toronto.edu</a:t>
            </a:r>
            <a:r>
              <a:rPr lang="en-US" sz="1800" b="1" dirty="0">
                <a:latin typeface="Arial" panose="020B0604020202020204" pitchFamily="34" charset="0"/>
                <a:cs typeface="Arial" panose="020B0604020202020204" pitchFamily="34" charset="0"/>
              </a:rPr>
              <a:t>/~</a:t>
            </a:r>
            <a:r>
              <a:rPr lang="en-US" sz="1800" b="1" dirty="0" err="1">
                <a:latin typeface="Arial" panose="020B0604020202020204" pitchFamily="34" charset="0"/>
                <a:cs typeface="Arial" panose="020B0604020202020204" pitchFamily="34" charset="0"/>
              </a:rPr>
              <a:t>tijmen</a:t>
            </a:r>
            <a:r>
              <a:rPr lang="en-US" sz="1800" b="1" dirty="0">
                <a:latin typeface="Arial" panose="020B0604020202020204" pitchFamily="34" charset="0"/>
                <a:cs typeface="Arial" panose="020B0604020202020204" pitchFamily="34" charset="0"/>
              </a:rPr>
              <a:t>/csc321/slides/lecture_slides_lec6.pdf)</a:t>
            </a:r>
          </a:p>
          <a:p>
            <a:pPr marL="238125" indent="-238125">
              <a:spcBef>
                <a:spcPts val="0"/>
              </a:spcBef>
              <a:spcAft>
                <a:spcPts val="600"/>
              </a:spcAft>
              <a:buFont typeface="Arial" charset="0"/>
              <a:buChar char="•"/>
            </a:pPr>
            <a:r>
              <a:rPr lang="en-US" sz="1800" b="1" dirty="0" err="1">
                <a:latin typeface="Arial" panose="020B0604020202020204" pitchFamily="34" charset="0"/>
                <a:cs typeface="Arial" panose="020B0604020202020204" pitchFamily="34" charset="0"/>
              </a:rPr>
              <a:t>Adagrad</a:t>
            </a:r>
            <a:r>
              <a:rPr lang="en-US" sz="1800" b="1" dirty="0">
                <a:latin typeface="Arial" panose="020B0604020202020204" pitchFamily="34" charset="0"/>
                <a:cs typeface="Arial" panose="020B0604020202020204" pitchFamily="34" charset="0"/>
              </a:rPr>
              <a:t>: Adaptive Gradient Algorithm</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http://</a:t>
            </a:r>
            <a:r>
              <a:rPr lang="en-US" sz="1800" b="1" dirty="0" err="1">
                <a:latin typeface="Arial" panose="020B0604020202020204" pitchFamily="34" charset="0"/>
                <a:cs typeface="Arial" panose="020B0604020202020204" pitchFamily="34" charset="0"/>
              </a:rPr>
              <a:t>jmlr.org</a:t>
            </a:r>
            <a:r>
              <a:rPr lang="en-US" sz="1800" b="1" dirty="0">
                <a:latin typeface="Arial" panose="020B0604020202020204" pitchFamily="34" charset="0"/>
                <a:cs typeface="Arial" panose="020B0604020202020204" pitchFamily="34" charset="0"/>
              </a:rPr>
              <a:t>/papers/v12/duchi11a.html</a:t>
            </a:r>
          </a:p>
          <a:p>
            <a:pPr marL="238125" indent="-238125">
              <a:spcBef>
                <a:spcPts val="0"/>
              </a:spcBef>
              <a:spcAft>
                <a:spcPts val="600"/>
              </a:spcAft>
              <a:buFont typeface="Arial" charset="0"/>
              <a:buChar char="•"/>
            </a:pPr>
            <a:r>
              <a:rPr lang="en-US" sz="1800" b="1" dirty="0" err="1">
                <a:latin typeface="Arial" panose="020B0604020202020204" pitchFamily="34" charset="0"/>
                <a:cs typeface="Arial" panose="020B0604020202020204" pitchFamily="34" charset="0"/>
              </a:rPr>
              <a:t>Adadelta</a:t>
            </a:r>
            <a:r>
              <a:rPr lang="en-US" sz="1800" b="1" dirty="0">
                <a:latin typeface="Arial" panose="020B0604020202020204" pitchFamily="34" charset="0"/>
                <a:cs typeface="Arial" panose="020B0604020202020204" pitchFamily="34" charset="0"/>
              </a:rPr>
              <a:t>: an extension of </a:t>
            </a:r>
            <a:r>
              <a:rPr lang="en-US" sz="1800" b="1" dirty="0" err="1">
                <a:latin typeface="Arial" panose="020B0604020202020204" pitchFamily="34" charset="0"/>
                <a:cs typeface="Arial" panose="020B0604020202020204" pitchFamily="34" charset="0"/>
              </a:rPr>
              <a:t>Adagrad</a:t>
            </a:r>
            <a:r>
              <a:rPr lang="en-US" sz="1800" b="1" dirty="0">
                <a:latin typeface="Arial" panose="020B0604020202020204" pitchFamily="34" charset="0"/>
                <a:cs typeface="Arial" panose="020B0604020202020204" pitchFamily="34" charset="0"/>
              </a:rPr>
              <a:t> that seeks to reduce its aggressive, monotonically decreasing learning rate</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https://</a:t>
            </a:r>
            <a:r>
              <a:rPr lang="en-US" sz="1800" b="1" dirty="0" err="1">
                <a:latin typeface="Arial" panose="020B0604020202020204" pitchFamily="34" charset="0"/>
                <a:cs typeface="Arial" panose="020B0604020202020204" pitchFamily="34" charset="0"/>
              </a:rPr>
              <a:t>arxiv.org</a:t>
            </a:r>
            <a:r>
              <a:rPr lang="en-US" sz="1800" b="1" dirty="0">
                <a:latin typeface="Arial" panose="020B0604020202020204" pitchFamily="34" charset="0"/>
                <a:cs typeface="Arial" panose="020B0604020202020204" pitchFamily="34" charset="0"/>
              </a:rPr>
              <a:t>/abs/1212.5701</a:t>
            </a:r>
          </a:p>
          <a:p>
            <a:pPr marL="238125" indent="-238125">
              <a:spcBef>
                <a:spcPts val="0"/>
              </a:spcBef>
              <a:spcAft>
                <a:spcPts val="600"/>
              </a:spcAft>
              <a:buFont typeface="Arial" charset="0"/>
              <a:buChar char="•"/>
            </a:pPr>
            <a:r>
              <a:rPr lang="en-US" sz="1800" b="1" dirty="0">
                <a:latin typeface="Arial" panose="020B0604020202020204" pitchFamily="34" charset="0"/>
                <a:cs typeface="Arial" panose="020B0604020202020204" pitchFamily="34" charset="0"/>
              </a:rPr>
              <a:t>Adam: Adaptive Moment Estimation – keeps separate learning rates for each weight as well as an exponentially decaying average of previous gradients.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http://</a:t>
            </a:r>
            <a:r>
              <a:rPr lang="en-US" sz="1800" b="1" dirty="0" err="1">
                <a:latin typeface="Arial" panose="020B0604020202020204" pitchFamily="34" charset="0"/>
                <a:cs typeface="Arial" panose="020B0604020202020204" pitchFamily="34" charset="0"/>
              </a:rPr>
              <a:t>arxiv.org</a:t>
            </a:r>
            <a:r>
              <a:rPr lang="en-US" sz="1800" b="1" dirty="0">
                <a:latin typeface="Arial" panose="020B0604020202020204" pitchFamily="34" charset="0"/>
                <a:cs typeface="Arial" panose="020B0604020202020204" pitchFamily="34" charset="0"/>
              </a:rPr>
              <a:t>/abs/1412.6980v8</a:t>
            </a:r>
          </a:p>
          <a:p>
            <a:pPr marL="238125" indent="-238125">
              <a:spcBef>
                <a:spcPts val="0"/>
              </a:spcBef>
              <a:spcAft>
                <a:spcPts val="600"/>
              </a:spcAft>
              <a:buFont typeface="Arial" charset="0"/>
              <a:buChar char="•"/>
            </a:pPr>
            <a:r>
              <a:rPr lang="en-US" sz="1800" b="1" dirty="0" err="1">
                <a:latin typeface="Arial" panose="020B0604020202020204" pitchFamily="34" charset="0"/>
                <a:cs typeface="Arial" panose="020B0604020202020204" pitchFamily="34" charset="0"/>
              </a:rPr>
              <a:t>Adamax</a:t>
            </a:r>
            <a:r>
              <a:rPr lang="en-US" sz="1800" b="1" dirty="0">
                <a:latin typeface="Arial" panose="020B0604020202020204" pitchFamily="34" charset="0"/>
                <a:cs typeface="Arial" panose="020B0604020202020204" pitchFamily="34" charset="0"/>
              </a:rPr>
              <a:t>: A variant of Adam that scales the gradient inversely proportionally to the ℓ</a:t>
            </a:r>
            <a:r>
              <a:rPr lang="en-US" sz="1800" b="1" baseline="-25000" dirty="0">
                <a:latin typeface="Arial" panose="020B0604020202020204" pitchFamily="34" charset="0"/>
                <a:cs typeface="Arial" panose="020B0604020202020204" pitchFamily="34" charset="0"/>
              </a:rPr>
              <a:t>2</a:t>
            </a:r>
            <a:r>
              <a:rPr lang="en-US" sz="1800" b="1" dirty="0">
                <a:latin typeface="Arial" panose="020B0604020202020204" pitchFamily="34" charset="0"/>
                <a:cs typeface="Arial" panose="020B0604020202020204" pitchFamily="34" charset="0"/>
              </a:rPr>
              <a:t> norm of the past gradients</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https://</a:t>
            </a:r>
            <a:r>
              <a:rPr lang="en-US" sz="1800" b="1" dirty="0" err="1">
                <a:latin typeface="Arial" panose="020B0604020202020204" pitchFamily="34" charset="0"/>
                <a:cs typeface="Arial" panose="020B0604020202020204" pitchFamily="34" charset="0"/>
              </a:rPr>
              <a:t>arxiv.org</a:t>
            </a:r>
            <a:r>
              <a:rPr lang="en-US" sz="1800" b="1" dirty="0">
                <a:latin typeface="Arial" panose="020B0604020202020204" pitchFamily="34" charset="0"/>
                <a:cs typeface="Arial" panose="020B0604020202020204" pitchFamily="34" charset="0"/>
              </a:rPr>
              <a:t>/abs/1412.6980v8</a:t>
            </a:r>
          </a:p>
          <a:p>
            <a:pPr marL="238125" indent="-238125">
              <a:spcBef>
                <a:spcPts val="0"/>
              </a:spcBef>
              <a:spcAft>
                <a:spcPts val="600"/>
              </a:spcAft>
              <a:buFont typeface="Arial" charset="0"/>
              <a:buChar char="•"/>
            </a:pPr>
            <a:r>
              <a:rPr lang="en-US" sz="1800" b="1" dirty="0" err="1">
                <a:latin typeface="Arial" panose="020B0604020202020204" pitchFamily="34" charset="0"/>
                <a:cs typeface="Arial" panose="020B0604020202020204" pitchFamily="34" charset="0"/>
              </a:rPr>
              <a:t>Nadam</a:t>
            </a:r>
            <a:r>
              <a:rPr lang="en-US" sz="1800" b="1" dirty="0">
                <a:latin typeface="Arial" panose="020B0604020202020204" pitchFamily="34" charset="0"/>
                <a:cs typeface="Arial" panose="020B0604020202020204" pitchFamily="34" charset="0"/>
              </a:rPr>
              <a:t>: </a:t>
            </a:r>
            <a:r>
              <a:rPr lang="en-US" sz="1800" b="1" dirty="0" err="1"/>
              <a:t>Nesterov</a:t>
            </a:r>
            <a:r>
              <a:rPr lang="en-US" sz="1800" b="1" dirty="0"/>
              <a:t>-accelerated Adaptive Moment Estimation</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http://cs229.stanford.edu/proj2015/054_report.pdf</a:t>
            </a:r>
          </a:p>
        </p:txBody>
      </p:sp>
    </p:spTree>
    <p:extLst>
      <p:ext uri="{BB962C8B-B14F-4D97-AF65-F5344CB8AC3E}">
        <p14:creationId xmlns:p14="http://schemas.microsoft.com/office/powerpoint/2010/main" val="39893634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rgbClr val="892034"/>
                </a:solidFill>
              </a:rPr>
              <a:t>Why different optimization algorithms?</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rgbClr val="000000"/>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ndParaRPr>
          </a:p>
          <a:p>
            <a:pPr algn="just">
              <a:spcAft>
                <a:spcPct val="50000"/>
              </a:spcAft>
            </a:pPr>
            <a:endParaRPr lang="en-US" sz="1800" b="1" dirty="0">
              <a:solidFill>
                <a:srgbClr val="000000"/>
              </a:solidFill>
            </a:endParaRPr>
          </a:p>
        </p:txBody>
      </p:sp>
      <p:sp>
        <p:nvSpPr>
          <p:cNvPr id="7" name="Content Placeholder 2"/>
          <p:cNvSpPr txBox="1">
            <a:spLocks/>
          </p:cNvSpPr>
          <p:nvPr/>
        </p:nvSpPr>
        <p:spPr>
          <a:xfrm>
            <a:off x="228600" y="647700"/>
            <a:ext cx="8686800" cy="5603810"/>
          </a:xfrm>
          <a:prstGeom prst="rect">
            <a:avLst/>
          </a:prstGeom>
        </p:spPr>
        <p:txBody>
          <a:bodyPr lIns="0" tIns="0" rIns="0" bIns="0"/>
          <a:lst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182563" indent="-182563">
              <a:spcAft>
                <a:spcPts val="1200"/>
              </a:spcAft>
              <a:buFont typeface="Arial" charset="0"/>
              <a:buChar char="•"/>
            </a:pPr>
            <a:r>
              <a:rPr lang="en-US" sz="1800" b="1" kern="0" dirty="0"/>
              <a:t>The main difference is actually how they treat the learning rate.</a:t>
            </a:r>
          </a:p>
          <a:p>
            <a:pPr marL="182563" indent="-182563">
              <a:spcAft>
                <a:spcPts val="1200"/>
              </a:spcAft>
              <a:buFont typeface="Arial" charset="0"/>
              <a:buChar char="•"/>
            </a:pPr>
            <a:r>
              <a:rPr lang="en-US" sz="1800" b="1" kern="0" dirty="0"/>
              <a:t>Stochastic Gradient Descent:</a:t>
            </a:r>
          </a:p>
          <a:p>
            <a:pPr marL="182563" indent="-182563">
              <a:spcAft>
                <a:spcPts val="1200"/>
              </a:spcAft>
              <a:buFont typeface="Arial" charset="0"/>
              <a:buChar char="•"/>
            </a:pPr>
            <a:endParaRPr lang="en-US" sz="1800" b="1" kern="0" dirty="0"/>
          </a:p>
          <a:p>
            <a:pPr marL="182563" indent="-182563">
              <a:spcAft>
                <a:spcPts val="1200"/>
              </a:spcAft>
              <a:buFont typeface="Arial" charset="0"/>
              <a:buChar char="•"/>
            </a:pPr>
            <a:r>
              <a:rPr lang="en-US" sz="1800" b="1" kern="0" dirty="0"/>
              <a:t>Theta (weights) is getting changed according to the gradient of the loss with respect to theta.</a:t>
            </a:r>
          </a:p>
          <a:p>
            <a:pPr marL="182563" indent="-182563">
              <a:spcAft>
                <a:spcPts val="1200"/>
              </a:spcAft>
              <a:buFont typeface="Arial" charset="0"/>
              <a:buChar char="•"/>
            </a:pPr>
            <a:r>
              <a:rPr lang="en-US" sz="1800" b="1" kern="0" dirty="0"/>
              <a:t>alpha is the learning rate. </a:t>
            </a:r>
          </a:p>
          <a:p>
            <a:pPr marL="182563" indent="-182563">
              <a:spcAft>
                <a:spcPts val="1200"/>
              </a:spcAft>
              <a:buFont typeface="Arial" charset="0"/>
              <a:buChar char="•"/>
            </a:pPr>
            <a:r>
              <a:rPr lang="en-US" sz="1800" b="1" kern="0" dirty="0"/>
              <a:t>If alpha is very small, convergence will be very slow. On the other hand, large alpha will lead to divergence.</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532" y="1495025"/>
            <a:ext cx="2229253" cy="530032"/>
          </a:xfrm>
          <a:prstGeom prst="rect">
            <a:avLst/>
          </a:prstGeom>
        </p:spPr>
      </p:pic>
    </p:spTree>
    <p:extLst>
      <p:ext uri="{BB962C8B-B14F-4D97-AF65-F5344CB8AC3E}">
        <p14:creationId xmlns:p14="http://schemas.microsoft.com/office/powerpoint/2010/main" val="5178455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rgbClr val="892034"/>
                </a:solidFill>
              </a:rPr>
              <a:t>Why different optimization algorithms?</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rgbClr val="000000"/>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ndParaRPr>
          </a:p>
          <a:p>
            <a:pPr algn="just">
              <a:spcAft>
                <a:spcPct val="50000"/>
              </a:spcAft>
            </a:pPr>
            <a:endParaRPr lang="en-US" sz="1800" b="1" dirty="0">
              <a:solidFill>
                <a:srgbClr val="000000"/>
              </a:solidFill>
            </a:endParaRPr>
          </a:p>
        </p:txBody>
      </p:sp>
      <p:sp>
        <p:nvSpPr>
          <p:cNvPr id="11" name="Content Placeholder 2"/>
          <p:cNvSpPr txBox="1">
            <a:spLocks/>
          </p:cNvSpPr>
          <p:nvPr/>
        </p:nvSpPr>
        <p:spPr>
          <a:xfrm>
            <a:off x="273886" y="658878"/>
            <a:ext cx="6350339" cy="5603810"/>
          </a:xfrm>
          <a:prstGeom prst="rect">
            <a:avLst/>
          </a:prstGeom>
        </p:spPr>
        <p:txBody>
          <a:bodyPr lIns="0" tIns="0" rIns="0" bIns="0"/>
          <a:lst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182563" indent="-182563">
              <a:spcAft>
                <a:spcPts val="1200"/>
              </a:spcAft>
              <a:buFont typeface="Arial" charset="0"/>
              <a:buChar char="•"/>
            </a:pPr>
            <a:r>
              <a:rPr lang="en-US" sz="1800" b="1" kern="0" dirty="0"/>
              <a:t>Due to the diversity of each training example, the gradient of the loss (L) changes quickly after each iteration. We are taking small steps but they are quite zig-zag (even though we slowly reach to a loss minima).</a:t>
            </a:r>
          </a:p>
          <a:p>
            <a:pPr marL="182563" indent="-182563">
              <a:spcAft>
                <a:spcPts val="1200"/>
              </a:spcAft>
              <a:buFont typeface="Arial" charset="0"/>
              <a:buChar char="•"/>
            </a:pPr>
            <a:r>
              <a:rPr lang="en-US" sz="1800" b="1" kern="0" dirty="0"/>
              <a:t>To overcome this, we introduce momentum. Basically taking knowledge from previous steps about where we should be heading. We are introducing a new </a:t>
            </a:r>
            <a:r>
              <a:rPr lang="en-US" sz="1800" b="1" kern="0" dirty="0" err="1"/>
              <a:t>hyperparameter</a:t>
            </a:r>
            <a:r>
              <a:rPr lang="en-US" sz="1800" b="1" kern="0" dirty="0"/>
              <a:t>:</a:t>
            </a:r>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351" y="762203"/>
            <a:ext cx="2094987" cy="1690532"/>
          </a:xfrm>
          <a:prstGeom prst="rect">
            <a:avLst/>
          </a:prstGeom>
        </p:spPr>
      </p:pic>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5737" y="3063373"/>
            <a:ext cx="2279074" cy="1782161"/>
          </a:xfrm>
          <a:prstGeom prst="rect">
            <a:avLst/>
          </a:prstGeom>
        </p:spPr>
      </p:pic>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961" y="3148745"/>
            <a:ext cx="2205795" cy="805709"/>
          </a:xfrm>
          <a:prstGeom prst="rect">
            <a:avLst/>
          </a:prstGeom>
        </p:spPr>
      </p:pic>
    </p:spTree>
    <p:extLst>
      <p:ext uri="{BB962C8B-B14F-4D97-AF65-F5344CB8AC3E}">
        <p14:creationId xmlns:p14="http://schemas.microsoft.com/office/powerpoint/2010/main" val="22025371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latin typeface="Arial" panose="020B0604020202020204" pitchFamily="34" charset="0"/>
                <a:cs typeface="Arial" panose="020B0604020202020204" pitchFamily="34" charset="0"/>
              </a:rPr>
              <a:t>Adaptive Moment Estimation (Adam)</a:t>
            </a:r>
            <a:endParaRPr lang="en-US" b="1" dirty="0">
              <a:solidFill>
                <a:srgbClr val="892034"/>
              </a:solidFill>
            </a:endParaRP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rgbClr val="000000"/>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ndParaRPr>
          </a:p>
          <a:p>
            <a:pPr algn="just">
              <a:spcAft>
                <a:spcPct val="50000"/>
              </a:spcAft>
            </a:pPr>
            <a:endParaRPr lang="en-US" sz="1800" b="1" dirty="0">
              <a:solidFill>
                <a:srgbClr val="000000"/>
              </a:solidFill>
            </a:endParaRPr>
          </a:p>
        </p:txBody>
      </p:sp>
      <mc:AlternateContent xmlns:mc="http://schemas.openxmlformats.org/markup-compatibility/2006" xmlns:a14="http://schemas.microsoft.com/office/drawing/2010/main">
        <mc:Choice Requires="a14">
          <p:sp>
            <p:nvSpPr>
              <p:cNvPr id="15" name="Content Placeholder 2"/>
              <p:cNvSpPr txBox="1">
                <a:spLocks/>
              </p:cNvSpPr>
              <p:nvPr/>
            </p:nvSpPr>
            <p:spPr>
              <a:xfrm>
                <a:off x="228600" y="647700"/>
                <a:ext cx="8686800" cy="5603810"/>
              </a:xfrm>
              <a:prstGeom prst="rect">
                <a:avLst/>
              </a:prstGeom>
            </p:spPr>
            <p:txBody>
              <a:bodyPr lIns="0" tIns="0" rIns="0" bIns="0"/>
              <a:lst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182563" indent="-182563">
                  <a:spcAft>
                    <a:spcPts val="1200"/>
                  </a:spcAft>
                  <a:buFont typeface="Arial" charset="0"/>
                  <a:buChar char="•"/>
                </a:pPr>
                <a:r>
                  <a:rPr lang="en-US" sz="1800" b="1" kern="0" dirty="0">
                    <a:latin typeface="Arial" charset="0"/>
                    <a:ea typeface="Arial" charset="0"/>
                    <a:cs typeface="Arial" charset="0"/>
                  </a:rPr>
                  <a:t>Adam is another method that computes adaptive learning rates for each parameter. </a:t>
                </a:r>
              </a:p>
              <a:p>
                <a:pPr marL="182563" indent="-182563">
                  <a:spcAft>
                    <a:spcPts val="1200"/>
                  </a:spcAft>
                  <a:buFont typeface="Arial" charset="0"/>
                  <a:buChar char="•"/>
                </a:pPr>
                <a:r>
                  <a:rPr lang="en-US" sz="1800" b="1" kern="0" dirty="0">
                    <a:latin typeface="Arial" charset="0"/>
                    <a:ea typeface="Arial" charset="0"/>
                    <a:cs typeface="Arial" charset="0"/>
                  </a:rPr>
                  <a:t>Like </a:t>
                </a:r>
                <a:r>
                  <a:rPr lang="en-US" sz="1800" b="1" kern="0" dirty="0" err="1">
                    <a:latin typeface="Arial" charset="0"/>
                    <a:ea typeface="Arial" charset="0"/>
                    <a:cs typeface="Arial" charset="0"/>
                  </a:rPr>
                  <a:t>Adadelta</a:t>
                </a:r>
                <a:r>
                  <a:rPr lang="en-US" sz="1800" b="1" kern="0" dirty="0">
                    <a:latin typeface="Arial" charset="0"/>
                    <a:ea typeface="Arial" charset="0"/>
                    <a:cs typeface="Arial" charset="0"/>
                  </a:rPr>
                  <a:t> and </a:t>
                </a:r>
                <a:r>
                  <a:rPr lang="en-US" sz="1800" b="1" kern="0" dirty="0" err="1">
                    <a:latin typeface="Arial" charset="0"/>
                    <a:ea typeface="Arial" charset="0"/>
                    <a:cs typeface="Arial" charset="0"/>
                  </a:rPr>
                  <a:t>RMSprop</a:t>
                </a:r>
                <a:r>
                  <a:rPr lang="en-US" sz="1800" b="1" kern="0" dirty="0">
                    <a:latin typeface="Arial" charset="0"/>
                    <a:ea typeface="Arial" charset="0"/>
                    <a:cs typeface="Arial" charset="0"/>
                  </a:rPr>
                  <a:t>, but in addition to storing an exponentially decaying average of past squared gradients </a:t>
                </a:r>
                <a14:m>
                  <m:oMath xmlns:m="http://schemas.openxmlformats.org/officeDocument/2006/math">
                    <m:sSub>
                      <m:sSubPr>
                        <m:ctrlPr>
                          <a:rPr lang="en-US" sz="1800" b="1" i="1" kern="0">
                            <a:latin typeface="Cambria Math" panose="02040503050406030204" pitchFamily="18" charset="0"/>
                            <a:ea typeface="Arial" charset="0"/>
                            <a:cs typeface="Arial" charset="0"/>
                          </a:rPr>
                        </m:ctrlPr>
                      </m:sSubPr>
                      <m:e>
                        <m:r>
                          <a:rPr lang="en-US" sz="1800" b="1" i="0" kern="0" smtClean="0">
                            <a:latin typeface="Cambria Math" panose="02040503050406030204" pitchFamily="18" charset="0"/>
                            <a:ea typeface="Arial" charset="0"/>
                            <a:cs typeface="Arial" charset="0"/>
                          </a:rPr>
                          <m:t>𝐠</m:t>
                        </m:r>
                      </m:e>
                      <m:sub>
                        <m:r>
                          <a:rPr lang="en-US" sz="1800" b="1" i="0" kern="0">
                            <a:latin typeface="Cambria Math" panose="02040503050406030204" pitchFamily="18" charset="0"/>
                            <a:ea typeface="Arial" charset="0"/>
                            <a:cs typeface="Arial" charset="0"/>
                          </a:rPr>
                          <m:t>𝐭</m:t>
                        </m:r>
                      </m:sub>
                    </m:sSub>
                  </m:oMath>
                </a14:m>
                <a:r>
                  <a:rPr lang="en-US" sz="1800" b="1" kern="0" dirty="0">
                    <a:latin typeface="Arial" charset="0"/>
                    <a:ea typeface="Arial" charset="0"/>
                    <a:cs typeface="Arial" charset="0"/>
                  </a:rPr>
                  <a:t>, Adam also keeps an exponentially decaying average of past gradients </a:t>
                </a:r>
                <a14:m>
                  <m:oMath xmlns:m="http://schemas.openxmlformats.org/officeDocument/2006/math">
                    <m:sSub>
                      <m:sSubPr>
                        <m:ctrlPr>
                          <a:rPr lang="en-US" sz="1800" b="1" i="1" kern="0">
                            <a:latin typeface="Cambria Math" panose="02040503050406030204" pitchFamily="18" charset="0"/>
                            <a:ea typeface="Arial" charset="0"/>
                            <a:cs typeface="Arial" charset="0"/>
                          </a:rPr>
                        </m:ctrlPr>
                      </m:sSubPr>
                      <m:e>
                        <m:r>
                          <a:rPr lang="en-US" sz="1800" b="1" i="0" kern="0">
                            <a:latin typeface="Cambria Math" panose="02040503050406030204" pitchFamily="18" charset="0"/>
                            <a:ea typeface="Arial" charset="0"/>
                            <a:cs typeface="Arial" charset="0"/>
                          </a:rPr>
                          <m:t>𝐦</m:t>
                        </m:r>
                      </m:e>
                      <m:sub>
                        <m:r>
                          <a:rPr lang="en-US" sz="1800" b="1" i="0" kern="0">
                            <a:latin typeface="Cambria Math" panose="02040503050406030204" pitchFamily="18" charset="0"/>
                            <a:ea typeface="Arial" charset="0"/>
                            <a:cs typeface="Arial" charset="0"/>
                          </a:rPr>
                          <m:t>𝐭</m:t>
                        </m:r>
                      </m:sub>
                    </m:sSub>
                  </m:oMath>
                </a14:m>
                <a:r>
                  <a:rPr lang="en-US" sz="1800" b="1" kern="0" dirty="0">
                    <a:latin typeface="Arial" charset="0"/>
                    <a:ea typeface="Arial" charset="0"/>
                    <a:cs typeface="Arial" charset="0"/>
                  </a:rPr>
                  <a:t>, similar to momentum:</a:t>
                </a:r>
              </a:p>
              <a:p>
                <a:pPr marL="182563" indent="-182563">
                  <a:spcAft>
                    <a:spcPts val="1200"/>
                  </a:spcAft>
                  <a:buFont typeface="Arial" charset="0"/>
                  <a:buChar char="•"/>
                </a:pPr>
                <a:endParaRPr lang="en-US" sz="2400" kern="0" dirty="0"/>
              </a:p>
            </p:txBody>
          </p:sp>
        </mc:Choice>
        <mc:Fallback xmlns="">
          <p:sp>
            <p:nvSpPr>
              <p:cNvPr id="15" name="Content Placeholder 2"/>
              <p:cNvSpPr txBox="1">
                <a:spLocks noRot="1" noChangeAspect="1" noMove="1" noResize="1" noEditPoints="1" noAdjustHandles="1" noChangeArrowheads="1" noChangeShapeType="1" noTextEdit="1"/>
              </p:cNvSpPr>
              <p:nvPr/>
            </p:nvSpPr>
            <p:spPr>
              <a:xfrm>
                <a:off x="228600" y="647700"/>
                <a:ext cx="8686800" cy="5603810"/>
              </a:xfrm>
              <a:prstGeom prst="rect">
                <a:avLst/>
              </a:prstGeom>
              <a:blipFill rotWithShape="0">
                <a:blip r:embed="rId3"/>
                <a:stretch>
                  <a:fillRect l="-1544" t="-1413"/>
                </a:stretch>
              </a:blipFill>
            </p:spPr>
            <p:txBody>
              <a:bodyPr/>
              <a:lstStyle/>
              <a:p>
                <a:r>
                  <a:rPr lang="en-US">
                    <a:noFill/>
                  </a:rPr>
                  <a:t> </a:t>
                </a:r>
              </a:p>
            </p:txBody>
          </p:sp>
        </mc:Fallback>
      </mc:AlternateContent>
      <p:pic>
        <p:nvPicPr>
          <p:cNvPr id="16" name="Picture 1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722" y="2442269"/>
            <a:ext cx="3169279" cy="3267172"/>
          </a:xfrm>
          <a:prstGeom prst="rect">
            <a:avLst/>
          </a:prstGeom>
        </p:spPr>
      </p:pic>
    </p:spTree>
    <p:extLst>
      <p:ext uri="{BB962C8B-B14F-4D97-AF65-F5344CB8AC3E}">
        <p14:creationId xmlns:p14="http://schemas.microsoft.com/office/powerpoint/2010/main" val="15474330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latin typeface="Arial" panose="020B0604020202020204" pitchFamily="34" charset="0"/>
                <a:cs typeface="Arial" panose="020B0604020202020204" pitchFamily="34" charset="0"/>
              </a:rPr>
              <a:t>Generative Adversarial Networks</a:t>
            </a:r>
            <a:endParaRPr lang="en-US" b="1" dirty="0">
              <a:solidFill>
                <a:srgbClr val="892034"/>
              </a:solidFill>
            </a:endParaRP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rgbClr val="000000"/>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ndParaRPr>
          </a:p>
          <a:p>
            <a:pPr algn="just">
              <a:spcAft>
                <a:spcPct val="50000"/>
              </a:spcAft>
            </a:pPr>
            <a:endParaRPr lang="en-US" sz="1800" b="1" dirty="0">
              <a:solidFill>
                <a:srgbClr val="000000"/>
              </a:solidFill>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885" y="609803"/>
            <a:ext cx="8645525" cy="5205831"/>
          </a:xfrm>
          <a:prstGeom prst="rect">
            <a:avLst/>
          </a:prstGeom>
        </p:spPr>
      </p:pic>
    </p:spTree>
    <p:extLst>
      <p:ext uri="{BB962C8B-B14F-4D97-AF65-F5344CB8AC3E}">
        <p14:creationId xmlns:p14="http://schemas.microsoft.com/office/powerpoint/2010/main" val="32984017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212035" y="92413"/>
            <a:ext cx="8931964"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A Taxonomy </a:t>
            </a:r>
            <a:r>
              <a:rPr lang="en-US" b="1">
                <a:solidFill>
                  <a:schemeClr val="accent2"/>
                </a:solidFill>
              </a:rPr>
              <a:t>of Architectures</a:t>
            </a:r>
            <a:endParaRPr lang="en-US" b="1" dirty="0">
              <a:solidFill>
                <a:schemeClr val="accent2"/>
              </a:solidFill>
            </a:endParaRP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11" y="762203"/>
            <a:ext cx="7842967" cy="5017192"/>
          </a:xfrm>
          <a:prstGeom prst="rect">
            <a:avLst/>
          </a:prstGeom>
          <a:noFill/>
          <a:ln w="38100">
            <a:solidFill>
              <a:schemeClr val="accent2"/>
            </a:solidFill>
            <a:miter lim="800000"/>
            <a:headEnd/>
            <a:tailEnd/>
          </a:ln>
          <a:effectLst/>
        </p:spPr>
      </p:pic>
    </p:spTree>
    <p:extLst>
      <p:ext uri="{BB962C8B-B14F-4D97-AF65-F5344CB8AC3E}">
        <p14:creationId xmlns:p14="http://schemas.microsoft.com/office/powerpoint/2010/main" val="15678370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p:sp>
        <p:nvSpPr>
          <p:cNvPr id="5" name="Rectangle 3155"/>
          <p:cNvSpPr>
            <a:spLocks noChangeArrowheads="1"/>
          </p:cNvSpPr>
          <p:nvPr/>
        </p:nvSpPr>
        <p:spPr bwMode="auto">
          <a:xfrm>
            <a:off x="270126" y="609803"/>
            <a:ext cx="8645525" cy="5883594"/>
          </a:xfrm>
          <a:prstGeom prst="rect">
            <a:avLst/>
          </a:prstGeom>
          <a:noFill/>
          <a:ln w="9525">
            <a:noFill/>
            <a:miter lim="800000"/>
            <a:headEnd/>
            <a:tailEnd/>
          </a:ln>
          <a:effectLst/>
        </p:spPr>
        <p:txBody>
          <a:bodyPr lIns="0" tIns="0" rIns="0" bIns="0"/>
          <a:lstStyle/>
          <a:p>
            <a:pPr marL="171450" indent="-171450" algn="just">
              <a:spcAft>
                <a:spcPct val="50000"/>
              </a:spcAft>
              <a:buFont typeface="Arial" panose="020B0604020202020204" pitchFamily="34" charset="0"/>
              <a:buChar char="•"/>
            </a:pPr>
            <a:r>
              <a:rPr lang="en-US" sz="1800" b="1" dirty="0">
                <a:solidFill>
                  <a:schemeClr val="bg1"/>
                </a:solidFill>
              </a:rPr>
              <a:t>Convolutional Neural Networks (CNN) attempt to exploit local correlations (e.g., spatial and temporal context).</a:t>
            </a:r>
          </a:p>
          <a:p>
            <a:pPr marL="171450" indent="-171450" algn="just">
              <a:spcAft>
                <a:spcPct val="50000"/>
              </a:spcAft>
              <a:buFont typeface="Arial" panose="020B0604020202020204" pitchFamily="34" charset="0"/>
              <a:buChar char="•"/>
            </a:pPr>
            <a:r>
              <a:rPr lang="en-US" sz="1800" b="1" dirty="0">
                <a:solidFill>
                  <a:schemeClr val="bg1"/>
                </a:solidFill>
              </a:rPr>
              <a:t>Many deep learning systems that process physical signals use CNNs for the first layer.</a:t>
            </a:r>
          </a:p>
          <a:p>
            <a:pPr marL="171450" indent="-171450" algn="just">
              <a:spcAft>
                <a:spcPct val="50000"/>
              </a:spcAft>
              <a:buFont typeface="Arial" panose="020B0604020202020204" pitchFamily="34" charset="0"/>
              <a:buChar char="•"/>
            </a:pPr>
            <a:r>
              <a:rPr lang="en-US" sz="1800" b="1" dirty="0">
                <a:solidFill>
                  <a:schemeClr val="bg1"/>
                </a:solidFill>
              </a:rPr>
              <a:t>Optimization algorithms play an important role in allowing deep learning systems to converge.</a:t>
            </a:r>
          </a:p>
          <a:p>
            <a:pPr marL="171450" indent="-171450" algn="just">
              <a:spcAft>
                <a:spcPct val="50000"/>
              </a:spcAft>
              <a:buFont typeface="Arial" panose="020B0604020202020204" pitchFamily="34" charset="0"/>
              <a:buChar char="•"/>
            </a:pPr>
            <a:r>
              <a:rPr lang="en-US" sz="1800" b="1" dirty="0">
                <a:solidFill>
                  <a:schemeClr val="bg1"/>
                </a:solidFill>
              </a:rPr>
              <a:t>Stochastic gradient descent and specifically Adam are popular approaches that are widely used.</a:t>
            </a:r>
          </a:p>
          <a:p>
            <a:pPr marL="171450" indent="-171450" algn="just">
              <a:spcAft>
                <a:spcPct val="50000"/>
              </a:spcAft>
              <a:buFont typeface="Arial" panose="020B0604020202020204" pitchFamily="34" charset="0"/>
              <a:buChar char="•"/>
            </a:pPr>
            <a:r>
              <a:rPr lang="en-US" sz="1800" b="1" dirty="0">
                <a:solidFill>
                  <a:schemeClr val="bg1"/>
                </a:solidFill>
              </a:rPr>
              <a:t>Alternate training methodologies are emerging that combine generative and discriminative training (what used to be called analysis by synthesis methods).</a:t>
            </a:r>
          </a:p>
          <a:p>
            <a:pPr marL="171450" indent="-171450" algn="just">
              <a:spcAft>
                <a:spcPct val="50000"/>
              </a:spcAft>
              <a:buFont typeface="Arial" panose="020B0604020202020204" pitchFamily="34" charset="0"/>
              <a:buChar char="•"/>
            </a:pPr>
            <a:r>
              <a:rPr lang="en-US" sz="1800" b="1" dirty="0">
                <a:solidFill>
                  <a:schemeClr val="bg1"/>
                </a:solidFill>
              </a:rPr>
              <a:t>Generative Adversarial Networks (GAN) are emerging as one such powerful approach.</a:t>
            </a:r>
          </a:p>
          <a:p>
            <a:pPr marL="285750"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marL="285750"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spTree>
    <p:extLst>
      <p:ext uri="{BB962C8B-B14F-4D97-AF65-F5344CB8AC3E}">
        <p14:creationId xmlns:p14="http://schemas.microsoft.com/office/powerpoint/2010/main" val="32695854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The Visual System: Inspiration for CNNs</a:t>
            </a:r>
          </a:p>
        </p:txBody>
      </p:sp>
      <p:sp>
        <p:nvSpPr>
          <p:cNvPr id="6" name="Rectangle 3155"/>
          <p:cNvSpPr>
            <a:spLocks noChangeArrowheads="1"/>
          </p:cNvSpPr>
          <p:nvPr/>
        </p:nvSpPr>
        <p:spPr bwMode="auto">
          <a:xfrm>
            <a:off x="187529" y="690006"/>
            <a:ext cx="8645525" cy="1802673"/>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The visual system contains a complex arrangement of cells</a:t>
            </a:r>
          </a:p>
          <a:p>
            <a:pPr marL="285750" indent="-285750" algn="just">
              <a:spcAft>
                <a:spcPct val="50000"/>
              </a:spcAft>
              <a:buFont typeface="Arial" panose="020B0604020202020204" pitchFamily="34" charset="0"/>
              <a:buChar char="•"/>
            </a:pPr>
            <a:r>
              <a:rPr lang="en-US" sz="1800" b="1" kern="0" dirty="0">
                <a:solidFill>
                  <a:schemeClr val="bg1"/>
                </a:solidFill>
              </a:rPr>
              <a:t>Each cell is responsible for only a sub-region of the visual field, or receptive field</a:t>
            </a:r>
          </a:p>
          <a:p>
            <a:pPr marL="285750" indent="-285750" algn="just">
              <a:spcAft>
                <a:spcPct val="50000"/>
              </a:spcAft>
              <a:buFont typeface="Arial" panose="020B0604020202020204" pitchFamily="34" charset="0"/>
              <a:buChar char="•"/>
            </a:pPr>
            <a:r>
              <a:rPr lang="en-US" sz="1800" b="1" kern="0" dirty="0">
                <a:solidFill>
                  <a:schemeClr val="bg1"/>
                </a:solidFill>
              </a:rPr>
              <a:t>The arrangement of these sub-regions is such, that the entire visual field is covered</a:t>
            </a: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pic>
        <p:nvPicPr>
          <p:cNvPr id="2" name="Picture 1"/>
          <p:cNvPicPr>
            <a:picLocks noChangeAspect="1"/>
          </p:cNvPicPr>
          <p:nvPr/>
        </p:nvPicPr>
        <p:blipFill>
          <a:blip r:embed="rId3"/>
          <a:stretch>
            <a:fillRect/>
          </a:stretch>
        </p:blipFill>
        <p:spPr>
          <a:xfrm>
            <a:off x="6200384" y="2281556"/>
            <a:ext cx="2444781" cy="2397252"/>
          </a:xfrm>
          <a:prstGeom prst="rect">
            <a:avLst/>
          </a:prstGeom>
        </p:spPr>
      </p:pic>
      <p:sp>
        <p:nvSpPr>
          <p:cNvPr id="9" name="Rectangle 3155"/>
          <p:cNvSpPr>
            <a:spLocks noChangeArrowheads="1"/>
          </p:cNvSpPr>
          <p:nvPr/>
        </p:nvSpPr>
        <p:spPr bwMode="auto">
          <a:xfrm>
            <a:off x="339930" y="8424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227013" y="4755008"/>
            <a:ext cx="8418152" cy="1661638"/>
          </a:xfrm>
          <a:prstGeom prst="rect">
            <a:avLst/>
          </a:prstGeom>
          <a:solidFill>
            <a:schemeClr val="accent1">
              <a:lumMod val="20000"/>
              <a:lumOff val="80000"/>
            </a:schemeClr>
          </a:solidFill>
          <a:ln w="9525">
            <a:noFill/>
            <a:miter lim="800000"/>
            <a:headEnd/>
            <a:tailEnd/>
          </a:ln>
          <a:effectLst/>
        </p:spPr>
        <p:txBody>
          <a:bodyPr lIns="0" tIns="0" rIns="0" bIns="0"/>
          <a:lstStyle/>
          <a:p>
            <a:pPr algn="just">
              <a:spcAft>
                <a:spcPct val="50000"/>
              </a:spcAft>
            </a:pPr>
            <a:r>
              <a:rPr lang="en-US" sz="1800" b="1" kern="0" dirty="0">
                <a:solidFill>
                  <a:schemeClr val="bg1"/>
                </a:solidFill>
              </a:rPr>
              <a:t>Before reaching the primary visual cortex, fibers on the optic nerve make a synapse in the </a:t>
            </a:r>
            <a:r>
              <a:rPr lang="en-US" sz="1800" b="1" kern="0" dirty="0">
                <a:solidFill>
                  <a:srgbClr val="C00000"/>
                </a:solidFill>
              </a:rPr>
              <a:t>lateral geniculate nucleus (LGN), </a:t>
            </a:r>
            <a:r>
              <a:rPr lang="en-US" sz="1800" b="1" kern="0" dirty="0">
                <a:solidFill>
                  <a:schemeClr val="bg1"/>
                </a:solidFill>
              </a:rPr>
              <a:t>cells from the fovea (in eye) project to layers composed parvocellular layers. These take care of the fine details that necessary to determine what an object is. Ganglion cells from the peripheral retina project to the Magnocellular (M) layers, which help determine where an object is.</a:t>
            </a:r>
          </a:p>
          <a:p>
            <a:pPr algn="just">
              <a:spcAft>
                <a:spcPct val="50000"/>
              </a:spcAft>
            </a:pPr>
            <a:endParaRPr lang="en-US" sz="1800" b="1" kern="0" dirty="0">
              <a:solidFill>
                <a:srgbClr val="C00000"/>
              </a:solidFill>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sp>
        <p:nvSpPr>
          <p:cNvPr id="11" name="Rectangle 3155"/>
          <p:cNvSpPr>
            <a:spLocks noChangeArrowheads="1"/>
          </p:cNvSpPr>
          <p:nvPr/>
        </p:nvSpPr>
        <p:spPr bwMode="auto">
          <a:xfrm>
            <a:off x="187528" y="2427945"/>
            <a:ext cx="5860456" cy="111351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Convolutional Neural Networks (CNNs) were proposed to emulate the animal visual cortex, which exploits the spatially local correlations present in natural images. </a:t>
            </a: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spTree>
    <p:extLst>
      <p:ext uri="{BB962C8B-B14F-4D97-AF65-F5344CB8AC3E}">
        <p14:creationId xmlns:p14="http://schemas.microsoft.com/office/powerpoint/2010/main" val="898513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Connectivity</a:t>
            </a:r>
          </a:p>
        </p:txBody>
      </p:sp>
      <p:sp>
        <p:nvSpPr>
          <p:cNvPr id="6" name="Rectangle 3155"/>
          <p:cNvSpPr>
            <a:spLocks noChangeArrowheads="1"/>
          </p:cNvSpPr>
          <p:nvPr/>
        </p:nvSpPr>
        <p:spPr bwMode="auto">
          <a:xfrm>
            <a:off x="187529" y="690006"/>
            <a:ext cx="8645525" cy="2029277"/>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To exploit the spatially local correlations, the neurons in a layer receive inputs only from a subset of units in the previous layer (spatially contiguous visual field).</a:t>
            </a:r>
          </a:p>
          <a:p>
            <a:pPr marL="285750" indent="-285750" algn="just">
              <a:spcAft>
                <a:spcPct val="50000"/>
              </a:spcAft>
              <a:buFont typeface="Arial" panose="020B0604020202020204" pitchFamily="34" charset="0"/>
              <a:buChar char="•"/>
            </a:pPr>
            <a:r>
              <a:rPr lang="en-US" sz="1800" b="1" kern="0" dirty="0">
                <a:solidFill>
                  <a:schemeClr val="bg1"/>
                </a:solidFill>
              </a:rPr>
              <a:t>The units (neurons) are unresponsive to changes outside of their receptive fields</a:t>
            </a:r>
          </a:p>
          <a:p>
            <a:pPr marL="285750" indent="-285750" algn="just">
              <a:spcAft>
                <a:spcPct val="50000"/>
              </a:spcAft>
              <a:buFont typeface="Arial" panose="020B0604020202020204" pitchFamily="34" charset="0"/>
              <a:buChar char="•"/>
            </a:pPr>
            <a:r>
              <a:rPr lang="en-US" sz="1800" b="1" kern="0" dirty="0">
                <a:solidFill>
                  <a:schemeClr val="bg1"/>
                </a:solidFill>
              </a:rPr>
              <a:t>Higher layers, become more global</a:t>
            </a:r>
          </a:p>
          <a:p>
            <a:pPr marL="285750"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kern="0" dirty="0">
              <a:solidFill>
                <a:schemeClr val="bg1"/>
              </a:solidFill>
            </a:endParaRPr>
          </a:p>
          <a:p>
            <a:pPr algn="just">
              <a:spcAft>
                <a:spcPct val="50000"/>
              </a:spcAft>
            </a:pPr>
            <a:endParaRPr lang="en-US" sz="1800" b="1" dirty="0">
              <a:solidFill>
                <a:schemeClr val="bg1"/>
              </a:solidFill>
            </a:endParaRPr>
          </a:p>
        </p:txBody>
      </p:sp>
      <p:grpSp>
        <p:nvGrpSpPr>
          <p:cNvPr id="80919" name="Group 80918"/>
          <p:cNvGrpSpPr/>
          <p:nvPr/>
        </p:nvGrpSpPr>
        <p:grpSpPr>
          <a:xfrm>
            <a:off x="227013" y="2982807"/>
            <a:ext cx="4726490" cy="3023657"/>
            <a:chOff x="1127342" y="2901588"/>
            <a:chExt cx="4726490" cy="3023657"/>
          </a:xfrm>
        </p:grpSpPr>
        <p:sp>
          <p:nvSpPr>
            <p:cNvPr id="3" name="Oval 2"/>
            <p:cNvSpPr/>
            <p:nvPr/>
          </p:nvSpPr>
          <p:spPr>
            <a:xfrm>
              <a:off x="1127342"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139858"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133600"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146116" y="5205841"/>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52374"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676400"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139858"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603316" y="4002561"/>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139858" y="2901588"/>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3" idx="0"/>
              <a:endCxn id="38" idx="4"/>
            </p:cNvCxnSpPr>
            <p:nvPr/>
          </p:nvCxnSpPr>
          <p:spPr>
            <a:xfrm flipV="1">
              <a:off x="1478071" y="4731433"/>
              <a:ext cx="5490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0"/>
              <a:endCxn id="38" idx="4"/>
            </p:cNvCxnSpPr>
            <p:nvPr/>
          </p:nvCxnSpPr>
          <p:spPr>
            <a:xfrm flipH="1" flipV="1">
              <a:off x="2027129" y="4731433"/>
              <a:ext cx="45720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0"/>
              <a:endCxn id="39" idx="4"/>
            </p:cNvCxnSpPr>
            <p:nvPr/>
          </p:nvCxnSpPr>
          <p:spPr>
            <a:xfrm flipV="1">
              <a:off x="2484329" y="4731433"/>
              <a:ext cx="10062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4" idx="0"/>
              <a:endCxn id="39" idx="4"/>
            </p:cNvCxnSpPr>
            <p:nvPr/>
          </p:nvCxnSpPr>
          <p:spPr>
            <a:xfrm flipV="1">
              <a:off x="3490587" y="4731433"/>
              <a:ext cx="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4" idx="0"/>
              <a:endCxn id="38" idx="4"/>
            </p:cNvCxnSpPr>
            <p:nvPr/>
          </p:nvCxnSpPr>
          <p:spPr>
            <a:xfrm flipH="1" flipV="1">
              <a:off x="2027129" y="4731433"/>
              <a:ext cx="14634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4" idx="0"/>
              <a:endCxn id="40" idx="4"/>
            </p:cNvCxnSpPr>
            <p:nvPr/>
          </p:nvCxnSpPr>
          <p:spPr>
            <a:xfrm flipV="1">
              <a:off x="3490587" y="4704019"/>
              <a:ext cx="14634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6" idx="0"/>
              <a:endCxn id="40" idx="4"/>
            </p:cNvCxnSpPr>
            <p:nvPr/>
          </p:nvCxnSpPr>
          <p:spPr>
            <a:xfrm flipV="1">
              <a:off x="4496845" y="4704019"/>
              <a:ext cx="457200" cy="50182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6" idx="0"/>
              <a:endCxn id="39" idx="4"/>
            </p:cNvCxnSpPr>
            <p:nvPr/>
          </p:nvCxnSpPr>
          <p:spPr>
            <a:xfrm flipH="1" flipV="1">
              <a:off x="3490587" y="4731433"/>
              <a:ext cx="1006258" cy="47440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7" idx="0"/>
              <a:endCxn id="40" idx="4"/>
            </p:cNvCxnSpPr>
            <p:nvPr/>
          </p:nvCxnSpPr>
          <p:spPr>
            <a:xfrm flipH="1" flipV="1">
              <a:off x="4954045" y="4704019"/>
              <a:ext cx="5490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0" idx="1"/>
              <a:endCxn id="41" idx="4"/>
            </p:cNvCxnSpPr>
            <p:nvPr/>
          </p:nvCxnSpPr>
          <p:spPr>
            <a:xfrm flipH="1" flipV="1">
              <a:off x="3490587" y="3603046"/>
              <a:ext cx="1215455" cy="50224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9" idx="0"/>
              <a:endCxn id="41" idx="4"/>
            </p:cNvCxnSpPr>
            <p:nvPr/>
          </p:nvCxnSpPr>
          <p:spPr>
            <a:xfrm flipV="1">
              <a:off x="3490587" y="3603046"/>
              <a:ext cx="0" cy="42692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8" idx="7"/>
              <a:endCxn id="41" idx="4"/>
            </p:cNvCxnSpPr>
            <p:nvPr/>
          </p:nvCxnSpPr>
          <p:spPr>
            <a:xfrm flipV="1">
              <a:off x="2275132" y="3603046"/>
              <a:ext cx="1215455" cy="5296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80920" name="TextBox 80919"/>
          <p:cNvSpPr txBox="1"/>
          <p:nvPr/>
        </p:nvSpPr>
        <p:spPr>
          <a:xfrm>
            <a:off x="3053904" y="3118526"/>
            <a:ext cx="249267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Receptive Field = 3</a:t>
            </a:r>
          </a:p>
        </p:txBody>
      </p:sp>
      <p:sp>
        <p:nvSpPr>
          <p:cNvPr id="79" name="TextBox 78"/>
          <p:cNvSpPr txBox="1"/>
          <p:nvPr/>
        </p:nvSpPr>
        <p:spPr>
          <a:xfrm>
            <a:off x="4767263" y="3949092"/>
            <a:ext cx="3575072" cy="863560"/>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These units have a receptive field of 3, therefore, they are only connected to 3 contiguous units in the previous layer </a:t>
            </a:r>
          </a:p>
        </p:txBody>
      </p:sp>
    </p:spTree>
    <p:extLst>
      <p:ext uri="{BB962C8B-B14F-4D97-AF65-F5344CB8AC3E}">
        <p14:creationId xmlns:p14="http://schemas.microsoft.com/office/powerpoint/2010/main" val="29475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Convolutional Layer</a:t>
            </a:r>
          </a:p>
        </p:txBody>
      </p:sp>
      <p:sp>
        <p:nvSpPr>
          <p:cNvPr id="6" name="Rectangle 3155"/>
          <p:cNvSpPr>
            <a:spLocks noChangeArrowheads="1"/>
          </p:cNvSpPr>
          <p:nvPr/>
        </p:nvSpPr>
        <p:spPr bwMode="auto">
          <a:xfrm>
            <a:off x="187529" y="690005"/>
            <a:ext cx="8645525" cy="615007"/>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The convolutional layer is comprised of several “filters” that search for different patterns in the entire input</a:t>
            </a:r>
            <a:endParaRPr lang="en-US" sz="1800" b="1" dirty="0">
              <a:solidFill>
                <a:schemeClr val="bg1"/>
              </a:solidFill>
            </a:endParaRPr>
          </a:p>
        </p:txBody>
      </p:sp>
      <mc:AlternateContent xmlns:mc="http://schemas.openxmlformats.org/markup-compatibility/2006" xmlns:a14="http://schemas.microsoft.com/office/drawing/2010/main">
        <mc:Choice Requires="a14">
          <p:sp>
            <p:nvSpPr>
              <p:cNvPr id="147" name="Rectangle 3155"/>
              <p:cNvSpPr>
                <a:spLocks noChangeArrowheads="1"/>
              </p:cNvSpPr>
              <p:nvPr/>
            </p:nvSpPr>
            <p:spPr bwMode="auto">
              <a:xfrm>
                <a:off x="3193000" y="1295470"/>
                <a:ext cx="5753739" cy="5322991"/>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A feature map can be generated with the information from the learned filters as follows:</a:t>
                </a:r>
              </a:p>
              <a:p>
                <a:pPr algn="just">
                  <a:spcAft>
                    <a:spcPct val="50000"/>
                  </a:spcAft>
                </a:pPr>
                <a14:m>
                  <m:oMathPara xmlns:m="http://schemas.openxmlformats.org/officeDocument/2006/math">
                    <m:oMathParaPr>
                      <m:jc m:val="centerGroup"/>
                    </m:oMathParaPr>
                    <m:oMath xmlns:m="http://schemas.openxmlformats.org/officeDocument/2006/math">
                      <m:sSubSup>
                        <m:sSubSupPr>
                          <m:ctrlPr>
                            <a:rPr lang="en-US" sz="1800" b="1" i="1" smtClean="0">
                              <a:solidFill>
                                <a:schemeClr val="bg1"/>
                              </a:solidFill>
                              <a:latin typeface="Cambria Math" panose="02040503050406030204" pitchFamily="18" charset="0"/>
                            </a:rPr>
                          </m:ctrlPr>
                        </m:sSubSupPr>
                        <m:e>
                          <m:r>
                            <a:rPr lang="en-US" sz="1800" b="1" i="1" smtClean="0">
                              <a:solidFill>
                                <a:schemeClr val="bg1"/>
                              </a:solidFill>
                              <a:latin typeface="Cambria Math" panose="02040503050406030204" pitchFamily="18" charset="0"/>
                            </a:rPr>
                            <m:t>𝒉</m:t>
                          </m:r>
                        </m:e>
                        <m:sub>
                          <m:r>
                            <a:rPr lang="en-US" sz="1800" b="1" i="1" smtClean="0">
                              <a:solidFill>
                                <a:schemeClr val="bg1"/>
                              </a:solidFill>
                              <a:latin typeface="Cambria Math" panose="02040503050406030204" pitchFamily="18" charset="0"/>
                            </a:rPr>
                            <m:t>𝒊𝒋</m:t>
                          </m:r>
                        </m:sub>
                        <m:sup>
                          <m:r>
                            <a:rPr lang="en-US" sz="1800" b="1" i="1" smtClean="0">
                              <a:solidFill>
                                <a:schemeClr val="bg1"/>
                              </a:solidFill>
                              <a:latin typeface="Cambria Math" panose="02040503050406030204" pitchFamily="18" charset="0"/>
                            </a:rPr>
                            <m:t>𝒌</m:t>
                          </m:r>
                        </m:sup>
                      </m:sSubSup>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𝒕𝒂𝒉𝒏</m:t>
                      </m:r>
                      <m:sSub>
                        <m:sSubPr>
                          <m:ctrlPr>
                            <a:rPr lang="en-US" sz="1800" b="1" i="1" smtClean="0">
                              <a:solidFill>
                                <a:schemeClr val="bg1"/>
                              </a:solidFill>
                              <a:latin typeface="Cambria Math" panose="02040503050406030204" pitchFamily="18" charset="0"/>
                            </a:rPr>
                          </m:ctrlPr>
                        </m:sSubPr>
                        <m:e>
                          <m:d>
                            <m:dPr>
                              <m:ctrlPr>
                                <a:rPr lang="en-US" sz="1800" b="1" i="1" smtClean="0">
                                  <a:solidFill>
                                    <a:schemeClr val="bg1"/>
                                  </a:solidFill>
                                  <a:latin typeface="Cambria Math" panose="02040503050406030204" pitchFamily="18" charset="0"/>
                                </a:rPr>
                              </m:ctrlPr>
                            </m:dPr>
                            <m:e>
                              <m:sSup>
                                <m:sSupPr>
                                  <m:ctrlPr>
                                    <a:rPr lang="en-US" sz="1800" b="1"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𝑾</m:t>
                                  </m:r>
                                </m:e>
                                <m:sup>
                                  <m:r>
                                    <a:rPr lang="en-US" sz="1800" b="1" i="1" smtClean="0">
                                      <a:solidFill>
                                        <a:schemeClr val="bg1"/>
                                      </a:solidFill>
                                      <a:latin typeface="Cambria Math" panose="02040503050406030204" pitchFamily="18" charset="0"/>
                                    </a:rPr>
                                    <m:t>𝒌</m:t>
                                  </m:r>
                                </m:sup>
                              </m:sSup>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𝒙</m:t>
                              </m:r>
                            </m:e>
                          </m:d>
                        </m:e>
                        <m:sub>
                          <m:r>
                            <a:rPr lang="en-US" sz="1800" b="1" i="1" smtClean="0">
                              <a:solidFill>
                                <a:schemeClr val="bg1"/>
                              </a:solidFill>
                              <a:latin typeface="Cambria Math" panose="02040503050406030204" pitchFamily="18" charset="0"/>
                            </a:rPr>
                            <m:t>𝒊𝒋</m:t>
                          </m:r>
                        </m:sub>
                      </m:sSub>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𝒃</m:t>
                          </m:r>
                        </m:e>
                        <m:sub>
                          <m:r>
                            <a:rPr lang="en-US" sz="1800" b="1" i="1" smtClean="0">
                              <a:solidFill>
                                <a:schemeClr val="bg1"/>
                              </a:solidFill>
                              <a:latin typeface="Cambria Math" panose="02040503050406030204" pitchFamily="18" charset="0"/>
                            </a:rPr>
                            <m:t>𝒌</m:t>
                          </m:r>
                        </m:sub>
                      </m:sSub>
                      <m:r>
                        <a:rPr lang="en-US" sz="1800" b="1" i="1" smtClean="0">
                          <a:solidFill>
                            <a:schemeClr val="bg1"/>
                          </a:solidFill>
                          <a:latin typeface="Cambria Math" panose="02040503050406030204" pitchFamily="18" charset="0"/>
                        </a:rPr>
                        <m:t>)</m:t>
                      </m:r>
                    </m:oMath>
                  </m:oMathPara>
                </a14:m>
                <a:endParaRPr lang="en-US" sz="1800" b="1" dirty="0">
                  <a:solidFill>
                    <a:schemeClr val="bg1"/>
                  </a:solidFill>
                </a:endParaRPr>
              </a:p>
              <a:p>
                <a:pPr algn="just">
                  <a:spcAft>
                    <a:spcPct val="50000"/>
                  </a:spcAft>
                </a:pPr>
                <a:r>
                  <a:rPr lang="en-US" sz="1800" b="1" dirty="0">
                    <a:solidFill>
                      <a:schemeClr val="bg1"/>
                    </a:solidFill>
                  </a:rPr>
                  <a:t>	Where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𝒉</m:t>
                        </m:r>
                      </m:e>
                      <m:sup>
                        <m:r>
                          <a:rPr lang="en-US" sz="1800" b="1" i="1" smtClean="0">
                            <a:solidFill>
                              <a:schemeClr val="bg1"/>
                            </a:solidFill>
                            <a:latin typeface="Cambria Math" panose="02040503050406030204" pitchFamily="18" charset="0"/>
                          </a:rPr>
                          <m:t>𝒌</m:t>
                        </m:r>
                      </m:sup>
                    </m:sSup>
                  </m:oMath>
                </a14:m>
                <a:r>
                  <a:rPr lang="en-US" sz="1800" b="1" dirty="0">
                    <a:solidFill>
                      <a:schemeClr val="bg1"/>
                    </a:solidFill>
                  </a:rPr>
                  <a:t> represents the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𝒌</m:t>
                        </m:r>
                      </m:e>
                      <m:sup>
                        <m:r>
                          <a:rPr lang="en-US" sz="1800" b="1" i="1" smtClean="0">
                            <a:solidFill>
                              <a:schemeClr val="bg1"/>
                            </a:solidFill>
                            <a:latin typeface="Cambria Math" panose="02040503050406030204" pitchFamily="18" charset="0"/>
                          </a:rPr>
                          <m:t>𝒕𝒉</m:t>
                        </m:r>
                      </m:sup>
                    </m:sSup>
                  </m:oMath>
                </a14:m>
                <a:r>
                  <a:rPr lang="en-US" sz="1800" b="1" dirty="0">
                    <a:solidFill>
                      <a:schemeClr val="bg1"/>
                    </a:solidFill>
                  </a:rPr>
                  <a:t> feature map in 	a hidden layer.</a:t>
                </a:r>
              </a:p>
              <a:p>
                <a:pPr marL="285750" indent="-285750" algn="just">
                  <a:spcAft>
                    <a:spcPct val="50000"/>
                  </a:spcAft>
                  <a:buFont typeface="Arial" panose="020B0604020202020204" pitchFamily="34" charset="0"/>
                  <a:buChar char="•"/>
                </a:pPr>
                <a:r>
                  <a:rPr lang="en-US" sz="1800" b="1" dirty="0">
                    <a:solidFill>
                      <a:schemeClr val="bg1"/>
                    </a:solidFill>
                  </a:rPr>
                  <a:t>Note that the weight and bias parameters are shared within the same filter</a:t>
                </a:r>
              </a:p>
              <a:p>
                <a:pPr marL="285750" indent="-285750" algn="just">
                  <a:spcAft>
                    <a:spcPct val="50000"/>
                  </a:spcAft>
                  <a:buFont typeface="Arial" panose="020B0604020202020204" pitchFamily="34" charset="0"/>
                  <a:buChar char="•"/>
                </a:pPr>
                <a:r>
                  <a:rPr lang="en-US" sz="1800" b="1" dirty="0">
                    <a:solidFill>
                      <a:schemeClr val="bg1"/>
                    </a:solidFill>
                  </a:rPr>
                  <a:t>Gradient  descent is commonly used for the training of CNNs, but the gradient of the shared weights is given by the sum of the shared parameters</a:t>
                </a:r>
              </a:p>
              <a:p>
                <a:pPr marL="285750" indent="-285750" algn="just">
                  <a:spcAft>
                    <a:spcPct val="50000"/>
                  </a:spcAft>
                  <a:buFont typeface="Arial" panose="020B0604020202020204" pitchFamily="34" charset="0"/>
                  <a:buChar char="•"/>
                </a:pPr>
                <a:r>
                  <a:rPr lang="en-US" sz="1800" b="1" dirty="0">
                    <a:solidFill>
                      <a:schemeClr val="bg1"/>
                    </a:solidFill>
                  </a:rPr>
                  <a:t>Parameter sharing allows the search of the same pattern in the entire visual field</a:t>
                </a:r>
              </a:p>
              <a:p>
                <a:pPr marL="285750" indent="-285750" algn="just">
                  <a:spcAft>
                    <a:spcPct val="50000"/>
                  </a:spcAft>
                  <a:buFont typeface="Arial" panose="020B0604020202020204" pitchFamily="34" charset="0"/>
                  <a:buChar char="•"/>
                </a:pPr>
                <a:r>
                  <a:rPr lang="en-US" sz="1800" b="1" dirty="0">
                    <a:solidFill>
                      <a:schemeClr val="bg1"/>
                    </a:solidFill>
                  </a:rPr>
                  <a:t>Each hidden layer is formed of several feature maps</a:t>
                </a:r>
              </a:p>
            </p:txBody>
          </p:sp>
        </mc:Choice>
        <mc:Fallback xmlns="">
          <p:sp>
            <p:nvSpPr>
              <p:cNvPr id="147" name="Rectangle 3155"/>
              <p:cNvSpPr>
                <a:spLocks noRot="1" noChangeAspect="1" noMove="1" noResize="1" noEditPoints="1" noAdjustHandles="1" noChangeArrowheads="1" noChangeShapeType="1" noTextEdit="1"/>
              </p:cNvSpPr>
              <p:nvPr/>
            </p:nvSpPr>
            <p:spPr bwMode="auto">
              <a:xfrm>
                <a:off x="3193000" y="1295470"/>
                <a:ext cx="5753739" cy="5322991"/>
              </a:xfrm>
              <a:prstGeom prst="rect">
                <a:avLst/>
              </a:prstGeom>
              <a:blipFill>
                <a:blip r:embed="rId3"/>
                <a:stretch>
                  <a:fillRect l="-2331" t="-1489" r="-2436" b="-1489"/>
                </a:stretch>
              </a:blipFill>
              <a:ln w="9525">
                <a:noFill/>
                <a:miter lim="800000"/>
                <a:headEnd/>
                <a:tailEnd/>
              </a:ln>
              <a:effectLst/>
            </p:spPr>
            <p:txBody>
              <a:bodyPr/>
              <a:lstStyle/>
              <a:p>
                <a:r>
                  <a:rPr lang="en-US">
                    <a:noFill/>
                  </a:rPr>
                  <a:t> </a:t>
                </a:r>
              </a:p>
            </p:txBody>
          </p:sp>
        </mc:Fallback>
      </mc:AlternateContent>
      <p:grpSp>
        <p:nvGrpSpPr>
          <p:cNvPr id="80962" name="Group 80961"/>
          <p:cNvGrpSpPr/>
          <p:nvPr/>
        </p:nvGrpSpPr>
        <p:grpSpPr>
          <a:xfrm>
            <a:off x="206889" y="1305012"/>
            <a:ext cx="2817435" cy="5252314"/>
            <a:chOff x="414280" y="1322861"/>
            <a:chExt cx="2817435" cy="5252314"/>
          </a:xfrm>
        </p:grpSpPr>
        <p:grpSp>
          <p:nvGrpSpPr>
            <p:cNvPr id="4" name="Group 3"/>
            <p:cNvGrpSpPr/>
            <p:nvPr/>
          </p:nvGrpSpPr>
          <p:grpSpPr>
            <a:xfrm>
              <a:off x="414280" y="1322861"/>
              <a:ext cx="391596" cy="5252314"/>
              <a:chOff x="439332" y="1336484"/>
              <a:chExt cx="391596" cy="5252314"/>
            </a:xfrm>
          </p:grpSpPr>
          <p:grpSp>
            <p:nvGrpSpPr>
              <p:cNvPr id="2" name="Group 1"/>
              <p:cNvGrpSpPr/>
              <p:nvPr/>
            </p:nvGrpSpPr>
            <p:grpSpPr>
              <a:xfrm rot="5400000">
                <a:off x="-637825" y="2413641"/>
                <a:ext cx="2541086" cy="386771"/>
                <a:chOff x="227013" y="5287060"/>
                <a:chExt cx="4726490" cy="719404"/>
              </a:xfrm>
            </p:grpSpPr>
            <p:sp>
              <p:nvSpPr>
                <p:cNvPr id="30" name="Oval 2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rot="5400000">
                <a:off x="-633000" y="5124869"/>
                <a:ext cx="2541086" cy="386771"/>
                <a:chOff x="227013" y="5287060"/>
                <a:chExt cx="4726490" cy="719404"/>
              </a:xfrm>
            </p:grpSpPr>
            <p:sp>
              <p:nvSpPr>
                <p:cNvPr id="45" name="Oval 4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1281439" y="1789470"/>
              <a:ext cx="1670814" cy="525884"/>
              <a:chOff x="1281439" y="1789470"/>
              <a:chExt cx="1670814" cy="525884"/>
            </a:xfrm>
          </p:grpSpPr>
          <p:sp>
            <p:nvSpPr>
              <p:cNvPr id="52" name="Oval 51"/>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281439" y="3433823"/>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277653" y="5129625"/>
              <a:ext cx="1670814" cy="525884"/>
              <a:chOff x="1281439" y="5582680"/>
              <a:chExt cx="1670814" cy="525884"/>
            </a:xfrm>
          </p:grpSpPr>
          <p:sp>
            <p:nvSpPr>
              <p:cNvPr id="63" name="Oval 62"/>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p:cNvCxnSpPr>
              <a:stCxn id="30" idx="1"/>
              <a:endCxn id="7"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2" idx="1"/>
              <a:endCxn id="7"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1" idx="1"/>
              <a:endCxn id="7"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3" idx="1"/>
              <a:endCxn id="61"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1" idx="1"/>
              <a:endCxn id="61"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1"/>
              <a:endCxn id="61"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45" idx="1"/>
              <a:endCxn id="61"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8" idx="1"/>
              <a:endCxn id="10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46" idx="1"/>
              <a:endCxn id="67"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9" idx="1"/>
              <a:endCxn id="67"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51" idx="2"/>
              <a:endCxn id="67"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1277653" y="4294289"/>
              <a:ext cx="1670814" cy="525884"/>
              <a:chOff x="1281439" y="3433823"/>
              <a:chExt cx="1670814" cy="525884"/>
            </a:xfrm>
          </p:grpSpPr>
          <p:sp>
            <p:nvSpPr>
              <p:cNvPr id="97" name="Oval 9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1277653" y="2608510"/>
              <a:ext cx="1670814" cy="525884"/>
              <a:chOff x="1281439" y="3433823"/>
              <a:chExt cx="1670814" cy="525884"/>
            </a:xfrm>
          </p:grpSpPr>
          <p:sp>
            <p:nvSpPr>
              <p:cNvPr id="102" name="Oval 101"/>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6" name="Straight Arrow Connector 105"/>
            <p:cNvCxnSpPr>
              <a:stCxn id="31" idx="1"/>
              <a:endCxn id="105"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32" idx="1"/>
              <a:endCxn id="105"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33" idx="1"/>
              <a:endCxn id="105"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46" idx="1"/>
              <a:endCxn id="10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45" idx="1"/>
              <a:endCxn id="10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27" name="Straight Arrow Connector 80926"/>
            <p:cNvCxnSpPr>
              <a:stCxn id="105" idx="3"/>
            </p:cNvCxnSpPr>
            <p:nvPr/>
          </p:nvCxnSpPr>
          <p:spPr>
            <a:xfrm>
              <a:off x="2948467" y="2871452"/>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 idx="3"/>
            </p:cNvCxnSpPr>
            <p:nvPr/>
          </p:nvCxnSpPr>
          <p:spPr>
            <a:xfrm>
              <a:off x="2952253" y="2052412"/>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0" idx="3"/>
            </p:cNvCxnSpPr>
            <p:nvPr/>
          </p:nvCxnSpPr>
          <p:spPr>
            <a:xfrm>
              <a:off x="2948467" y="4557231"/>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1" idx="3"/>
            </p:cNvCxnSpPr>
            <p:nvPr/>
          </p:nvCxnSpPr>
          <p:spPr>
            <a:xfrm>
              <a:off x="2952253" y="3696765"/>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60" name="Straight Arrow Connector 80959"/>
            <p:cNvCxnSpPr>
              <a:stCxn id="67" idx="3"/>
            </p:cNvCxnSpPr>
            <p:nvPr/>
          </p:nvCxnSpPr>
          <p:spPr>
            <a:xfrm>
              <a:off x="2948467" y="5392567"/>
              <a:ext cx="283248" cy="1510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961" name="Rectangle 80960"/>
            <p:cNvSpPr/>
            <p:nvPr/>
          </p:nvSpPr>
          <p:spPr>
            <a:xfrm>
              <a:off x="1878894" y="1488340"/>
              <a:ext cx="504681" cy="448041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3155"/>
            <p:cNvSpPr>
              <a:spLocks noChangeArrowheads="1"/>
            </p:cNvSpPr>
            <p:nvPr/>
          </p:nvSpPr>
          <p:spPr bwMode="auto">
            <a:xfrm>
              <a:off x="1781367" y="6044536"/>
              <a:ext cx="904157" cy="380691"/>
            </a:xfrm>
            <a:prstGeom prst="rect">
              <a:avLst/>
            </a:prstGeom>
            <a:noFill/>
            <a:ln w="9525">
              <a:noFill/>
              <a:miter lim="800000"/>
              <a:headEnd/>
              <a:tailEnd/>
            </a:ln>
            <a:effectLst/>
          </p:spPr>
          <p:txBody>
            <a:bodyPr lIns="0" tIns="0" rIns="0" bIns="0"/>
            <a:lstStyle/>
            <a:p>
              <a:pPr algn="just">
                <a:spcAft>
                  <a:spcPct val="50000"/>
                </a:spcAft>
              </a:pPr>
              <a:r>
                <a:rPr lang="en-US" sz="1800" b="1" kern="0" dirty="0">
                  <a:solidFill>
                    <a:schemeClr val="bg1"/>
                  </a:solidFill>
                </a:rPr>
                <a:t>Filter 2</a:t>
              </a:r>
              <a:endParaRPr lang="en-US" sz="1800" b="1" dirty="0">
                <a:solidFill>
                  <a:schemeClr val="bg1"/>
                </a:solidFill>
              </a:endParaRPr>
            </a:p>
          </p:txBody>
        </p:sp>
      </p:grpSp>
    </p:spTree>
    <p:extLst>
      <p:ext uri="{BB962C8B-B14F-4D97-AF65-F5344CB8AC3E}">
        <p14:creationId xmlns:p14="http://schemas.microsoft.com/office/powerpoint/2010/main" val="108521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Convolutional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663786"/>
              </a:xfrm>
              <a:prstGeom prst="rect">
                <a:avLst/>
              </a:prstGeom>
              <a:noFill/>
              <a:ln w="9525">
                <a:noFill/>
                <a:miter lim="800000"/>
                <a:headEnd/>
                <a:tailEnd/>
              </a:ln>
              <a:effectLst/>
            </p:spPr>
            <p:txBody>
              <a:bodyPr lIns="0" tIns="0" rIns="0" bIns="0"/>
              <a:lstStyle/>
              <a:p>
                <a:pPr algn="just">
                  <a:spcAft>
                    <a:spcPct val="50000"/>
                  </a:spcAft>
                </a:pPr>
                <a:r>
                  <a:rPr lang="en-US" sz="1800" b="1" kern="0" dirty="0">
                    <a:solidFill>
                      <a:schemeClr val="bg1"/>
                    </a:solidFill>
                  </a:rPr>
                  <a:t>The figure contains two different CNN layers. Layer </a:t>
                </a:r>
                <a14:m>
                  <m:oMath xmlns:m="http://schemas.openxmlformats.org/officeDocument/2006/math">
                    <m:r>
                      <a:rPr lang="en-US" sz="1800" b="1" i="1" kern="0" smtClean="0">
                        <a:solidFill>
                          <a:schemeClr val="bg1"/>
                        </a:solidFill>
                        <a:latin typeface="Cambria Math" panose="02040503050406030204" pitchFamily="18" charset="0"/>
                      </a:rPr>
                      <m:t>𝒎</m:t>
                    </m:r>
                    <m:r>
                      <a:rPr lang="en-US" sz="1800" b="1" i="1" kern="0" smtClean="0">
                        <a:solidFill>
                          <a:schemeClr val="bg1"/>
                        </a:solidFill>
                        <a:latin typeface="Cambria Math" panose="02040503050406030204" pitchFamily="18" charset="0"/>
                      </a:rPr>
                      <m:t>−</m:t>
                    </m:r>
                    <m:r>
                      <a:rPr lang="en-US" sz="1800" b="1" i="1" kern="0" smtClean="0">
                        <a:solidFill>
                          <a:schemeClr val="bg1"/>
                        </a:solidFill>
                        <a:latin typeface="Cambria Math" panose="02040503050406030204" pitchFamily="18" charset="0"/>
                      </a:rPr>
                      <m:t>𝟏</m:t>
                    </m:r>
                  </m:oMath>
                </a14:m>
                <a:r>
                  <a:rPr lang="en-US" sz="1800" b="1" dirty="0">
                    <a:solidFill>
                      <a:schemeClr val="bg1"/>
                    </a:solidFill>
                  </a:rPr>
                  <a:t> contains four feature maps, while layer </a:t>
                </a:r>
                <a14:m>
                  <m:oMath xmlns:m="http://schemas.openxmlformats.org/officeDocument/2006/math">
                    <m:r>
                      <a:rPr lang="en-US" sz="1800" b="1" i="1" smtClean="0">
                        <a:solidFill>
                          <a:schemeClr val="bg1"/>
                        </a:solidFill>
                        <a:latin typeface="Cambria Math" panose="02040503050406030204" pitchFamily="18" charset="0"/>
                      </a:rPr>
                      <m:t>𝒎</m:t>
                    </m:r>
                  </m:oMath>
                </a14:m>
                <a:r>
                  <a:rPr lang="en-US" sz="1800" b="1" dirty="0">
                    <a:solidFill>
                      <a:schemeClr val="bg1"/>
                    </a:solidFill>
                  </a:rPr>
                  <a:t> contains 2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𝒉</m:t>
                        </m:r>
                      </m:e>
                      <m:sup>
                        <m:r>
                          <a:rPr lang="en-US" sz="1800" b="1" i="1" smtClean="0">
                            <a:solidFill>
                              <a:schemeClr val="bg1"/>
                            </a:solidFill>
                            <a:latin typeface="Cambria Math" panose="02040503050406030204" pitchFamily="18" charset="0"/>
                          </a:rPr>
                          <m:t>𝟎</m:t>
                        </m:r>
                      </m:sup>
                    </m:sSup>
                  </m:oMath>
                </a14:m>
                <a:r>
                  <a:rPr lang="en-US" sz="1800" b="1" dirty="0">
                    <a:solidFill>
                      <a:schemeClr val="bg1"/>
                    </a:solidFill>
                  </a:rPr>
                  <a:t> and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𝒉</m:t>
                        </m:r>
                      </m:e>
                      <m:sup>
                        <m:r>
                          <a:rPr lang="en-US" sz="1800" b="1" i="1" smtClean="0">
                            <a:solidFill>
                              <a:schemeClr val="bg1"/>
                            </a:solidFill>
                            <a:latin typeface="Cambria Math" panose="02040503050406030204" pitchFamily="18" charset="0"/>
                          </a:rPr>
                          <m:t>𝟏</m:t>
                        </m:r>
                      </m:sup>
                    </m:sSup>
                  </m:oMath>
                </a14:m>
                <a:r>
                  <a:rPr lang="en-US" sz="1800" b="1" dirty="0">
                    <a:solidFill>
                      <a:schemeClr val="bg1"/>
                    </a:solidFill>
                  </a:rPr>
                  <a:t>).</a:t>
                </a:r>
              </a:p>
              <a:p>
                <a:pPr algn="just">
                  <a:spcAft>
                    <a:spcPct val="50000"/>
                  </a:spcAft>
                </a:pPr>
                <a:r>
                  <a:rPr lang="en-US" sz="1800" b="1" dirty="0">
                    <a:solidFill>
                      <a:schemeClr val="bg1"/>
                    </a:solidFill>
                  </a:rPr>
                  <a:t>The blue and red squares in </a:t>
                </a:r>
                <a14:m>
                  <m:oMath xmlns:m="http://schemas.openxmlformats.org/officeDocument/2006/math">
                    <m:r>
                      <a:rPr lang="en-US" sz="1800" b="1" i="1" smtClean="0">
                        <a:solidFill>
                          <a:schemeClr val="bg1"/>
                        </a:solidFill>
                        <a:latin typeface="Cambria Math" panose="02040503050406030204" pitchFamily="18" charset="0"/>
                      </a:rPr>
                      <m:t>𝒎</m:t>
                    </m:r>
                  </m:oMath>
                </a14:m>
                <a:r>
                  <a:rPr lang="en-US" sz="1800" b="1" dirty="0">
                    <a:solidFill>
                      <a:schemeClr val="bg1"/>
                    </a:solidFill>
                  </a:rPr>
                  <a:t> are computed from pixels of layer </a:t>
                </a:r>
                <a14:m>
                  <m:oMath xmlns:m="http://schemas.openxmlformats.org/officeDocument/2006/math">
                    <m:r>
                      <a:rPr lang="en-US" sz="1800" b="1" i="1" smtClean="0">
                        <a:solidFill>
                          <a:schemeClr val="bg1"/>
                        </a:solidFill>
                        <a:latin typeface="Cambria Math" panose="02040503050406030204" pitchFamily="18" charset="0"/>
                      </a:rPr>
                      <m:t>𝒎</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𝟏</m:t>
                    </m:r>
                  </m:oMath>
                </a14:m>
                <a:r>
                  <a:rPr lang="en-US" sz="1800" b="1" dirty="0">
                    <a:solidFill>
                      <a:schemeClr val="bg1"/>
                    </a:solidFill>
                  </a:rPr>
                  <a:t> that fall within their 2x2 receptive field (squares in </a:t>
                </a:r>
                <a14:m>
                  <m:oMath xmlns:m="http://schemas.openxmlformats.org/officeDocument/2006/math">
                    <m:r>
                      <a:rPr lang="en-US" sz="1800" b="1" i="1" smtClean="0">
                        <a:solidFill>
                          <a:schemeClr val="bg1"/>
                        </a:solidFill>
                        <a:latin typeface="Cambria Math" panose="02040503050406030204" pitchFamily="18" charset="0"/>
                      </a:rPr>
                      <m:t>𝒎</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𝟏</m:t>
                    </m:r>
                  </m:oMath>
                </a14:m>
                <a:r>
                  <a:rPr lang="en-US" sz="1800" b="1" dirty="0">
                    <a:solidFill>
                      <a:schemeClr val="bg1"/>
                    </a:solidFill>
                  </a:rPr>
                  <a:t>). </a:t>
                </a: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663786"/>
              </a:xfrm>
              <a:prstGeom prst="rect">
                <a:avLst/>
              </a:prstGeom>
              <a:blipFill>
                <a:blip r:embed="rId3"/>
                <a:stretch>
                  <a:fillRect l="-1697" t="-4762" r="-1627"/>
                </a:stretch>
              </a:blipFill>
              <a:ln w="9525">
                <a:noFill/>
                <a:miter lim="800000"/>
                <a:headEnd/>
                <a:tailEnd/>
              </a:ln>
              <a:effectLst/>
            </p:spPr>
            <p:txBody>
              <a:bodyPr/>
              <a:lstStyle/>
              <a:p>
                <a:r>
                  <a:rPr lang="en-US">
                    <a:noFill/>
                  </a:rPr>
                  <a:t> </a:t>
                </a:r>
              </a:p>
            </p:txBody>
          </p:sp>
        </mc:Fallback>
      </mc:AlternateContent>
      <p:pic>
        <p:nvPicPr>
          <p:cNvPr id="3" name="Picture 2"/>
          <p:cNvPicPr>
            <a:picLocks noChangeAspect="1"/>
          </p:cNvPicPr>
          <p:nvPr/>
        </p:nvPicPr>
        <p:blipFill rotWithShape="1">
          <a:blip r:embed="rId4"/>
          <a:srcRect t="4010"/>
          <a:stretch/>
        </p:blipFill>
        <p:spPr>
          <a:xfrm>
            <a:off x="187530" y="1991638"/>
            <a:ext cx="5173610" cy="3024736"/>
          </a:xfrm>
          <a:prstGeom prst="rect">
            <a:avLst/>
          </a:prstGeom>
        </p:spPr>
      </p:pic>
      <mc:AlternateContent xmlns:mc="http://schemas.openxmlformats.org/markup-compatibility/2006" xmlns:a14="http://schemas.microsoft.com/office/drawing/2010/main">
        <mc:Choice Requires="a14">
          <p:sp>
            <p:nvSpPr>
              <p:cNvPr id="71" name="Rectangle 3155"/>
              <p:cNvSpPr>
                <a:spLocks noChangeArrowheads="1"/>
              </p:cNvSpPr>
              <p:nvPr/>
            </p:nvSpPr>
            <p:spPr bwMode="auto">
              <a:xfrm>
                <a:off x="5630668" y="2801446"/>
                <a:ext cx="3202387" cy="1767272"/>
              </a:xfrm>
              <a:prstGeom prst="rect">
                <a:avLst/>
              </a:prstGeom>
              <a:noFill/>
              <a:ln w="9525">
                <a:noFill/>
                <a:miter lim="800000"/>
                <a:headEnd/>
                <a:tailEnd/>
              </a:ln>
              <a:effectLst/>
            </p:spPr>
            <p:txBody>
              <a:bodyPr lIns="0" tIns="0" rIns="0" bIns="0"/>
              <a:lstStyle/>
              <a:p>
                <a:pPr algn="just">
                  <a:spcAft>
                    <a:spcPct val="50000"/>
                  </a:spcAft>
                </a:pPr>
                <a14:m>
                  <m:oMath xmlns:m="http://schemas.openxmlformats.org/officeDocument/2006/math">
                    <m:sSubSup>
                      <m:sSubSupPr>
                        <m:ctrlPr>
                          <a:rPr lang="en-US" sz="1800" b="1" i="1" smtClean="0">
                            <a:solidFill>
                              <a:schemeClr val="bg1"/>
                            </a:solidFill>
                            <a:latin typeface="Cambria Math" panose="02040503050406030204" pitchFamily="18" charset="0"/>
                          </a:rPr>
                        </m:ctrlPr>
                      </m:sSubSupPr>
                      <m:e>
                        <m:r>
                          <a:rPr lang="en-US" sz="1800" b="1" i="1" smtClean="0">
                            <a:solidFill>
                              <a:schemeClr val="bg1"/>
                            </a:solidFill>
                            <a:latin typeface="Cambria Math" panose="02040503050406030204" pitchFamily="18" charset="0"/>
                          </a:rPr>
                          <m:t>𝑾</m:t>
                        </m:r>
                      </m:e>
                      <m:sub>
                        <m:r>
                          <a:rPr lang="en-US" sz="1800" b="1" i="1" smtClean="0">
                            <a:solidFill>
                              <a:schemeClr val="bg1"/>
                            </a:solidFill>
                            <a:latin typeface="Cambria Math" panose="02040503050406030204" pitchFamily="18" charset="0"/>
                          </a:rPr>
                          <m:t>𝒊𝒋</m:t>
                        </m:r>
                      </m:sub>
                      <m:sup>
                        <m:r>
                          <a:rPr lang="en-US" sz="1800" b="1" i="1" smtClean="0">
                            <a:solidFill>
                              <a:schemeClr val="bg1"/>
                            </a:solidFill>
                            <a:latin typeface="Cambria Math" panose="02040503050406030204" pitchFamily="18" charset="0"/>
                          </a:rPr>
                          <m:t>𝒌𝒍</m:t>
                        </m:r>
                      </m:sup>
                    </m:sSubSup>
                  </m:oMath>
                </a14:m>
                <a:r>
                  <a:rPr lang="en-US" sz="1800" b="1" dirty="0">
                    <a:solidFill>
                      <a:schemeClr val="bg1"/>
                    </a:solidFill>
                  </a:rPr>
                  <a:t> then denotes the weight connecting each pixel of the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𝒌</m:t>
                        </m:r>
                      </m:e>
                      <m:sup>
                        <m:r>
                          <a:rPr lang="en-US" sz="1800" b="1" i="1" smtClean="0">
                            <a:solidFill>
                              <a:schemeClr val="bg1"/>
                            </a:solidFill>
                            <a:latin typeface="Cambria Math" panose="02040503050406030204" pitchFamily="18" charset="0"/>
                          </a:rPr>
                          <m:t>𝒕𝒉</m:t>
                        </m:r>
                      </m:sup>
                    </m:sSup>
                  </m:oMath>
                </a14:m>
                <a:r>
                  <a:rPr lang="en-US" sz="1800" b="1" dirty="0">
                    <a:solidFill>
                      <a:schemeClr val="bg1"/>
                    </a:solidFill>
                  </a:rPr>
                  <a:t>feature map at layer </a:t>
                </a:r>
                <a14:m>
                  <m:oMath xmlns:m="http://schemas.openxmlformats.org/officeDocument/2006/math">
                    <m:r>
                      <a:rPr lang="en-US" sz="1800" b="1" i="1" smtClean="0">
                        <a:solidFill>
                          <a:schemeClr val="bg1"/>
                        </a:solidFill>
                        <a:latin typeface="Cambria Math" panose="02040503050406030204" pitchFamily="18" charset="0"/>
                      </a:rPr>
                      <m:t>𝒎</m:t>
                    </m:r>
                  </m:oMath>
                </a14:m>
                <a:r>
                  <a:rPr lang="en-US" sz="1800" b="1" dirty="0">
                    <a:solidFill>
                      <a:schemeClr val="bg1"/>
                    </a:solidFill>
                  </a:rPr>
                  <a:t> with the pixel at coordinates </a:t>
                </a:r>
                <a14:m>
                  <m:oMath xmlns:m="http://schemas.openxmlformats.org/officeDocument/2006/math">
                    <m:r>
                      <a:rPr lang="en-US" sz="1800" b="1" i="0"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𝒊</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𝒋</m:t>
                    </m:r>
                    <m:r>
                      <a:rPr lang="en-US" sz="1800" b="1" i="1" smtClean="0">
                        <a:solidFill>
                          <a:schemeClr val="bg1"/>
                        </a:solidFill>
                        <a:latin typeface="Cambria Math" panose="02040503050406030204" pitchFamily="18" charset="0"/>
                      </a:rPr>
                      <m:t>)</m:t>
                    </m:r>
                  </m:oMath>
                </a14:m>
                <a:r>
                  <a:rPr lang="en-US" sz="1800" b="1" dirty="0">
                    <a:solidFill>
                      <a:schemeClr val="bg1"/>
                    </a:solidFill>
                  </a:rPr>
                  <a:t> of the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𝒍</m:t>
                        </m:r>
                      </m:e>
                      <m:sup>
                        <m:r>
                          <a:rPr lang="en-US" sz="1800" b="1" i="1" smtClean="0">
                            <a:solidFill>
                              <a:schemeClr val="bg1"/>
                            </a:solidFill>
                            <a:latin typeface="Cambria Math" panose="02040503050406030204" pitchFamily="18" charset="0"/>
                          </a:rPr>
                          <m:t>𝒕𝒉</m:t>
                        </m:r>
                      </m:sup>
                    </m:sSup>
                  </m:oMath>
                </a14:m>
                <a:r>
                  <a:rPr lang="en-US" sz="1800" b="1" dirty="0">
                    <a:solidFill>
                      <a:schemeClr val="bg1"/>
                    </a:solidFill>
                  </a:rPr>
                  <a:t> feature map at layer </a:t>
                </a:r>
                <a14:m>
                  <m:oMath xmlns:m="http://schemas.openxmlformats.org/officeDocument/2006/math">
                    <m:r>
                      <a:rPr lang="en-US" sz="1800" b="1" i="1" smtClean="0">
                        <a:solidFill>
                          <a:schemeClr val="bg1"/>
                        </a:solidFill>
                        <a:latin typeface="Cambria Math" panose="02040503050406030204" pitchFamily="18" charset="0"/>
                      </a:rPr>
                      <m:t>𝒎</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𝟏</m:t>
                    </m:r>
                  </m:oMath>
                </a14:m>
                <a:r>
                  <a:rPr lang="en-US" sz="1800" b="1" dirty="0">
                    <a:solidFill>
                      <a:schemeClr val="bg1"/>
                    </a:solidFill>
                  </a:rPr>
                  <a:t>.</a:t>
                </a:r>
              </a:p>
            </p:txBody>
          </p:sp>
        </mc:Choice>
        <mc:Fallback xmlns="">
          <p:sp>
            <p:nvSpPr>
              <p:cNvPr id="71" name="Rectangle 3155"/>
              <p:cNvSpPr>
                <a:spLocks noRot="1" noChangeAspect="1" noMove="1" noResize="1" noEditPoints="1" noAdjustHandles="1" noChangeArrowheads="1" noChangeShapeType="1" noTextEdit="1"/>
              </p:cNvSpPr>
              <p:nvPr/>
            </p:nvSpPr>
            <p:spPr bwMode="auto">
              <a:xfrm>
                <a:off x="5630668" y="2801446"/>
                <a:ext cx="3202387" cy="1767272"/>
              </a:xfrm>
              <a:prstGeom prst="rect">
                <a:avLst/>
              </a:prstGeom>
              <a:blipFill>
                <a:blip r:embed="rId5"/>
                <a:stretch>
                  <a:fillRect l="-4571" t="-3114" r="-4381" b="-6228"/>
                </a:stretch>
              </a:blipFill>
              <a:ln w="9525">
                <a:noFill/>
                <a:miter lim="800000"/>
                <a:headEnd/>
                <a:tailEnd/>
              </a:ln>
              <a:effectLst/>
            </p:spPr>
            <p:txBody>
              <a:bodyPr/>
              <a:lstStyle/>
              <a:p>
                <a:r>
                  <a:rPr lang="en-US">
                    <a:noFill/>
                  </a:rPr>
                  <a:t> </a:t>
                </a:r>
              </a:p>
            </p:txBody>
          </p:sp>
        </mc:Fallback>
      </mc:AlternateContent>
      <p:sp>
        <p:nvSpPr>
          <p:cNvPr id="9" name="Rectangle 3155"/>
          <p:cNvSpPr>
            <a:spLocks noChangeArrowheads="1"/>
          </p:cNvSpPr>
          <p:nvPr/>
        </p:nvSpPr>
        <p:spPr bwMode="auto">
          <a:xfrm>
            <a:off x="187530" y="5187406"/>
            <a:ext cx="8606042" cy="1295092"/>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dirty="0">
                <a:solidFill>
                  <a:schemeClr val="bg1"/>
                </a:solidFill>
              </a:rPr>
              <a:t>It is important to know that the frame length of the filter for image recognition, called </a:t>
            </a:r>
            <a:r>
              <a:rPr lang="en-US" sz="1800" b="1" dirty="0">
                <a:solidFill>
                  <a:srgbClr val="C00000"/>
                </a:solidFill>
              </a:rPr>
              <a:t>stride</a:t>
            </a:r>
            <a:r>
              <a:rPr lang="en-US" sz="1800" b="1" dirty="0">
                <a:solidFill>
                  <a:schemeClr val="bg1"/>
                </a:solidFill>
              </a:rPr>
              <a:t>, is usually set to 1 or 2.</a:t>
            </a:r>
          </a:p>
          <a:p>
            <a:pPr marL="285750" indent="-285750" algn="just">
              <a:spcAft>
                <a:spcPct val="50000"/>
              </a:spcAft>
              <a:buFont typeface="Arial" panose="020B0604020202020204" pitchFamily="34" charset="0"/>
              <a:buChar char="•"/>
            </a:pPr>
            <a:r>
              <a:rPr lang="en-US" sz="1800" b="1" dirty="0">
                <a:solidFill>
                  <a:schemeClr val="bg1"/>
                </a:solidFill>
              </a:rPr>
              <a:t>To control the spatial size of the output, zero-padding around the borders is commonly performed</a:t>
            </a:r>
          </a:p>
        </p:txBody>
      </p:sp>
    </p:spTree>
    <p:extLst>
      <p:ext uri="{BB962C8B-B14F-4D97-AF65-F5344CB8AC3E}">
        <p14:creationId xmlns:p14="http://schemas.microsoft.com/office/powerpoint/2010/main" val="190584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ReLU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389316"/>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An activation layer is added after one or more convolutional layers. </a:t>
                </a:r>
              </a:p>
              <a:p>
                <a:pPr marL="285750" indent="-285750" algn="just">
                  <a:spcAft>
                    <a:spcPct val="50000"/>
                  </a:spcAft>
                  <a:buFont typeface="Arial" panose="020B0604020202020204" pitchFamily="34" charset="0"/>
                  <a:buChar char="•"/>
                </a:pPr>
                <a:r>
                  <a:rPr lang="en-US" sz="1800" b="1" kern="0" dirty="0">
                    <a:solidFill>
                      <a:schemeClr val="bg1"/>
                    </a:solidFill>
                  </a:rPr>
                  <a:t>Typically, for the image recognition tasks, a Rectified Linear Unit activation function (ReLU) is used.</a:t>
                </a:r>
              </a:p>
              <a:p>
                <a:pPr marL="285750" indent="-285750" algn="just">
                  <a:spcAft>
                    <a:spcPct val="50000"/>
                  </a:spcAft>
                  <a:buFont typeface="Arial" panose="020B0604020202020204" pitchFamily="34" charset="0"/>
                  <a:buChar char="•"/>
                </a:pPr>
                <a:r>
                  <a:rPr lang="en-US" sz="1800" b="1" kern="0" dirty="0">
                    <a:solidFill>
                      <a:schemeClr val="bg1"/>
                    </a:solidFill>
                  </a:rPr>
                  <a:t>This function is given by</a:t>
                </a:r>
                <a:endParaRPr lang="en-US" sz="1800" b="1" i="1" dirty="0">
                  <a:solidFill>
                    <a:schemeClr val="bg1"/>
                  </a:solidFill>
                  <a:latin typeface="Cambria Math" panose="02040503050406030204" pitchFamily="18" charset="0"/>
                </a:endParaRPr>
              </a:p>
              <a:p>
                <a:pPr algn="just">
                  <a:spcAft>
                    <a:spcPct val="50000"/>
                  </a:spcAft>
                </a:pPr>
                <a14:m>
                  <m:oMathPara xmlns:m="http://schemas.openxmlformats.org/officeDocument/2006/math">
                    <m:oMathParaPr>
                      <m:jc m:val="center"/>
                    </m:oMathParaPr>
                    <m:oMath xmlns:m="http://schemas.openxmlformats.org/officeDocument/2006/math">
                      <m:r>
                        <a:rPr lang="en-US" sz="1800" b="1" i="1" smtClean="0">
                          <a:solidFill>
                            <a:schemeClr val="bg1"/>
                          </a:solidFill>
                          <a:latin typeface="Cambria Math" panose="02040503050406030204" pitchFamily="18" charset="0"/>
                        </a:rPr>
                        <m:t>𝒇</m:t>
                      </m:r>
                      <m:d>
                        <m:dPr>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𝒙</m:t>
                          </m:r>
                        </m:e>
                      </m:d>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𝒎𝒂𝒙</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𝟎</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𝒙</m:t>
                      </m:r>
                      <m:r>
                        <a:rPr lang="en-US" sz="1800" b="1" i="1" smtClean="0">
                          <a:solidFill>
                            <a:schemeClr val="bg1"/>
                          </a:solidFill>
                          <a:latin typeface="Cambria Math" panose="02040503050406030204" pitchFamily="18" charset="0"/>
                        </a:rPr>
                        <m:t>)</m:t>
                      </m:r>
                    </m:oMath>
                  </m:oMathPara>
                </a14:m>
                <a:endParaRPr lang="en-US" sz="1800" b="1" dirty="0">
                  <a:solidFill>
                    <a:schemeClr val="bg1"/>
                  </a:solidFill>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389316"/>
              </a:xfrm>
              <a:prstGeom prst="rect">
                <a:avLst/>
              </a:prstGeom>
              <a:blipFill>
                <a:blip r:embed="rId3"/>
                <a:stretch>
                  <a:fillRect l="-1556" t="-5702" r="-1627" b="-28509"/>
                </a:stretch>
              </a:blipFill>
              <a:ln w="9525">
                <a:noFill/>
                <a:miter lim="800000"/>
                <a:headEnd/>
                <a:tailEnd/>
              </a:ln>
              <a:effectLst/>
            </p:spPr>
            <p:txBody>
              <a:bodyPr/>
              <a:lstStyle/>
              <a:p>
                <a:r>
                  <a:rPr lang="en-US">
                    <a:noFill/>
                  </a:rPr>
                  <a:t> </a:t>
                </a:r>
              </a:p>
            </p:txBody>
          </p:sp>
        </mc:Fallback>
      </mc:AlternateContent>
      <p:sp>
        <p:nvSpPr>
          <p:cNvPr id="13" name="Rectangle 3155"/>
          <p:cNvSpPr>
            <a:spLocks noChangeArrowheads="1"/>
          </p:cNvSpPr>
          <p:nvPr/>
        </p:nvSpPr>
        <p:spPr bwMode="auto">
          <a:xfrm>
            <a:off x="533002" y="3623465"/>
            <a:ext cx="4160103" cy="1969605"/>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Using this activation function increases the non-linear properties of the decision function without affecting the receptive fields of the convolutional layer.</a:t>
            </a:r>
            <a:endParaRPr lang="en-US" sz="1800" b="1" dirty="0">
              <a:solidFill>
                <a:schemeClr val="bg1"/>
              </a:solidFill>
            </a:endParaRPr>
          </a:p>
        </p:txBody>
      </p:sp>
      <p:grpSp>
        <p:nvGrpSpPr>
          <p:cNvPr id="7" name="Group 6"/>
          <p:cNvGrpSpPr/>
          <p:nvPr/>
        </p:nvGrpSpPr>
        <p:grpSpPr>
          <a:xfrm>
            <a:off x="4889336" y="2918493"/>
            <a:ext cx="4139950" cy="3379550"/>
            <a:chOff x="5137651" y="3081404"/>
            <a:chExt cx="4139950" cy="3379550"/>
          </a:xfrm>
        </p:grpSpPr>
        <p:pic>
          <p:nvPicPr>
            <p:cNvPr id="5" name="Picture 4"/>
            <p:cNvPicPr>
              <a:picLocks noChangeAspect="1"/>
            </p:cNvPicPr>
            <p:nvPr/>
          </p:nvPicPr>
          <p:blipFill>
            <a:blip r:embed="rId4"/>
            <a:stretch>
              <a:fillRect/>
            </a:stretch>
          </p:blipFill>
          <p:spPr>
            <a:xfrm>
              <a:off x="5137651" y="3081404"/>
              <a:ext cx="4139950" cy="3379550"/>
            </a:xfrm>
            <a:prstGeom prst="rect">
              <a:avLst/>
            </a:prstGeom>
          </p:spPr>
        </p:pic>
        <mc:AlternateContent xmlns:mc="http://schemas.openxmlformats.org/markup-compatibility/2006" xmlns:a14="http://schemas.microsoft.com/office/drawing/2010/main">
          <mc:Choice Requires="a14">
            <p:sp>
              <p:nvSpPr>
                <p:cNvPr id="14" name="Rectangle 3155"/>
                <p:cNvSpPr>
                  <a:spLocks noChangeArrowheads="1"/>
                </p:cNvSpPr>
                <p:nvPr/>
              </p:nvSpPr>
              <p:spPr bwMode="auto">
                <a:xfrm>
                  <a:off x="7175590" y="4314679"/>
                  <a:ext cx="1066175" cy="312079"/>
                </a:xfrm>
                <a:prstGeom prst="rect">
                  <a:avLst/>
                </a:prstGeom>
                <a:noFill/>
                <a:ln w="9525">
                  <a:noFill/>
                  <a:miter lim="800000"/>
                  <a:headEnd/>
                  <a:tailEnd/>
                </a:ln>
                <a:effectLst/>
              </p:spPr>
              <p:txBody>
                <a:bodyPr lIns="0" tIns="0" rIns="0" bIns="0"/>
                <a:lstStyle/>
                <a:p>
                  <a:pPr algn="just">
                    <a:spcAft>
                      <a:spcPct val="50000"/>
                    </a:spcAft>
                  </a:pPr>
                  <a14:m>
                    <m:oMathPara xmlns:m="http://schemas.openxmlformats.org/officeDocument/2006/math">
                      <m:oMathParaPr>
                        <m:jc m:val="centerGroup"/>
                      </m:oMathParaPr>
                      <m:oMath xmlns:m="http://schemas.openxmlformats.org/officeDocument/2006/math">
                        <m:r>
                          <a:rPr lang="en-US" sz="1600" b="1" i="1" smtClean="0">
                            <a:solidFill>
                              <a:schemeClr val="bg1"/>
                            </a:solidFill>
                            <a:latin typeface="Cambria Math" panose="02040503050406030204" pitchFamily="18" charset="0"/>
                          </a:rPr>
                          <m:t>𝒙</m:t>
                        </m:r>
                        <m:r>
                          <a:rPr lang="en-US" sz="1600" b="1" i="1" smtClean="0">
                            <a:solidFill>
                              <a:schemeClr val="bg1"/>
                            </a:solidFill>
                            <a:latin typeface="Cambria Math" panose="02040503050406030204" pitchFamily="18" charset="0"/>
                          </a:rPr>
                          <m:t>=</m:t>
                        </m:r>
                        <m:r>
                          <a:rPr lang="en-US" sz="1600" b="1" i="1" smtClean="0">
                            <a:solidFill>
                              <a:schemeClr val="bg1"/>
                            </a:solidFill>
                            <a:latin typeface="Cambria Math" panose="02040503050406030204" pitchFamily="18" charset="0"/>
                          </a:rPr>
                          <m:t>𝟎</m:t>
                        </m:r>
                      </m:oMath>
                    </m:oMathPara>
                  </a14:m>
                  <a:endParaRPr lang="en-US" sz="16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4" name="Rectangle 3155"/>
                <p:cNvSpPr>
                  <a:spLocks noRot="1" noChangeAspect="1" noMove="1" noResize="1" noEditPoints="1" noAdjustHandles="1" noChangeArrowheads="1" noChangeShapeType="1" noTextEdit="1"/>
                </p:cNvSpPr>
                <p:nvPr/>
              </p:nvSpPr>
              <p:spPr bwMode="auto">
                <a:xfrm>
                  <a:off x="7175590" y="4314679"/>
                  <a:ext cx="1066175" cy="312079"/>
                </a:xfrm>
                <a:prstGeom prst="rect">
                  <a:avLst/>
                </a:prstGeom>
                <a:blipFill>
                  <a:blip r:embed="rId5"/>
                  <a:stretch>
                    <a:fillRect/>
                  </a:stretch>
                </a:blipFill>
                <a:ln w="9525">
                  <a:noFill/>
                  <a:miter lim="800000"/>
                  <a:headEnd/>
                  <a:tailEnd/>
                </a:ln>
                <a:effectLst/>
              </p:spPr>
              <p:txBody>
                <a:bodyPr/>
                <a:lstStyle/>
                <a:p>
                  <a:r>
                    <a:rPr lang="en-US">
                      <a:noFill/>
                    </a:rPr>
                    <a:t> </a:t>
                  </a:r>
                </a:p>
              </p:txBody>
            </p:sp>
          </mc:Fallback>
        </mc:AlternateContent>
      </p:grpSp>
    </p:spTree>
    <p:extLst>
      <p:ext uri="{BB962C8B-B14F-4D97-AF65-F5344CB8AC3E}">
        <p14:creationId xmlns:p14="http://schemas.microsoft.com/office/powerpoint/2010/main" val="2032397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Pooling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6"/>
                <a:ext cx="8618268" cy="3514768"/>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Another typical layer in a  CNN is a pooling layer</a:t>
                </a:r>
              </a:p>
              <a:p>
                <a:pPr marL="285750" indent="-285750" algn="just">
                  <a:spcAft>
                    <a:spcPct val="50000"/>
                  </a:spcAft>
                  <a:buFont typeface="Arial" panose="020B0604020202020204" pitchFamily="34" charset="0"/>
                  <a:buChar char="•"/>
                </a:pPr>
                <a:r>
                  <a:rPr lang="en-US" sz="1800" b="1" kern="0" dirty="0">
                    <a:solidFill>
                      <a:schemeClr val="bg1"/>
                    </a:solidFill>
                  </a:rPr>
                  <a:t>Pooling layers reduce the resolution through a local maximum, which also reduces the amount of computations and parameters in the network</a:t>
                </a:r>
              </a:p>
              <a:p>
                <a:pPr marL="285750" indent="-285750" algn="just">
                  <a:spcAft>
                    <a:spcPct val="50000"/>
                  </a:spcAft>
                  <a:buFont typeface="Arial" panose="020B0604020202020204" pitchFamily="34" charset="0"/>
                  <a:buChar char="•"/>
                </a:pPr>
                <a:r>
                  <a:rPr lang="en-US" sz="1800" b="1" kern="0" dirty="0">
                    <a:solidFill>
                      <a:schemeClr val="bg1"/>
                    </a:solidFill>
                  </a:rPr>
                  <a:t>The pooling layer needs two hyperparameters:</a:t>
                </a:r>
              </a:p>
              <a:p>
                <a:pPr marL="742950" lvl="1" indent="-285750" algn="just">
                  <a:spcAft>
                    <a:spcPct val="50000"/>
                  </a:spcAft>
                  <a:buFont typeface="Arial" panose="020B0604020202020204" pitchFamily="34" charset="0"/>
                  <a:buChar char="•"/>
                </a:pPr>
                <a14:m>
                  <m:oMath xmlns:m="http://schemas.openxmlformats.org/officeDocument/2006/math">
                    <m:r>
                      <a:rPr lang="en-US" sz="1800" b="1" i="1" kern="0" smtClean="0">
                        <a:solidFill>
                          <a:schemeClr val="bg1"/>
                        </a:solidFill>
                        <a:latin typeface="Cambria Math" panose="02040503050406030204" pitchFamily="18" charset="0"/>
                      </a:rPr>
                      <m:t>𝑭</m:t>
                    </m:r>
                    <m:r>
                      <a:rPr lang="en-US" sz="1800" b="1" i="1" kern="0" smtClean="0">
                        <a:solidFill>
                          <a:schemeClr val="bg1"/>
                        </a:solidFill>
                        <a:latin typeface="Cambria Math" panose="02040503050406030204" pitchFamily="18" charset="0"/>
                      </a:rPr>
                      <m:t>:</m:t>
                    </m:r>
                  </m:oMath>
                </a14:m>
                <a:r>
                  <a:rPr lang="en-US" sz="1800" b="1" kern="0" dirty="0">
                    <a:solidFill>
                      <a:schemeClr val="bg1"/>
                    </a:solidFill>
                  </a:rPr>
                  <a:t> Spatial extent (size)</a:t>
                </a:r>
              </a:p>
              <a:p>
                <a:pPr marL="742950" lvl="1" indent="-285750" algn="just">
                  <a:spcAft>
                    <a:spcPct val="50000"/>
                  </a:spcAft>
                  <a:buFont typeface="Arial" panose="020B0604020202020204" pitchFamily="34" charset="0"/>
                  <a:buChar char="•"/>
                </a:pPr>
                <a14:m>
                  <m:oMath xmlns:m="http://schemas.openxmlformats.org/officeDocument/2006/math">
                    <m:r>
                      <a:rPr lang="en-US" sz="1800" b="1" i="1" kern="0" smtClean="0">
                        <a:solidFill>
                          <a:schemeClr val="bg1"/>
                        </a:solidFill>
                        <a:latin typeface="Cambria Math" panose="02040503050406030204" pitchFamily="18" charset="0"/>
                      </a:rPr>
                      <m:t>𝑺</m:t>
                    </m:r>
                    <m:r>
                      <a:rPr lang="en-US" sz="1800" b="1" i="1" kern="0" smtClean="0">
                        <a:solidFill>
                          <a:schemeClr val="bg1"/>
                        </a:solidFill>
                        <a:latin typeface="Cambria Math" panose="02040503050406030204" pitchFamily="18" charset="0"/>
                      </a:rPr>
                      <m:t>:</m:t>
                    </m:r>
                  </m:oMath>
                </a14:m>
                <a:r>
                  <a:rPr lang="en-US" sz="1800" b="1" kern="0" dirty="0">
                    <a:solidFill>
                      <a:schemeClr val="bg1"/>
                    </a:solidFill>
                  </a:rPr>
                  <a:t> Stride (frame length)</a:t>
                </a:r>
              </a:p>
              <a:p>
                <a:pPr marL="285750" indent="-285750" algn="just">
                  <a:spcAft>
                    <a:spcPct val="50000"/>
                  </a:spcAft>
                  <a:buFont typeface="Arial" panose="020B0604020202020204" pitchFamily="34" charset="0"/>
                  <a:buChar char="•"/>
                </a:pPr>
                <a:r>
                  <a:rPr lang="en-US" sz="1800" b="1" kern="0" dirty="0">
                    <a:solidFill>
                      <a:schemeClr val="bg1"/>
                    </a:solidFill>
                  </a:rPr>
                  <a:t>Common parameters used in literature are </a:t>
                </a:r>
              </a:p>
              <a:p>
                <a:pPr lvl="1" algn="just">
                  <a:spcAft>
                    <a:spcPct val="50000"/>
                  </a:spcAft>
                </a:pPr>
                <a14:m>
                  <m:oMathPara xmlns:m="http://schemas.openxmlformats.org/officeDocument/2006/math">
                    <m:oMathParaPr>
                      <m:jc m:val="centerGroup"/>
                    </m:oMathParaPr>
                    <m:oMath xmlns:m="http://schemas.openxmlformats.org/officeDocument/2006/math">
                      <m:r>
                        <a:rPr lang="en-US" sz="1800" b="1" i="1" kern="0" smtClean="0">
                          <a:solidFill>
                            <a:schemeClr val="bg1"/>
                          </a:solidFill>
                          <a:latin typeface="Cambria Math" panose="02040503050406030204" pitchFamily="18" charset="0"/>
                        </a:rPr>
                        <m:t>𝑭</m:t>
                      </m:r>
                      <m:r>
                        <a:rPr lang="en-US" sz="1800" b="1" i="1" kern="0" smtClean="0">
                          <a:solidFill>
                            <a:schemeClr val="bg1"/>
                          </a:solidFill>
                          <a:latin typeface="Cambria Math" panose="02040503050406030204" pitchFamily="18" charset="0"/>
                        </a:rPr>
                        <m:t>=</m:t>
                      </m:r>
                      <m:r>
                        <a:rPr lang="en-US" sz="1800" b="1" i="1" kern="0" smtClean="0">
                          <a:solidFill>
                            <a:schemeClr val="bg1"/>
                          </a:solidFill>
                          <a:latin typeface="Cambria Math" panose="02040503050406030204" pitchFamily="18" charset="0"/>
                        </a:rPr>
                        <m:t>𝟐</m:t>
                      </m:r>
                      <m:r>
                        <a:rPr lang="en-US" sz="1800" b="1" i="1" kern="0" smtClean="0">
                          <a:solidFill>
                            <a:schemeClr val="bg1"/>
                          </a:solidFill>
                          <a:latin typeface="Cambria Math" panose="02040503050406030204" pitchFamily="18" charset="0"/>
                        </a:rPr>
                        <m:t>×</m:t>
                      </m:r>
                      <m:r>
                        <a:rPr lang="en-US" sz="1800" b="1" i="1" kern="0" smtClean="0">
                          <a:solidFill>
                            <a:schemeClr val="bg1"/>
                          </a:solidFill>
                          <a:latin typeface="Cambria Math" panose="02040503050406030204" pitchFamily="18" charset="0"/>
                        </a:rPr>
                        <m:t>𝟐</m:t>
                      </m:r>
                    </m:oMath>
                  </m:oMathPara>
                </a14:m>
                <a:endParaRPr lang="en-US" sz="1800" b="1" kern="0" dirty="0">
                  <a:solidFill>
                    <a:schemeClr val="bg1"/>
                  </a:solidFill>
                </a:endParaRPr>
              </a:p>
              <a:p>
                <a:pPr lvl="1" algn="just">
                  <a:spcAft>
                    <a:spcPct val="50000"/>
                  </a:spcAft>
                </a:pPr>
                <a14:m>
                  <m:oMathPara xmlns:m="http://schemas.openxmlformats.org/officeDocument/2006/math">
                    <m:oMathParaPr>
                      <m:jc m:val="centerGroup"/>
                    </m:oMathParaPr>
                    <m:oMath xmlns:m="http://schemas.openxmlformats.org/officeDocument/2006/math">
                      <m:r>
                        <a:rPr lang="en-US" sz="1800" b="1" i="1" kern="0" smtClean="0">
                          <a:solidFill>
                            <a:schemeClr val="bg1"/>
                          </a:solidFill>
                          <a:latin typeface="Cambria Math" panose="02040503050406030204" pitchFamily="18" charset="0"/>
                        </a:rPr>
                        <m:t>𝑺</m:t>
                      </m:r>
                      <m:r>
                        <a:rPr lang="en-US" sz="1800" b="1" i="1" kern="0" smtClean="0">
                          <a:solidFill>
                            <a:schemeClr val="bg1"/>
                          </a:solidFill>
                          <a:latin typeface="Cambria Math" panose="02040503050406030204" pitchFamily="18" charset="0"/>
                        </a:rPr>
                        <m:t>=</m:t>
                      </m:r>
                      <m:r>
                        <a:rPr lang="en-US" sz="1800" b="1" i="1" kern="0" smtClean="0">
                          <a:solidFill>
                            <a:schemeClr val="bg1"/>
                          </a:solidFill>
                          <a:latin typeface="Cambria Math" panose="02040503050406030204" pitchFamily="18" charset="0"/>
                        </a:rPr>
                        <m:t>𝟐</m:t>
                      </m:r>
                    </m:oMath>
                  </m:oMathPara>
                </a14:m>
                <a:endParaRPr lang="en-US" sz="1800" b="1" kern="0" dirty="0">
                  <a:solidFill>
                    <a:schemeClr val="bg1"/>
                  </a:solidFill>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6"/>
                <a:ext cx="8618268" cy="3514768"/>
              </a:xfrm>
              <a:prstGeom prst="rect">
                <a:avLst/>
              </a:prstGeom>
              <a:blipFill>
                <a:blip r:embed="rId3"/>
                <a:stretch>
                  <a:fillRect l="-1556" t="-2253" r="-1627"/>
                </a:stretch>
              </a:blipFill>
              <a:ln w="9525">
                <a:noFill/>
                <a:miter lim="800000"/>
                <a:headEnd/>
                <a:tailEnd/>
              </a:ln>
              <a:effectLst/>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463462" y="4204773"/>
            <a:ext cx="4471793" cy="2108803"/>
          </a:xfrm>
          <a:prstGeom prst="rect">
            <a:avLst/>
          </a:prstGeom>
        </p:spPr>
      </p:pic>
      <p:sp>
        <p:nvSpPr>
          <p:cNvPr id="12" name="Rectangle 3155"/>
          <p:cNvSpPr>
            <a:spLocks noChangeArrowheads="1"/>
          </p:cNvSpPr>
          <p:nvPr/>
        </p:nvSpPr>
        <p:spPr bwMode="auto">
          <a:xfrm>
            <a:off x="5323563" y="3419605"/>
            <a:ext cx="3657600" cy="3095626"/>
          </a:xfrm>
          <a:prstGeom prst="rect">
            <a:avLst/>
          </a:prstGeom>
          <a:noFill/>
          <a:ln w="9525">
            <a:noFill/>
            <a:miter lim="800000"/>
            <a:headEnd/>
            <a:tailEnd/>
          </a:ln>
          <a:effectLst/>
        </p:spPr>
        <p:txBody>
          <a:bodyPr lIns="0" tIns="0" rIns="0" bIns="0"/>
          <a:lstStyle/>
          <a:p>
            <a:pPr algn="just">
              <a:spcAft>
                <a:spcPct val="50000"/>
              </a:spcAft>
            </a:pPr>
            <a:r>
              <a:rPr lang="en-US" sz="1800" b="1" kern="0" dirty="0">
                <a:solidFill>
                  <a:schemeClr val="bg1"/>
                </a:solidFill>
              </a:rPr>
              <a:t>The most common pooling operation is </a:t>
            </a:r>
            <a:r>
              <a:rPr lang="en-US" sz="1800" b="1" kern="0" dirty="0" err="1">
                <a:solidFill>
                  <a:schemeClr val="bg1"/>
                </a:solidFill>
              </a:rPr>
              <a:t>maxPooling</a:t>
            </a:r>
            <a:r>
              <a:rPr lang="en-US" sz="1800" b="1" kern="0" dirty="0">
                <a:solidFill>
                  <a:schemeClr val="bg1"/>
                </a:solidFill>
              </a:rPr>
              <a:t>, which partitions the input into a set of non-overlapping section and, for each sub-region outputs the max value.</a:t>
            </a:r>
          </a:p>
          <a:p>
            <a:pPr algn="just">
              <a:spcAft>
                <a:spcPct val="50000"/>
              </a:spcAft>
            </a:pPr>
            <a:r>
              <a:rPr lang="en-US" sz="1800" b="1" kern="0" dirty="0">
                <a:solidFill>
                  <a:schemeClr val="bg1"/>
                </a:solidFill>
              </a:rPr>
              <a:t>Pooling helps to make the representation become approximately invariant to small translations in the input.</a:t>
            </a:r>
          </a:p>
        </p:txBody>
      </p:sp>
    </p:spTree>
    <p:extLst>
      <p:ext uri="{BB962C8B-B14F-4D97-AF65-F5344CB8AC3E}">
        <p14:creationId xmlns:p14="http://schemas.microsoft.com/office/powerpoint/2010/main" val="7413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Fully Connected Layer</a:t>
            </a:r>
          </a:p>
        </p:txBody>
      </p:sp>
      <p:sp>
        <p:nvSpPr>
          <p:cNvPr id="6" name="Rectangle 3155"/>
          <p:cNvSpPr>
            <a:spLocks noChangeArrowheads="1"/>
          </p:cNvSpPr>
          <p:nvPr/>
        </p:nvSpPr>
        <p:spPr bwMode="auto">
          <a:xfrm>
            <a:off x="187530" y="690006"/>
            <a:ext cx="8618268" cy="2804756"/>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If classification is being performed, a fully-connected layer is added</a:t>
            </a:r>
          </a:p>
          <a:p>
            <a:pPr marL="285750" indent="-285750" algn="just">
              <a:spcAft>
                <a:spcPct val="50000"/>
              </a:spcAft>
              <a:buFont typeface="Arial" panose="020B0604020202020204" pitchFamily="34" charset="0"/>
              <a:buChar char="•"/>
            </a:pPr>
            <a:r>
              <a:rPr lang="en-US" sz="1800" b="1" kern="0" dirty="0">
                <a:solidFill>
                  <a:schemeClr val="bg1"/>
                </a:solidFill>
              </a:rPr>
              <a:t>This layer corresponds to a traditional Multilinear Perceptron (MLP)</a:t>
            </a:r>
          </a:p>
          <a:p>
            <a:pPr marL="285750" indent="-285750" algn="just">
              <a:spcAft>
                <a:spcPct val="50000"/>
              </a:spcAft>
              <a:buFont typeface="Arial" panose="020B0604020202020204" pitchFamily="34" charset="0"/>
              <a:buChar char="•"/>
            </a:pPr>
            <a:r>
              <a:rPr lang="en-US" sz="1800" b="1" kern="0" dirty="0">
                <a:solidFill>
                  <a:schemeClr val="bg1"/>
                </a:solidFill>
              </a:rPr>
              <a:t>As the name indicates it, the neurons in the fully connected layer have full connections to all activations in the previous layers</a:t>
            </a:r>
          </a:p>
          <a:p>
            <a:pPr marL="285750" indent="-285750" algn="just">
              <a:spcAft>
                <a:spcPct val="50000"/>
              </a:spcAft>
              <a:buFont typeface="Arial" panose="020B0604020202020204" pitchFamily="34" charset="0"/>
              <a:buChar char="•"/>
            </a:pPr>
            <a:r>
              <a:rPr lang="en-US" sz="1800" b="1" kern="0" dirty="0">
                <a:solidFill>
                  <a:schemeClr val="bg1"/>
                </a:solidFill>
              </a:rPr>
              <a:t>Adding this layer allows the classification of the input described by the feature maps extracted by the previous layers</a:t>
            </a:r>
          </a:p>
          <a:p>
            <a:pPr marL="285750" indent="-285750" algn="just">
              <a:spcAft>
                <a:spcPct val="50000"/>
              </a:spcAft>
              <a:buFont typeface="Arial" panose="020B0604020202020204" pitchFamily="34" charset="0"/>
              <a:buChar char="•"/>
            </a:pPr>
            <a:r>
              <a:rPr lang="en-US" sz="1800" b="1" kern="0" dirty="0">
                <a:solidFill>
                  <a:schemeClr val="bg1"/>
                </a:solidFill>
              </a:rPr>
              <a:t>This layer works in the same way as an MLP and activation functions used commonly include the sigmoid function and the tahn function</a:t>
            </a:r>
          </a:p>
          <a:p>
            <a:pPr algn="just">
              <a:spcAft>
                <a:spcPct val="50000"/>
              </a:spcAft>
            </a:pPr>
            <a:endParaRPr lang="en-US" sz="1800" b="1" kern="0" dirty="0">
              <a:solidFill>
                <a:schemeClr val="bg1"/>
              </a:solidFill>
            </a:endParaRPr>
          </a:p>
        </p:txBody>
      </p:sp>
      <p:grpSp>
        <p:nvGrpSpPr>
          <p:cNvPr id="10" name="Group 9"/>
          <p:cNvGrpSpPr/>
          <p:nvPr/>
        </p:nvGrpSpPr>
        <p:grpSpPr>
          <a:xfrm rot="16200000">
            <a:off x="3725472" y="2874349"/>
            <a:ext cx="2324152" cy="3927081"/>
            <a:chOff x="391886" y="3054072"/>
            <a:chExt cx="2243196" cy="3639719"/>
          </a:xfrm>
        </p:grpSpPr>
        <p:sp>
          <p:nvSpPr>
            <p:cNvPr id="13" name="Oval 12"/>
            <p:cNvSpPr/>
            <p:nvPr/>
          </p:nvSpPr>
          <p:spPr>
            <a:xfrm>
              <a:off x="391887" y="5155837"/>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4" name="Oval 13"/>
            <p:cNvSpPr/>
            <p:nvPr/>
          </p:nvSpPr>
          <p:spPr>
            <a:xfrm>
              <a:off x="391886" y="6040649"/>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5" name="Oval 14"/>
            <p:cNvSpPr/>
            <p:nvPr/>
          </p:nvSpPr>
          <p:spPr>
            <a:xfrm>
              <a:off x="391887" y="3054072"/>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solidFill>
              </a:endParaRPr>
            </a:p>
          </p:txBody>
        </p:sp>
        <p:sp>
          <p:nvSpPr>
            <p:cNvPr id="16" name="Oval 15"/>
            <p:cNvSpPr/>
            <p:nvPr/>
          </p:nvSpPr>
          <p:spPr>
            <a:xfrm>
              <a:off x="391887" y="4055954"/>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7" name="Oval 16"/>
            <p:cNvSpPr/>
            <p:nvPr/>
          </p:nvSpPr>
          <p:spPr>
            <a:xfrm>
              <a:off x="1981940" y="4321645"/>
              <a:ext cx="653142"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cxnSp>
          <p:nvCxnSpPr>
            <p:cNvPr id="22" name="Straight Connector 21"/>
            <p:cNvCxnSpPr>
              <a:stCxn id="15" idx="6"/>
              <a:endCxn id="17" idx="2"/>
            </p:cNvCxnSpPr>
            <p:nvPr/>
          </p:nvCxnSpPr>
          <p:spPr>
            <a:xfrm rot="5400000" flipV="1">
              <a:off x="879697" y="3545975"/>
              <a:ext cx="1267573"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6"/>
              <a:endCxn id="17" idx="2"/>
            </p:cNvCxnSpPr>
            <p:nvPr/>
          </p:nvCxnSpPr>
          <p:spPr>
            <a:xfrm rot="5400000" flipV="1">
              <a:off x="1380638" y="4046916"/>
              <a:ext cx="265691"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6"/>
              <a:endCxn id="17" idx="2"/>
            </p:cNvCxnSpPr>
            <p:nvPr/>
          </p:nvCxnSpPr>
          <p:spPr>
            <a:xfrm rot="5400000" flipH="1" flipV="1">
              <a:off x="1096388" y="4596858"/>
              <a:ext cx="834192"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6"/>
              <a:endCxn id="17" idx="2"/>
            </p:cNvCxnSpPr>
            <p:nvPr/>
          </p:nvCxnSpPr>
          <p:spPr>
            <a:xfrm rot="5400000" flipH="1" flipV="1">
              <a:off x="653982" y="5039263"/>
              <a:ext cx="1719004" cy="936911"/>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89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 All Together</a:t>
            </a:r>
          </a:p>
        </p:txBody>
      </p:sp>
      <p:sp>
        <p:nvSpPr>
          <p:cNvPr id="18" name="Rectangle 3155"/>
          <p:cNvSpPr>
            <a:spLocks noChangeArrowheads="1"/>
          </p:cNvSpPr>
          <p:nvPr/>
        </p:nvSpPr>
        <p:spPr bwMode="auto">
          <a:xfrm>
            <a:off x="187530" y="690006"/>
            <a:ext cx="8618268" cy="324602"/>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Summarizing the layers shown so far, a CNN is depicted:</a:t>
            </a:r>
          </a:p>
        </p:txBody>
      </p:sp>
      <p:grpSp>
        <p:nvGrpSpPr>
          <p:cNvPr id="275" name="Group 274"/>
          <p:cNvGrpSpPr/>
          <p:nvPr/>
        </p:nvGrpSpPr>
        <p:grpSpPr>
          <a:xfrm>
            <a:off x="227013" y="1104596"/>
            <a:ext cx="7764492" cy="5323948"/>
            <a:chOff x="227013" y="1104596"/>
            <a:chExt cx="7764492" cy="5323948"/>
          </a:xfrm>
        </p:grpSpPr>
        <p:grpSp>
          <p:nvGrpSpPr>
            <p:cNvPr id="19" name="Group 18"/>
            <p:cNvGrpSpPr/>
            <p:nvPr/>
          </p:nvGrpSpPr>
          <p:grpSpPr>
            <a:xfrm>
              <a:off x="227013" y="1104596"/>
              <a:ext cx="2828513" cy="5252314"/>
              <a:chOff x="414280" y="1322861"/>
              <a:chExt cx="2828513" cy="5252314"/>
            </a:xfrm>
          </p:grpSpPr>
          <p:grpSp>
            <p:nvGrpSpPr>
              <p:cNvPr id="20" name="Group 19"/>
              <p:cNvGrpSpPr/>
              <p:nvPr/>
            </p:nvGrpSpPr>
            <p:grpSpPr>
              <a:xfrm>
                <a:off x="414280" y="1322861"/>
                <a:ext cx="391596" cy="5252314"/>
                <a:chOff x="439332" y="1336484"/>
                <a:chExt cx="391596" cy="5252314"/>
              </a:xfrm>
            </p:grpSpPr>
            <p:grpSp>
              <p:nvGrpSpPr>
                <p:cNvPr id="73" name="Group 72"/>
                <p:cNvGrpSpPr/>
                <p:nvPr/>
              </p:nvGrpSpPr>
              <p:grpSpPr>
                <a:xfrm rot="5400000">
                  <a:off x="-637825" y="2413641"/>
                  <a:ext cx="2541086" cy="386771"/>
                  <a:chOff x="227013" y="5287060"/>
                  <a:chExt cx="4726490" cy="719404"/>
                </a:xfrm>
              </p:grpSpPr>
              <p:sp>
                <p:nvSpPr>
                  <p:cNvPr id="80" name="Oval 7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rot="5400000">
                  <a:off x="-633000" y="5124869"/>
                  <a:ext cx="2541086" cy="386771"/>
                  <a:chOff x="227013" y="5287060"/>
                  <a:chExt cx="4726490" cy="719404"/>
                </a:xfrm>
              </p:grpSpPr>
              <p:sp>
                <p:nvSpPr>
                  <p:cNvPr id="75" name="Oval 7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a:off x="1281439" y="1789470"/>
                <a:ext cx="1670814" cy="525884"/>
                <a:chOff x="1281439" y="1789470"/>
                <a:chExt cx="1670814" cy="525884"/>
              </a:xfrm>
            </p:grpSpPr>
            <p:sp>
              <p:nvSpPr>
                <p:cNvPr id="69" name="Oval 68"/>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281439" y="3433823"/>
                <a:ext cx="1670814" cy="525884"/>
                <a:chOff x="1281439" y="3433823"/>
                <a:chExt cx="1670814" cy="525884"/>
              </a:xfrm>
            </p:grpSpPr>
            <p:sp>
              <p:nvSpPr>
                <p:cNvPr id="65" name="Oval 64"/>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277653" y="5129625"/>
                <a:ext cx="1670814" cy="525884"/>
                <a:chOff x="1281439" y="5582680"/>
                <a:chExt cx="1670814" cy="525884"/>
              </a:xfrm>
            </p:grpSpPr>
            <p:sp>
              <p:nvSpPr>
                <p:cNvPr id="61" name="Oval 60"/>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p:cNvCxnSpPr>
                <a:stCxn id="80" idx="1"/>
                <a:endCxn id="72"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2" idx="1"/>
                <a:endCxn id="72"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1" idx="1"/>
                <a:endCxn id="72"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3" idx="1"/>
                <a:endCxn id="68"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1" idx="1"/>
                <a:endCxn id="68"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4" idx="1"/>
                <a:endCxn id="68"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5" idx="1"/>
                <a:endCxn id="68"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7" idx="1"/>
                <a:endCxn id="6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6" idx="1"/>
                <a:endCxn id="64"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8" idx="1"/>
                <a:endCxn id="64"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9" idx="2"/>
                <a:endCxn id="64"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277653" y="4294289"/>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1277653" y="2608510"/>
                <a:ext cx="1670814" cy="525884"/>
                <a:chOff x="1281439" y="3433823"/>
                <a:chExt cx="1670814" cy="525884"/>
              </a:xfrm>
            </p:grpSpPr>
            <p:sp>
              <p:nvSpPr>
                <p:cNvPr id="53" name="Oval 52"/>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Arrow Connector 40"/>
              <p:cNvCxnSpPr>
                <a:stCxn id="81" idx="1"/>
                <a:endCxn id="56"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2" idx="1"/>
                <a:endCxn id="56"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3" idx="1"/>
                <a:endCxn id="56"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6" idx="1"/>
                <a:endCxn id="6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75" idx="1"/>
                <a:endCxn id="6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6" idx="3"/>
                <a:endCxn id="99" idx="1"/>
              </p:cNvCxnSpPr>
              <p:nvPr/>
            </p:nvCxnSpPr>
            <p:spPr>
              <a:xfrm flipV="1">
                <a:off x="2948467" y="2869105"/>
                <a:ext cx="294326" cy="234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2" idx="3"/>
                <a:endCxn id="92" idx="1"/>
              </p:cNvCxnSpPr>
              <p:nvPr/>
            </p:nvCxnSpPr>
            <p:spPr>
              <a:xfrm flipV="1">
                <a:off x="2952253" y="2051537"/>
                <a:ext cx="290394" cy="87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0" idx="3"/>
                <a:endCxn id="111" idx="1"/>
              </p:cNvCxnSpPr>
              <p:nvPr/>
            </p:nvCxnSpPr>
            <p:spPr>
              <a:xfrm flipV="1">
                <a:off x="2948467" y="4552187"/>
                <a:ext cx="294180" cy="504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8" idx="3"/>
                <a:endCxn id="105" idx="1"/>
              </p:cNvCxnSpPr>
              <p:nvPr/>
            </p:nvCxnSpPr>
            <p:spPr>
              <a:xfrm>
                <a:off x="2952253" y="3696765"/>
                <a:ext cx="290394"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4" idx="3"/>
                <a:endCxn id="117" idx="1"/>
              </p:cNvCxnSpPr>
              <p:nvPr/>
            </p:nvCxnSpPr>
            <p:spPr>
              <a:xfrm flipV="1">
                <a:off x="2948467" y="5392500"/>
                <a:ext cx="294180" cy="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055380" y="1570330"/>
              <a:ext cx="2077595" cy="525884"/>
              <a:chOff x="3180640" y="1570330"/>
              <a:chExt cx="2077595" cy="525884"/>
            </a:xfrm>
          </p:grpSpPr>
          <p:sp>
            <p:nvSpPr>
              <p:cNvPr id="89" name="Oval 88"/>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Arrow Connector 92"/>
              <p:cNvCxnSpPr>
                <a:stCxn id="92" idx="3"/>
                <a:endCxn id="246" idx="5"/>
              </p:cNvCxnSpPr>
              <p:nvPr/>
            </p:nvCxnSpPr>
            <p:spPr>
              <a:xfrm flipV="1">
                <a:off x="4851454" y="1825999"/>
                <a:ext cx="406781" cy="727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3055526" y="2387898"/>
              <a:ext cx="2077450" cy="525884"/>
              <a:chOff x="3180640" y="1570330"/>
              <a:chExt cx="2077450" cy="525884"/>
            </a:xfrm>
          </p:grpSpPr>
          <p:sp>
            <p:nvSpPr>
              <p:cNvPr id="96" name="Oval 95"/>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Arrow Connector 99"/>
              <p:cNvCxnSpPr>
                <a:stCxn id="99" idx="3"/>
                <a:endCxn id="247" idx="5"/>
              </p:cNvCxnSpPr>
              <p:nvPr/>
            </p:nvCxnSpPr>
            <p:spPr>
              <a:xfrm flipV="1">
                <a:off x="4851454" y="1819324"/>
                <a:ext cx="406636" cy="1394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3055380" y="3215558"/>
              <a:ext cx="2077594" cy="525884"/>
              <a:chOff x="3180640" y="1570330"/>
              <a:chExt cx="2077594" cy="525884"/>
            </a:xfrm>
          </p:grpSpPr>
          <p:sp>
            <p:nvSpPr>
              <p:cNvPr id="102" name="Oval 101"/>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p:cNvCxnSpPr>
                <a:stCxn id="105" idx="3"/>
                <a:endCxn id="248" idx="5"/>
              </p:cNvCxnSpPr>
              <p:nvPr/>
            </p:nvCxnSpPr>
            <p:spPr>
              <a:xfrm flipV="1">
                <a:off x="4851454" y="1820105"/>
                <a:ext cx="406780" cy="131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3055380" y="4070980"/>
              <a:ext cx="2077592" cy="525884"/>
              <a:chOff x="3180640" y="1570330"/>
              <a:chExt cx="2077592" cy="525884"/>
            </a:xfrm>
          </p:grpSpPr>
          <p:sp>
            <p:nvSpPr>
              <p:cNvPr id="108" name="Oval 107"/>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Arrow Connector 111"/>
              <p:cNvCxnSpPr>
                <a:stCxn id="111" idx="3"/>
                <a:endCxn id="249" idx="5"/>
              </p:cNvCxnSpPr>
              <p:nvPr/>
            </p:nvCxnSpPr>
            <p:spPr>
              <a:xfrm flipV="1">
                <a:off x="4851454" y="1831978"/>
                <a:ext cx="406778" cy="12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055380" y="4911293"/>
              <a:ext cx="2077591" cy="525884"/>
              <a:chOff x="3180640" y="1570330"/>
              <a:chExt cx="2077591" cy="525884"/>
            </a:xfrm>
          </p:grpSpPr>
          <p:sp>
            <p:nvSpPr>
              <p:cNvPr id="114" name="Oval 113"/>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Arrow Connector 117"/>
              <p:cNvCxnSpPr>
                <a:stCxn id="117" idx="3"/>
                <a:endCxn id="250" idx="5"/>
              </p:cNvCxnSpPr>
              <p:nvPr/>
            </p:nvCxnSpPr>
            <p:spPr>
              <a:xfrm flipV="1">
                <a:off x="4851454" y="1817045"/>
                <a:ext cx="406777" cy="1622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3" name="Oval 182"/>
            <p:cNvSpPr/>
            <p:nvPr/>
          </p:nvSpPr>
          <p:spPr>
            <a:xfrm rot="8675214">
              <a:off x="5919173" y="1681367"/>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8675214">
              <a:off x="5919174" y="249226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8675214">
              <a:off x="5919172" y="332070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8675214">
              <a:off x="5919170" y="418799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8675214">
              <a:off x="5919169" y="501337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8675214">
              <a:off x="7540001" y="3312488"/>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Arrow Connector 200"/>
            <p:cNvCxnSpPr>
              <a:stCxn id="183" idx="1"/>
              <a:endCxn id="200" idx="5"/>
            </p:cNvCxnSpPr>
            <p:nvPr/>
          </p:nvCxnSpPr>
          <p:spPr>
            <a:xfrm>
              <a:off x="6293663" y="1901331"/>
              <a:ext cx="1248971" cy="156831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84" idx="1"/>
              <a:endCxn id="200" idx="5"/>
            </p:cNvCxnSpPr>
            <p:nvPr/>
          </p:nvCxnSpPr>
          <p:spPr>
            <a:xfrm>
              <a:off x="6293664" y="2712224"/>
              <a:ext cx="1248970" cy="75742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89" idx="1"/>
              <a:endCxn id="200" idx="5"/>
            </p:cNvCxnSpPr>
            <p:nvPr/>
          </p:nvCxnSpPr>
          <p:spPr>
            <a:xfrm flipV="1">
              <a:off x="6293662" y="3469646"/>
              <a:ext cx="1248972" cy="7101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92" idx="2"/>
              <a:endCxn id="200" idx="5"/>
            </p:cNvCxnSpPr>
            <p:nvPr/>
          </p:nvCxnSpPr>
          <p:spPr>
            <a:xfrm flipV="1">
              <a:off x="6261408" y="3469646"/>
              <a:ext cx="1281226" cy="797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96" idx="2"/>
              <a:endCxn id="200" idx="5"/>
            </p:cNvCxnSpPr>
            <p:nvPr/>
          </p:nvCxnSpPr>
          <p:spPr>
            <a:xfrm flipV="1">
              <a:off x="6261407" y="3469646"/>
              <a:ext cx="1281227" cy="162302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922739" y="1365486"/>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2965684" y="1251623"/>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5083574" y="1251623"/>
              <a:ext cx="462650"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extBox 228"/>
            <p:cNvSpPr txBox="1"/>
            <p:nvPr/>
          </p:nvSpPr>
          <p:spPr>
            <a:xfrm>
              <a:off x="852662" y="5801833"/>
              <a:ext cx="228676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Convolutional Layer</a:t>
              </a:r>
            </a:p>
          </p:txBody>
        </p:sp>
        <p:sp>
          <p:nvSpPr>
            <p:cNvPr id="230" name="TextBox 229"/>
            <p:cNvSpPr txBox="1"/>
            <p:nvPr/>
          </p:nvSpPr>
          <p:spPr>
            <a:xfrm>
              <a:off x="3193983" y="5569486"/>
              <a:ext cx="128949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ReLu Layer</a:t>
              </a:r>
            </a:p>
          </p:txBody>
        </p:sp>
        <p:sp>
          <p:nvSpPr>
            <p:cNvPr id="246" name="Oval 245"/>
            <p:cNvSpPr/>
            <p:nvPr/>
          </p:nvSpPr>
          <p:spPr>
            <a:xfrm rot="8675214">
              <a:off x="5130342" y="166884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8675214">
              <a:off x="5130343" y="247973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8675214">
              <a:off x="5130341" y="3308175"/>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8675214">
              <a:off x="5130339" y="417547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8675214">
              <a:off x="5130338" y="500085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Arrow Connector 255"/>
            <p:cNvCxnSpPr>
              <a:stCxn id="246" idx="1"/>
              <a:endCxn id="183" idx="5"/>
            </p:cNvCxnSpPr>
            <p:nvPr/>
          </p:nvCxnSpPr>
          <p:spPr>
            <a:xfrm flipV="1">
              <a:off x="5504832" y="1838525"/>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247" idx="1"/>
              <a:endCxn id="184" idx="5"/>
            </p:cNvCxnSpPr>
            <p:nvPr/>
          </p:nvCxnSpPr>
          <p:spPr>
            <a:xfrm flipV="1">
              <a:off x="5504833" y="2649418"/>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248" idx="1"/>
              <a:endCxn id="189" idx="5"/>
            </p:cNvCxnSpPr>
            <p:nvPr/>
          </p:nvCxnSpPr>
          <p:spPr>
            <a:xfrm flipV="1">
              <a:off x="5504831" y="3477859"/>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49" idx="1"/>
              <a:endCxn id="192" idx="5"/>
            </p:cNvCxnSpPr>
            <p:nvPr/>
          </p:nvCxnSpPr>
          <p:spPr>
            <a:xfrm flipV="1">
              <a:off x="5504829" y="434515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250" idx="1"/>
              <a:endCxn id="196" idx="5"/>
            </p:cNvCxnSpPr>
            <p:nvPr/>
          </p:nvCxnSpPr>
          <p:spPr>
            <a:xfrm flipV="1">
              <a:off x="5504828" y="517053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4502566" y="5723471"/>
              <a:ext cx="1638863"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Pooling Layer</a:t>
              </a:r>
            </a:p>
          </p:txBody>
        </p:sp>
        <p:sp>
          <p:nvSpPr>
            <p:cNvPr id="273" name="Rectangle 272"/>
            <p:cNvSpPr/>
            <p:nvPr/>
          </p:nvSpPr>
          <p:spPr>
            <a:xfrm>
              <a:off x="5844788" y="1377848"/>
              <a:ext cx="214671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extBox 273"/>
            <p:cNvSpPr txBox="1"/>
            <p:nvPr/>
          </p:nvSpPr>
          <p:spPr>
            <a:xfrm>
              <a:off x="6208093" y="5754152"/>
              <a:ext cx="1783412" cy="67439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Fully Connected Layer</a:t>
              </a:r>
            </a:p>
          </p:txBody>
        </p:sp>
      </p:grpSp>
    </p:spTree>
    <p:extLst>
      <p:ext uri="{BB962C8B-B14F-4D97-AF65-F5344CB8AC3E}">
        <p14:creationId xmlns:p14="http://schemas.microsoft.com/office/powerpoint/2010/main" val="1320615896"/>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9694</TotalTime>
  <Words>1428</Words>
  <Application>Microsoft Macintosh PowerPoint</Application>
  <PresentationFormat>Letter Paper (8.5x11 in)</PresentationFormat>
  <Paragraphs>170</Paragraphs>
  <Slides>18</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Cambria Math</vt:lpstr>
      <vt:lpstr>Times New Roman</vt:lpstr>
      <vt:lpstr>Wingdings</vt:lpstr>
      <vt:lpstr>lecture_title</vt:lpstr>
      <vt:lpstr>1_isip_default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582</cp:revision>
  <dcterms:created xsi:type="dcterms:W3CDTF">2002-09-12T17:13:32Z</dcterms:created>
  <dcterms:modified xsi:type="dcterms:W3CDTF">2018-11-12T16:01:02Z</dcterms:modified>
</cp:coreProperties>
</file>