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4" r:id="rId1"/>
    <p:sldMasterId id="2147483682" r:id="rId2"/>
    <p:sldMasterId id="2147483698" r:id="rId3"/>
    <p:sldMasterId id="2147483710" r:id="rId4"/>
    <p:sldMasterId id="2147483712" r:id="rId5"/>
  </p:sldMasterIdLst>
  <p:notesMasterIdLst>
    <p:notesMasterId r:id="rId34"/>
  </p:notesMasterIdLst>
  <p:handoutMasterIdLst>
    <p:handoutMasterId r:id="rId35"/>
  </p:handoutMasterIdLst>
  <p:sldIdLst>
    <p:sldId id="333"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375" r:id="rId30"/>
    <p:sldId id="379" r:id="rId31"/>
    <p:sldId id="380" r:id="rId32"/>
    <p:sldId id="339" r:id="rId33"/>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45">
          <p15:clr>
            <a:srgbClr val="A4A3A4"/>
          </p15:clr>
        </p15:guide>
        <p15:guide id="2" pos="295">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FF755"/>
    <a:srgbClr val="CC6600"/>
    <a:srgbClr val="6666FF"/>
    <a:srgbClr val="008000"/>
    <a:srgbClr val="000080"/>
    <a:srgbClr val="0040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6" autoAdjust="0"/>
    <p:restoredTop sz="95815" autoAdjust="0"/>
  </p:normalViewPr>
  <p:slideViewPr>
    <p:cSldViewPr snapToGrid="0">
      <p:cViewPr varScale="1">
        <p:scale>
          <a:sx n="95" d="100"/>
          <a:sy n="95" d="100"/>
        </p:scale>
        <p:origin x="1000" y="168"/>
      </p:cViewPr>
      <p:guideLst>
        <p:guide orient="horz" pos="3945"/>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1818" y="-102"/>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782085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57690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Good morning every one, it’s great to see you all here and thank you for coming.</a:t>
            </a:r>
            <a:r>
              <a:rPr lang="en-US" baseline="0" dirty="0"/>
              <a:t> </a:t>
            </a:r>
            <a:r>
              <a:rPr lang="en-US" dirty="0"/>
              <a:t>My name is </a:t>
            </a:r>
            <a:r>
              <a:rPr lang="en-US" dirty="0" err="1"/>
              <a:t>Meysam</a:t>
            </a:r>
            <a:r>
              <a:rPr lang="en-US" dirty="0"/>
              <a:t> and it's my honor to work with Dr. </a:t>
            </a:r>
            <a:r>
              <a:rPr lang="en-US" dirty="0" err="1"/>
              <a:t>Picone</a:t>
            </a:r>
            <a:r>
              <a:rPr lang="en-US" dirty="0"/>
              <a:t> as my advisor. Please</a:t>
            </a:r>
            <a:r>
              <a:rPr lang="en-US" baseline="0" dirty="0"/>
              <a:t> let me welcome Dr. </a:t>
            </a:r>
            <a:r>
              <a:rPr lang="en-US" baseline="0" dirty="0" err="1"/>
              <a:t>Chitturi</a:t>
            </a:r>
            <a:r>
              <a:rPr lang="en-US" baseline="0" dirty="0"/>
              <a:t> from Statistics Department. I also would like to take this moment as a chance to express my gratitude to Dr. Won and Dr. Obeid who supported my entrance in PhD program as first place. </a:t>
            </a:r>
            <a:r>
              <a:rPr lang="en-US" dirty="0"/>
              <a:t>Today I am going to be talking about long short term memory recurrent neural networks and their potential for EEG classification task.</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90829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28856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One potential disadvantage of traditional RNN which explained in</a:t>
            </a:r>
            <a:r>
              <a:rPr lang="en-US" sz="1200" kern="1200" baseline="0" dirty="0">
                <a:solidFill>
                  <a:schemeClr val="tx1"/>
                </a:solidFill>
                <a:latin typeface="+mn-lt"/>
                <a:ea typeface="+mn-ea"/>
                <a:cs typeface="+mn-cs"/>
              </a:rPr>
              <a:t> the first part of the presentation</a:t>
            </a:r>
            <a:r>
              <a:rPr lang="en-US" sz="1200" kern="1200" dirty="0">
                <a:solidFill>
                  <a:schemeClr val="tx1"/>
                </a:solidFill>
                <a:latin typeface="+mn-lt"/>
                <a:ea typeface="+mn-ea"/>
                <a:cs typeface="+mn-cs"/>
              </a:rPr>
              <a:t> is that,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part a structure called deep recurrent neural network(DRNN) will be explained which is basically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DRNN by stacking RNNs,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this way processing</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70205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Different variations of the structures of DRNNs are depicted in this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this picture connection matrices are shown by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Also input frames, hidden states, and output frames are represented by </a:t>
            </a:r>
            <a:r>
              <a:rPr lang="en-US" sz="1200" kern="1200" dirty="0" err="1">
                <a:solidFill>
                  <a:schemeClr val="tx1"/>
                </a:solidFill>
                <a:latin typeface="+mn-lt"/>
                <a:ea typeface="+mn-ea"/>
                <a:cs typeface="+mn-cs"/>
              </a:rPr>
              <a:t>white,black</a:t>
            </a:r>
            <a:r>
              <a:rPr lang="en-US" sz="1200" kern="1200" dirty="0">
                <a:solidFill>
                  <a:schemeClr val="tx1"/>
                </a:solidFill>
                <a:latin typeface="+mn-lt"/>
                <a:ea typeface="+mn-ea"/>
                <a:cs typeface="+mn-cs"/>
              </a:rPr>
              <a:t> and grey circles respectively.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both of these structures the looped arrows represent the recurrent weights.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57941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order to train a DRNN,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33081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73674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greatest disadvantageous of RNN and LSTM structures that were introduced in part 1 and 2, is that they are processing information just based on the previous context. </a:t>
            </a:r>
          </a:p>
          <a:p>
            <a:r>
              <a:rPr lang="en-US" dirty="0"/>
              <a:t>In a lot of application including speech recognition, we prefer another structure called bidirectional LSTM (BLSTM) which can …</a:t>
            </a:r>
          </a:p>
          <a:p>
            <a:r>
              <a:rPr lang="en-US" dirty="0"/>
              <a:t>BLSTMs contain two separate hidden layers, one of them processes the input sequence forwards, while the other processes it backwards. Both hidden layers are connected to the same output layer, providing it with access to the past and future context of every point in the sequence. </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53600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920642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http://www.iro.umontreal.ca/~bengioy/papers/ftml.pdf</a:t>
            </a:r>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27</a:t>
            </a:fld>
            <a:endParaRPr lang="en-US"/>
          </a:p>
        </p:txBody>
      </p:sp>
    </p:spTree>
    <p:extLst>
      <p:ext uri="{BB962C8B-B14F-4D97-AF65-F5344CB8AC3E}">
        <p14:creationId xmlns:p14="http://schemas.microsoft.com/office/powerpoint/2010/main" val="1592708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 start from scratch with Recurrent Neural Networks. Then I’ll explain Long Short-Term</a:t>
            </a:r>
            <a:r>
              <a:rPr lang="en-US" baseline="0" dirty="0"/>
              <a:t> Memory Networks. After that I will continue with </a:t>
            </a:r>
            <a:r>
              <a:rPr lang="en-US" dirty="0"/>
              <a:t>Deep Recurrent Neural Networks. Then I</a:t>
            </a:r>
            <a:r>
              <a:rPr lang="en-US" baseline="0" dirty="0"/>
              <a:t> will introduce you to </a:t>
            </a:r>
            <a:r>
              <a:rPr lang="en-US" dirty="0"/>
              <a:t>Deep Bidirectional Long Short-Term Memory Networks.</a:t>
            </a:r>
            <a:r>
              <a:rPr lang="en-US" baseline="0" dirty="0"/>
              <a:t> And finally I’ll wrap up the discussion with an overview on EEG classification using deep learning.</a:t>
            </a:r>
            <a:endParaRPr lang="en-US" dirty="0"/>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827177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In recent years, neural networks composed of multiple layers, which are often termed as Deep Learning, have emerged as a powerful machine learning approach.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feedforward neural network is an artificial neural network where connections between the units do not form a cycle. In other word in feedforward networks processing of information is piped through the network from input layers to output layers.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contrast, a recurrent neural network (RNN) is an artificial neural network where connections between units form cyclic paths.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25881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RNNs are called recurrent …</a:t>
            </a:r>
          </a:p>
          <a:p>
            <a:r>
              <a:rPr lang="en-US" sz="1200" kern="1200" dirty="0">
                <a:solidFill>
                  <a:schemeClr val="tx1"/>
                </a:solidFill>
                <a:latin typeface="+mn-lt"/>
                <a:ea typeface="+mn-ea"/>
                <a:cs typeface="+mn-cs"/>
              </a:rPr>
              <a:t>We can consider RNNs as …</a:t>
            </a:r>
          </a:p>
          <a:p>
            <a:r>
              <a:rPr lang="en-US" sz="1200" kern="1200" dirty="0">
                <a:solidFill>
                  <a:schemeClr val="tx1"/>
                </a:solidFill>
                <a:latin typeface="+mn-lt"/>
                <a:ea typeface="+mn-ea"/>
                <a:cs typeface="+mn-cs"/>
              </a:rPr>
              <a:t>RNNs are very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3702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these equations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𝑥</m:t>
                        </m:r>
                      </m:e>
                      <m:sub>
                        <m:r>
                          <a:rPr lang="en-US" sz="1200" i="1" kern="1200">
                            <a:solidFill>
                              <a:schemeClr val="tx1"/>
                            </a:solidFill>
                            <a:effectLst/>
                            <a:latin typeface="Cambria Math" panose="02040503050406030204" pitchFamily="18" charset="0"/>
                            <a:ea typeface="+mn-ea"/>
                            <a:cs typeface="+mn-cs"/>
                          </a:rPr>
                          <m:t>𝑡</m:t>
                        </m:r>
                      </m:sub>
                    </m:sSub>
                    <m:r>
                      <a:rPr lang="en-US" sz="1200" i="1" kern="1200">
                        <a:solidFill>
                          <a:schemeClr val="tx1"/>
                        </a:solidFill>
                        <a:effectLst/>
                        <a:latin typeface="Cambria Math" panose="02040503050406030204" pitchFamily="18" charset="0"/>
                        <a:ea typeface="+mn-ea"/>
                        <a:cs typeface="+mn-cs"/>
                      </a:rPr>
                      <m:t> </m:t>
                    </m:r>
                  </m:oMath>
                </a14:m>
                <a:r>
                  <a:rPr lang="en-US" sz="1200" kern="1200" dirty="0">
                    <a:solidFill>
                      <a:schemeClr val="tx1"/>
                    </a:solidFill>
                    <a:effectLst/>
                    <a:latin typeface="+mn-lt"/>
                    <a:ea typeface="+mn-ea"/>
                    <a:cs typeface="+mn-cs"/>
                  </a:rPr>
                  <a:t>is the input at time step 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is a activation function which transforms the inputs of the layer into its outputs and allows us to fit nonlinear hypotheses. Common choices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𝑓</m:t>
                    </m:r>
                  </m:oMath>
                </a14:m>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ReLUs</a:t>
                </a:r>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−1</m:t>
                        </m:r>
                      </m:sub>
                    </m:sSub>
                  </m:oMath>
                </a14:m>
                <a:r>
                  <a:rPr lang="en-US" sz="1200" kern="1200" dirty="0">
                    <a:solidFill>
                      <a:schemeClr val="tx1"/>
                    </a:solidFill>
                    <a:effectLst/>
                    <a:latin typeface="+mn-lt"/>
                    <a:ea typeface="+mn-ea"/>
                    <a:cs typeface="+mn-cs"/>
                  </a:rPr>
                  <a:t> which is required to initialize the first hidden state is typically set to all zeroes. The output of the network is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𝑦</m:t>
                    </m:r>
                  </m:oMath>
                </a14:m>
                <a:r>
                  <a:rPr lang="en-US" sz="1200" kern="1200" dirty="0">
                    <a:solidFill>
                      <a:schemeClr val="tx1"/>
                    </a:solidFill>
                    <a:effectLst/>
                    <a:latin typeface="+mn-lt"/>
                    <a:ea typeface="+mn-ea"/>
                    <a:cs typeface="+mn-cs"/>
                  </a:rPr>
                  <a:t> which is calculated by a nonlinear function of matrix multiplication of V and </a:t>
                </a:r>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𝑆</m:t>
                        </m:r>
                      </m:e>
                      <m:sub>
                        <m:r>
                          <a:rPr lang="en-US" sz="1200" i="1" kern="1200">
                            <a:solidFill>
                              <a:schemeClr val="tx1"/>
                            </a:solidFill>
                            <a:effectLst/>
                            <a:latin typeface="Cambria Math" panose="02040503050406030204" pitchFamily="18" charset="0"/>
                            <a:ea typeface="+mn-ea"/>
                            <a:cs typeface="+mn-cs"/>
                          </a:rPr>
                          <m:t>𝑡</m:t>
                        </m:r>
                      </m:sub>
                    </m:sSub>
                  </m:oMath>
                </a14:m>
                <a:r>
                  <a:rPr lang="en-US" sz="1200" kern="1200" dirty="0">
                    <a:solidFill>
                      <a:schemeClr val="tx1"/>
                    </a:solidFill>
                    <a:effectLst/>
                    <a:latin typeface="+mn-lt"/>
                    <a:ea typeface="+mn-ea"/>
                    <a:cs typeface="+mn-cs"/>
                  </a:rPr>
                  <a:t>. In 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Unlike feed forward neural networks, which have different parameters at each layer, a RNN shares the same parameters (U, V, W in Eq. 2.1 and Eq. 2.2) across all steps.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rectified linear unit (</a:t>
                </a:r>
                <a:r>
                  <a:rPr lang="en-US" sz="1200" kern="1200" dirty="0" err="1">
                    <a:solidFill>
                      <a:schemeClr val="tx1"/>
                    </a:solidFill>
                    <a:effectLst/>
                    <a:latin typeface="+mn-lt"/>
                    <a:ea typeface="+mn-ea"/>
                    <a:cs typeface="+mn-cs"/>
                  </a:rPr>
                  <a:t>ReLU</a:t>
                </a:r>
                <a:r>
                  <a:rPr lang="en-US" sz="1200" kern="1200" dirty="0">
                    <a:solidFill>
                      <a:schemeClr val="tx1"/>
                    </a:solidFill>
                    <a:effectLst/>
                    <a:latin typeface="+mn-lt"/>
                    <a:ea typeface="+mn-ea"/>
                    <a:cs typeface="+mn-cs"/>
                  </a:rPr>
                  <a:t>)</a:t>
                </a:r>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RNN depicted in this slide makes predictions by matrix multiplications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these equations </a:t>
                </a:r>
                <a:r>
                  <a:rPr lang="en-US" sz="1200" i="0" kern="1200" dirty="0">
                    <a:solidFill>
                      <a:schemeClr val="tx1"/>
                    </a:solidFill>
                    <a:effectLst/>
                    <a:latin typeface="+mn-lt"/>
                    <a:ea typeface="+mn-ea"/>
                    <a:cs typeface="+mn-cs"/>
                  </a:rPr>
                  <a:t>𝑥_𝑡  </a:t>
                </a:r>
                <a:r>
                  <a:rPr lang="en-US" sz="1200" kern="1200" dirty="0">
                    <a:solidFill>
                      <a:schemeClr val="tx1"/>
                    </a:solidFill>
                    <a:effectLst/>
                    <a:latin typeface="+mn-lt"/>
                    <a:ea typeface="+mn-ea"/>
                    <a:cs typeface="+mn-cs"/>
                  </a:rPr>
                  <a:t>is the input at time step t.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_𝑡</a:t>
                </a:r>
                <a:r>
                  <a:rPr lang="en-US" sz="1200" kern="1200" dirty="0">
                    <a:solidFill>
                      <a:schemeClr val="tx1"/>
                    </a:solidFill>
                    <a:effectLst/>
                    <a:latin typeface="+mn-lt"/>
                    <a:ea typeface="+mn-ea"/>
                    <a:cs typeface="+mn-cs"/>
                  </a:rPr>
                  <a:t> is the hidden state at time step t which is in fact the memory of the network and it is calculated based on the input at the current step and the previous hidden state.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𝑓</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is a activation function which transforms the inputs of the layer into its outputs and allows us to fit nonlinear hypotheses. Common choices for </a:t>
                </a:r>
                <a:r>
                  <a:rPr lang="en-US" sz="1200" i="0" kern="1200" dirty="0">
                    <a:solidFill>
                      <a:schemeClr val="tx1"/>
                    </a:solidFill>
                    <a:effectLst/>
                    <a:latin typeface="+mn-lt"/>
                    <a:ea typeface="+mn-ea"/>
                    <a:cs typeface="+mn-cs"/>
                  </a:rPr>
                  <a:t>𝑓</a:t>
                </a:r>
                <a:r>
                  <a:rPr lang="en-US" sz="1200" kern="1200" dirty="0">
                    <a:solidFill>
                      <a:schemeClr val="tx1"/>
                    </a:solidFill>
                    <a:effectLst/>
                    <a:latin typeface="+mn-lt"/>
                    <a:ea typeface="+mn-ea"/>
                    <a:cs typeface="+mn-cs"/>
                  </a:rPr>
                  <a:t> are </a:t>
                </a:r>
                <a:r>
                  <a:rPr lang="en-US" sz="1200" kern="1200" dirty="0" err="1">
                    <a:solidFill>
                      <a:schemeClr val="tx1"/>
                    </a:solidFill>
                    <a:effectLst/>
                    <a:latin typeface="+mn-lt"/>
                    <a:ea typeface="+mn-ea"/>
                    <a:cs typeface="+mn-cs"/>
                  </a:rPr>
                  <a:t>tanh</a:t>
                </a:r>
                <a:r>
                  <a:rPr lang="en-US" sz="1200" kern="1200" dirty="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rectified linear unit (</a:t>
                </a:r>
                <a:r>
                  <a:rPr lang="en-US" sz="1200" kern="1200" dirty="0" err="1" smtClean="0">
                    <a:solidFill>
                      <a:schemeClr val="tx1"/>
                    </a:solidFill>
                    <a:effectLst/>
                    <a:latin typeface="+mn-lt"/>
                    <a:ea typeface="+mn-ea"/>
                    <a:cs typeface="+mn-cs"/>
                  </a:rPr>
                  <a:t>ReLU</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𝑆</a:t>
                </a:r>
                <a:r>
                  <a:rPr lang="en-US" sz="1200" i="0" kern="1200" dirty="0">
                    <a:solidFill>
                      <a:schemeClr val="tx1"/>
                    </a:solidFill>
                    <a:effectLst/>
                    <a:latin typeface="+mn-lt"/>
                    <a:ea typeface="+mn-ea"/>
                    <a:cs typeface="+mn-cs"/>
                  </a:rPr>
                  <a:t>_(−1)</a:t>
                </a:r>
                <a:r>
                  <a:rPr lang="en-US" sz="1200" kern="1200" dirty="0">
                    <a:solidFill>
                      <a:schemeClr val="tx1"/>
                    </a:solidFill>
                    <a:effectLst/>
                    <a:latin typeface="+mn-lt"/>
                    <a:ea typeface="+mn-ea"/>
                    <a:cs typeface="+mn-cs"/>
                  </a:rPr>
                  <a:t> which is required to initialize the first hidden state is typically set to all zeroes. The output of the network is </a:t>
                </a:r>
                <a:r>
                  <a:rPr lang="en-US" sz="1200" i="0" kern="1200" dirty="0">
                    <a:solidFill>
                      <a:schemeClr val="tx1"/>
                    </a:solidFill>
                    <a:effectLst/>
                    <a:latin typeface="+mn-lt"/>
                    <a:ea typeface="+mn-ea"/>
                    <a:cs typeface="+mn-cs"/>
                  </a:rPr>
                  <a:t>𝑦</a:t>
                </a:r>
                <a:r>
                  <a:rPr lang="en-US" sz="1200" kern="1200" dirty="0">
                    <a:solidFill>
                      <a:schemeClr val="tx1"/>
                    </a:solidFill>
                    <a:effectLst/>
                    <a:latin typeface="+mn-lt"/>
                    <a:ea typeface="+mn-ea"/>
                    <a:cs typeface="+mn-cs"/>
                  </a:rPr>
                  <a:t> which is calculated by a nonlinear function of matrix multiplication of V and </a:t>
                </a:r>
                <a:r>
                  <a:rPr lang="en-US" sz="1200" i="0" kern="1200" dirty="0">
                    <a:solidFill>
                      <a:schemeClr val="tx1"/>
                    </a:solidFill>
                    <a:effectLst/>
                    <a:latin typeface="+mn-lt"/>
                    <a:ea typeface="+mn-ea"/>
                    <a:cs typeface="+mn-cs"/>
                  </a:rPr>
                  <a:t>𝑆_𝑡</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fact this nonlinear function, g, is the activation function for the output layer and usually it is the </a:t>
                </a:r>
                <a:r>
                  <a:rPr lang="en-US" sz="1200" kern="1200" dirty="0" err="1">
                    <a:solidFill>
                      <a:schemeClr val="tx1"/>
                    </a:solidFill>
                    <a:effectLst/>
                    <a:latin typeface="+mn-lt"/>
                    <a:ea typeface="+mn-ea"/>
                    <a:cs typeface="+mn-cs"/>
                  </a:rPr>
                  <a:t>softmax</a:t>
                </a:r>
                <a:r>
                  <a:rPr lang="en-US" sz="1200" kern="1200" dirty="0">
                    <a:solidFill>
                      <a:schemeClr val="tx1"/>
                    </a:solidFill>
                    <a:effectLst/>
                    <a:latin typeface="+mn-lt"/>
                    <a:ea typeface="+mn-ea"/>
                    <a:cs typeface="+mn-cs"/>
                  </a:rPr>
                  <a:t> function. It is simply a way to convert raw scores to probabilities.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a:t>
                </a:r>
                <a:r>
                  <a:rPr lang="en-US" sz="1200" kern="1200" dirty="0">
                    <a:solidFill>
                      <a:schemeClr val="tx1"/>
                    </a:solidFill>
                    <a:effectLst/>
                    <a:latin typeface="+mn-lt"/>
                    <a:ea typeface="+mn-ea"/>
                    <a:cs typeface="+mn-cs"/>
                  </a:rPr>
                  <a:t>feed forward neural networks, which have different parameters at each layer, a RNN shares the same parameters (U, V, W in Eq. 2.1 and Eq. 2.2) across all steps</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9210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feedforward neural networks can be trained by backpropagation algorithm. In RNNs, a slightly modified version of this algorithm called Backpropagation through Time (BPTT) is used to train the network. </a:t>
            </a:r>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273919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backpropagation</a:t>
            </a:r>
            <a:r>
              <a:rPr lang="en-US" sz="1200" kern="1200" dirty="0">
                <a:solidFill>
                  <a:schemeClr val="tx1"/>
                </a:solidFill>
                <a:effectLst/>
                <a:latin typeface="+mn-lt"/>
                <a:ea typeface="+mn-ea"/>
                <a:cs typeface="+mn-cs"/>
              </a:rPr>
              <a:t> algorithm can be extended to BPTT by unfolding RNN in time and stacking identical copies of the RNN.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 parameters that are supposed to be learnt (U, V and W) are shared by all time steps in the network, the gradient at each output depends not only on the calculations of the current time step, but also the previous time steps.</a:t>
            </a: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2374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RNNs are powerful structures, they are hard to train.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of the main reason is “vanishing gradient problem” which explored in depth by </a:t>
            </a:r>
            <a:r>
              <a:rPr lang="en-US" sz="1200" kern="1200" dirty="0" err="1">
                <a:solidFill>
                  <a:schemeClr val="tx1"/>
                </a:solidFill>
                <a:effectLst/>
                <a:latin typeface="+mn-lt"/>
                <a:ea typeface="+mn-ea"/>
                <a:cs typeface="+mn-cs"/>
              </a:rPr>
              <a:t>Bengio</a:t>
            </a:r>
            <a:r>
              <a:rPr lang="en-US" sz="1200" kern="1200" baseline="0" dirty="0">
                <a:solidFill>
                  <a:schemeClr val="tx1"/>
                </a:solidFill>
                <a:effectLst/>
                <a:latin typeface="+mn-lt"/>
                <a:ea typeface="+mn-ea"/>
                <a:cs typeface="+mn-cs"/>
              </a:rPr>
              <a:t> and it refers to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found that in theory RNNs can make use of information in arbitrarily long sequences, but in practice they are limited to looking back only a few steps.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in practice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most successful solution is to use Long Short-Term Memory (LSTM) which will be introduced in next chapter.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676054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Long Short Term Memory networks are a special kind …</a:t>
            </a:r>
            <a:endParaRPr lang="en-US" dirty="0"/>
          </a:p>
        </p:txBody>
      </p:sp>
      <p:sp>
        <p:nvSpPr>
          <p:cNvPr id="4" name="Slide Number Placeholder 3"/>
          <p:cNvSpPr>
            <a:spLocks noGrp="1"/>
          </p:cNvSpPr>
          <p:nvPr>
            <p:ph type="sldNum" sz="quarter" idx="10"/>
          </p:nvPr>
        </p:nvSpPr>
        <p:spPr/>
        <p:txBody>
          <a:bodyPr/>
          <a:lstStyle/>
          <a:p>
            <a:fld id="{DF1ACD00-77F6-4941-B4B0-B7C9C01A2CB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9810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839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280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8919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794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43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97309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0303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5958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635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6483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429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pPr defTabSz="457200" fontAlgn="auto">
              <a:spcBef>
                <a:spcPts val="0"/>
              </a:spcBef>
              <a:spcAft>
                <a:spcPts val="0"/>
              </a:spcAft>
            </a:pPr>
            <a:fld id="{01273EB3-0C8F-EF4B-B631-4F6FC052770E}" type="slidenum">
              <a:rPr lang="en-US" smtClean="0">
                <a:solidFill>
                  <a:prstClr val="black"/>
                </a:solidFill>
              </a:rPr>
              <a:pPr defTabSz="457200" fontAlgn="auto">
                <a:spcBef>
                  <a:spcPts val="0"/>
                </a:spcBef>
                <a:spcAft>
                  <a:spcPts val="0"/>
                </a:spcAft>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a:t>Click to edit Master title style</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a:xfrm>
            <a:off x="822960" y="1845734"/>
            <a:ext cx="7543800" cy="4023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pPr defTabSz="457200" fontAlgn="auto">
              <a:spcBef>
                <a:spcPts val="0"/>
              </a:spcBef>
              <a:spcAft>
                <a:spcPts val="0"/>
              </a:spcAft>
            </a:pPr>
            <a:fld id="{CAEBE13E-4B7E-4445-AA1D-E25F39BAB5ED}" type="datetimeFigureOut">
              <a:rPr lang="en-US" sz="1800" smtClean="0">
                <a:solidFill>
                  <a:prstClr val="black"/>
                </a:solidFill>
                <a:latin typeface="Calibri"/>
              </a:rPr>
              <a:pPr defTabSz="457200" fontAlgn="auto">
                <a:spcBef>
                  <a:spcPts val="0"/>
                </a:spcBef>
                <a:spcAft>
                  <a:spcPts val="0"/>
                </a:spcAft>
              </a:pPr>
              <a:t>11/9/18</a:t>
            </a:fld>
            <a:endParaRPr lang="en-US" sz="1800" dirty="0">
              <a:solidFill>
                <a:prstClr val="black"/>
              </a:solidFill>
              <a:latin typeface="Calibri"/>
            </a:endParaRPr>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pPr defTabSz="457200" fontAlgn="auto">
              <a:spcBef>
                <a:spcPts val="0"/>
              </a:spcBef>
              <a:spcAft>
                <a:spcPts val="0"/>
              </a:spcAft>
            </a:pPr>
            <a:endParaRPr lang="en-US" sz="1800" dirty="0">
              <a:solidFill>
                <a:prstClr val="black"/>
              </a:solidFill>
              <a:latin typeface="Calibri"/>
            </a:endParaRPr>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pPr defTabSz="457200" fontAlgn="auto">
              <a:spcBef>
                <a:spcPts val="0"/>
              </a:spcBef>
              <a:spcAft>
                <a:spcPts val="0"/>
              </a:spcAft>
            </a:pPr>
            <a:fld id="{DA10A36D-0FF4-4F0B-BDFE-FB879F3DD541}" type="slidenum">
              <a:rPr lang="en-US" sz="1800" smtClean="0">
                <a:solidFill>
                  <a:prstClr val="black"/>
                </a:solidFill>
                <a:latin typeface="Calibri"/>
              </a:rPr>
              <a:pPr defTabSz="457200" fontAlgn="auto">
                <a:spcBef>
                  <a:spcPts val="0"/>
                </a:spcBef>
                <a:spcAft>
                  <a:spcPts val="0"/>
                </a:spcAft>
              </a:pPr>
              <a:t>‹#›</a:t>
            </a:fld>
            <a:endParaRPr lang="en-US" sz="1800">
              <a:solidFill>
                <a:prstClr val="black"/>
              </a:solidFill>
              <a:latin typeface="Calibri"/>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pPr lvl="0"/>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solidFill>
                <a:srgbClr val="000000"/>
              </a:solidFill>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32,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13363186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a:solidFill>
                <a:prstClr val="white"/>
              </a:solidFill>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Tree>
    <p:extLst>
      <p:ext uri="{BB962C8B-B14F-4D97-AF65-F5344CB8AC3E}">
        <p14:creationId xmlns:p14="http://schemas.microsoft.com/office/powerpoint/2010/main" val="1180105569"/>
      </p:ext>
    </p:extLst>
  </p:cSld>
  <p:clrMap bg1="lt1" tx1="dk1" bg2="lt2" tx2="dk2" accent1="accent1" accent2="accent2" accent3="accent3" accent4="accent4" accent5="accent5" accent6="accent6" hlink="hlink" folHlink="folHlink"/>
  <p:sldLayoutIdLst>
    <p:sldLayoutId id="214748371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fontAlgn="auto">
              <a:spcBef>
                <a:spcPts val="0"/>
              </a:spcBef>
              <a:spcAft>
                <a:spcPts val="0"/>
              </a:spcAft>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defTabSz="457200" fontAlgn="auto">
              <a:lnSpc>
                <a:spcPct val="95000"/>
              </a:lnSpc>
              <a:spcBef>
                <a:spcPts val="1200"/>
              </a:spcBef>
              <a:spcAft>
                <a:spcPts val="0"/>
              </a:spcAft>
              <a:tabLst>
                <a:tab pos="8513763" algn="r"/>
              </a:tabLst>
            </a:pPr>
            <a:r>
              <a:rPr lang="en-US" sz="1000" b="1" dirty="0">
                <a:solidFill>
                  <a:prstClr val="black"/>
                </a:solidFill>
                <a:latin typeface="Times New Roman" panose="02020603050405020304" pitchFamily="18" charset="0"/>
                <a:cs typeface="Times New Roman" panose="02020603050405020304" pitchFamily="18" charset="0"/>
              </a:rPr>
              <a:t>M. Golmohammadi: EEG Classification Using Long Short-Term Memory Recurrent Neural Networks</a:t>
            </a:r>
            <a:r>
              <a:rPr lang="en-US" sz="1000" b="1" dirty="0">
                <a:solidFill>
                  <a:srgbClr val="1F497D">
                    <a:lumMod val="50000"/>
                  </a:srgbClr>
                </a:solidFill>
                <a:latin typeface="Calibri"/>
              </a:rPr>
              <a:t>	February 23, 2016</a:t>
            </a:r>
            <a:endParaRPr lang="en-US" sz="1000" b="1" dirty="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pPr defTabSz="457200" fontAlgn="auto">
              <a:spcBef>
                <a:spcPts val="0"/>
              </a:spcBef>
              <a:spcAft>
                <a:spcPts val="0"/>
              </a:spcAft>
            </a:pPr>
            <a:fld id="{7004E5E3-C477-F742-9645-5285663234E5}" type="slidenum">
              <a:rPr lang="en-US" sz="1000" b="1" smtClean="0">
                <a:solidFill>
                  <a:srgbClr val="000000"/>
                </a:solidFill>
                <a:latin typeface="Arial"/>
                <a:cs typeface="Arial"/>
              </a:rPr>
              <a:pPr defTabSz="457200" fontAlgn="auto">
                <a:spcBef>
                  <a:spcPts val="0"/>
                </a:spcBef>
                <a:spcAft>
                  <a:spcPts val="0"/>
                </a:spcAft>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478323481"/>
      </p:ext>
    </p:extLst>
  </p:cSld>
  <p:clrMap bg1="lt1" tx1="dk1" bg2="lt2" tx2="dk2" accent1="accent1" accent2="accent2" accent3="accent3" accent4="accent4" accent5="accent5" accent6="accent6" hlink="hlink" folHlink="folHlink"/>
  <p:sldLayoutIdLst>
    <p:sldLayoutId id="2147483713" r:id="rId1"/>
    <p:sldLayoutId id="214748371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ro.umontreal.ca/~lisa/twiki/bin/view.cgi/Public/DBNEquations" TargetMode="External"/><Relationship Id="rId2" Type="http://schemas.openxmlformats.org/officeDocument/2006/relationships/hyperlink" Target="http://www.iro.umontreal.ca/~bengioy/papers/ftml.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0.png"/><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9"/>
          <p:cNvSpPr txBox="1">
            <a:spLocks noChangeArrowheads="1"/>
          </p:cNvSpPr>
          <p:nvPr/>
        </p:nvSpPr>
        <p:spPr bwMode="auto">
          <a:xfrm>
            <a:off x="409575" y="552450"/>
            <a:ext cx="8467725" cy="457200"/>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32: </a:t>
            </a:r>
            <a:r>
              <a:rPr lang="en-US" b="1" dirty="0">
                <a:solidFill>
                  <a:schemeClr val="accent2"/>
                </a:solidFill>
              </a:rPr>
              <a:t> </a:t>
            </a:r>
            <a:r>
              <a:rPr lang="en-US" b="1" cap="all" dirty="0">
                <a:solidFill>
                  <a:schemeClr val="accent2"/>
                </a:solidFill>
              </a:rPr>
              <a:t>Alternative Architectures</a:t>
            </a:r>
          </a:p>
        </p:txBody>
      </p:sp>
      <p:sp>
        <p:nvSpPr>
          <p:cNvPr id="4" name="Rectangle 3"/>
          <p:cNvSpPr txBox="1">
            <a:spLocks noChangeArrowheads="1"/>
          </p:cNvSpPr>
          <p:nvPr/>
        </p:nvSpPr>
        <p:spPr bwMode="auto">
          <a:xfrm>
            <a:off x="541337" y="1358900"/>
            <a:ext cx="5254345" cy="193947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algn="l" defTabSz="914400" rtl="0" eaLnBrk="0" fontAlgn="base" latinLnBrk="0" hangingPunct="0">
              <a:spcBef>
                <a:spcPct val="0"/>
              </a:spcBef>
              <a:spcAft>
                <a:spcPts val="0"/>
              </a:spcAft>
              <a:buClrTx/>
              <a:buSzTx/>
              <a:buFont typeface="Arial" pitchFamily="34" charset="0"/>
              <a:buChar char="•"/>
              <a:tabLst/>
              <a:defRPr/>
            </a:pPr>
            <a:r>
              <a:rPr kumimoji="0" lang="en-US" b="1" i="0" u="none" strike="noStrike" kern="0" cap="none" spc="0" normalizeH="0" baseline="0" noProof="0" dirty="0">
                <a:ln>
                  <a:noFill/>
                </a:ln>
                <a:solidFill>
                  <a:srgbClr val="000080"/>
                </a:solidFill>
                <a:effectLst/>
                <a:uLnTx/>
                <a:uFillTx/>
                <a:latin typeface="+mn-lt"/>
                <a:ea typeface="+mn-ea"/>
                <a:cs typeface="+mn-cs"/>
              </a:rPr>
              <a:t>Objectives:</a:t>
            </a: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Recurrent Networks</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Long Short-Term Networks (LSTM)</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Bidirectional LSTMs</a:t>
            </a:r>
            <a:br>
              <a:rPr kumimoji="0" lang="en-US" sz="1800" b="1" i="0" u="none" strike="noStrike" kern="0" cap="none" spc="0" normalizeH="0" baseline="0" noProof="0" dirty="0">
                <a:ln>
                  <a:noFill/>
                </a:ln>
                <a:solidFill>
                  <a:schemeClr val="bg1"/>
                </a:solidFill>
                <a:effectLst/>
                <a:uLnTx/>
                <a:uFillTx/>
                <a:latin typeface="+mn-lt"/>
                <a:ea typeface="+mn-ea"/>
                <a:cs typeface="+mn-cs"/>
              </a:rPr>
            </a:br>
            <a:r>
              <a:rPr kumimoji="0" lang="en-US" sz="1800" b="1" i="0" u="none" strike="noStrike" kern="0" cap="none" spc="0" normalizeH="0" baseline="0" noProof="0" dirty="0">
                <a:ln>
                  <a:noFill/>
                </a:ln>
                <a:solidFill>
                  <a:schemeClr val="bg1"/>
                </a:solidFill>
                <a:effectLst/>
                <a:uLnTx/>
                <a:uFillTx/>
                <a:latin typeface="+mn-lt"/>
                <a:ea typeface="+mn-ea"/>
                <a:cs typeface="+mn-cs"/>
              </a:rPr>
              <a:t>Connectionist Temporal Classification (CTC)</a:t>
            </a: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endParaRPr lang="en-US" sz="1800" b="1" kern="0" dirty="0">
              <a:solidFill>
                <a:schemeClr val="bg1"/>
              </a:solidFill>
              <a:latin typeface="+mn-lt"/>
            </a:endParaRPr>
          </a:p>
          <a:p>
            <a:pPr marL="285750" marR="0" lvl="0" indent="-285750" algn="l" defTabSz="914400" rtl="0" eaLnBrk="0" fontAlgn="base" latinLnBrk="0" hangingPunct="0">
              <a:spcBef>
                <a:spcPct val="0"/>
              </a:spcBef>
              <a:spcAft>
                <a:spcPts val="0"/>
              </a:spcAft>
              <a:buClrTx/>
              <a:buSzTx/>
              <a:buFont typeface="Arial" panose="020B0604020202020204" pitchFamily="34" charset="0"/>
              <a:buChar char="•"/>
              <a:tabLst/>
              <a:defRPr/>
            </a:pPr>
            <a:r>
              <a:rPr lang="en-US" b="1" kern="0" dirty="0">
                <a:solidFill>
                  <a:srgbClr val="000080"/>
                </a:solidFill>
                <a:latin typeface="+mn-lt"/>
              </a:rPr>
              <a:t>Resources</a:t>
            </a:r>
            <a:r>
              <a:rPr lang="en-US" sz="1800" b="1" kern="0" dirty="0">
                <a:solidFill>
                  <a:schemeClr val="bg1"/>
                </a:solidFill>
                <a:latin typeface="+mn-lt"/>
              </a:rPr>
              <a:t>:</a:t>
            </a:r>
            <a:br>
              <a:rPr lang="en-US" sz="1800" b="1" kern="0" dirty="0">
                <a:solidFill>
                  <a:schemeClr val="bg1"/>
                </a:solidFill>
                <a:latin typeface="+mn-lt"/>
              </a:rPr>
            </a:br>
            <a:r>
              <a:rPr lang="en-US" sz="1800" b="1" kern="0" dirty="0">
                <a:solidFill>
                  <a:schemeClr val="bg1"/>
                </a:solidFill>
                <a:latin typeface="+mn-lt"/>
                <a:hlinkClick r:id="rId2"/>
              </a:rPr>
              <a:t>Learning Architectures for AI</a:t>
            </a:r>
            <a:br>
              <a:rPr lang="en-US" sz="1800" b="1" kern="0" dirty="0">
                <a:solidFill>
                  <a:schemeClr val="bg1"/>
                </a:solidFill>
                <a:latin typeface="+mn-lt"/>
              </a:rPr>
            </a:br>
            <a:r>
              <a:rPr lang="en-US" sz="1800" b="1" kern="0" dirty="0">
                <a:solidFill>
                  <a:schemeClr val="bg1"/>
                </a:solidFill>
                <a:latin typeface="+mn-lt"/>
                <a:hlinkClick r:id="rId3"/>
              </a:rPr>
              <a:t>Contrastive Divergence RBMs</a:t>
            </a: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R="0" lvl="0" algn="l" defTabSz="914400" rtl="0" eaLnBrk="0" fontAlgn="base" latinLnBrk="0" hangingPunct="0">
              <a:spcBef>
                <a:spcPct val="0"/>
              </a:spcBef>
              <a:spcAft>
                <a:spcPts val="0"/>
              </a:spcAft>
              <a:buClrTx/>
              <a:buSzTx/>
              <a:tabLst/>
              <a:defRPr/>
            </a:pPr>
            <a:endParaRPr lang="en-US" sz="1800" b="1" kern="0" dirty="0">
              <a:solidFill>
                <a:schemeClr val="bg1"/>
              </a:solidFill>
              <a:latin typeface="+mn-lt"/>
            </a:endParaRPr>
          </a:p>
          <a:p>
            <a:pPr marL="176213" marR="0" lvl="0" indent="-176213" algn="l" defTabSz="914400" rtl="0" eaLnBrk="0" fontAlgn="base" latinLnBrk="0" hangingPunct="0">
              <a:spcBef>
                <a:spcPct val="0"/>
              </a:spcBef>
              <a:spcAft>
                <a:spcPts val="0"/>
              </a:spcAft>
              <a:buClrTx/>
              <a:buSzTx/>
              <a:buFontTx/>
              <a:buNone/>
              <a:tabLst/>
              <a:defRPr/>
            </a:pPr>
            <a:r>
              <a:rPr kumimoji="0" lang="en-US" sz="1800" b="1" i="0" u="none" strike="noStrike" kern="0" cap="none" spc="0" normalizeH="0" baseline="0" noProof="0" dirty="0">
                <a:ln>
                  <a:noFill/>
                </a:ln>
                <a:solidFill>
                  <a:schemeClr val="bg1"/>
                </a:solidFill>
                <a:effectLst/>
                <a:uLnTx/>
                <a:uFillTx/>
                <a:latin typeface="+mn-lt"/>
                <a:ea typeface="+mn-ea"/>
                <a:cs typeface="+mn-cs"/>
              </a:rPr>
              <a:t>	</a:t>
            </a:r>
            <a:r>
              <a:rPr kumimoji="0" lang="en-US" sz="1800" b="1" i="0" u="none" strike="noStrike" kern="0" cap="none" spc="0" normalizeH="0" noProof="0" dirty="0">
                <a:ln>
                  <a:noFill/>
                </a:ln>
                <a:solidFill>
                  <a:schemeClr val="bg1"/>
                </a:solidFill>
                <a:effectLst/>
                <a:uLnTx/>
                <a:uFillTx/>
                <a:latin typeface="+mn-lt"/>
                <a:ea typeface="+mn-ea"/>
                <a:cs typeface="+mn-cs"/>
              </a:rPr>
              <a:t> </a:t>
            </a:r>
            <a:endParaRPr kumimoji="0" lang="en-US" sz="18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LONG SHORT-TERM MEMORY (LSTM)</a:t>
            </a:r>
          </a:p>
        </p:txBody>
      </p:sp>
      <p:sp>
        <p:nvSpPr>
          <p:cNvPr id="3" name="Content Placeholder 2"/>
          <p:cNvSpPr>
            <a:spLocks noGrp="1"/>
          </p:cNvSpPr>
          <p:nvPr>
            <p:ph idx="1"/>
          </p:nvPr>
        </p:nvSpPr>
        <p:spPr>
          <a:xfrm>
            <a:off x="228600" y="647700"/>
            <a:ext cx="5873619" cy="5510504"/>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is a special kind of RNN architecture, capable of learning long-term dependencies.</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An LSTM can learn to bridge time intervals in excess of 1000 steps.</a:t>
            </a:r>
          </a:p>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LSTM networks outperform RNNs and Hidden Markov Models (HMMs):</a:t>
            </a:r>
          </a:p>
          <a:p>
            <a:pPr marL="349250" lvl="1" indent="-166688">
              <a:buFont typeface="Wingdings" charset="2"/>
              <a:buChar char="§"/>
            </a:pPr>
            <a:r>
              <a:rPr lang="en-US" sz="1800" b="1" dirty="0">
                <a:latin typeface="Arial" charset="0"/>
                <a:ea typeface="Arial" charset="0"/>
                <a:cs typeface="Arial" charset="0"/>
              </a:rPr>
              <a:t>Speech Recognition: 17.7% phoneme error rate on TIMIT acoustic phonetic corpus.</a:t>
            </a:r>
          </a:p>
          <a:p>
            <a:pPr marL="349250" lvl="1" indent="-166688">
              <a:buFont typeface="Wingdings" charset="2"/>
              <a:buChar char="§"/>
            </a:pPr>
            <a:r>
              <a:rPr lang="en-US" sz="1800" b="1" dirty="0">
                <a:latin typeface="Arial" charset="0"/>
                <a:ea typeface="Arial" charset="0"/>
                <a:cs typeface="Arial" charset="0"/>
              </a:rPr>
              <a:t>Winner of the ICDAR handwriting competition for the best known results in handwriting recognition.</a:t>
            </a:r>
          </a:p>
          <a:p>
            <a:pPr marL="182563" indent="-182563">
              <a:spcBef>
                <a:spcPts val="1200"/>
              </a:spcBef>
              <a:spcAft>
                <a:spcPts val="1200"/>
              </a:spcAft>
              <a:buFont typeface="Arial" charset="0"/>
            </a:pPr>
            <a:r>
              <a:rPr lang="en-US" sz="2400" b="1" dirty="0">
                <a:latin typeface="Arial" panose="020B0604020202020204" pitchFamily="34" charset="0"/>
                <a:cs typeface="Arial" panose="020B0604020202020204" pitchFamily="34" charset="0"/>
              </a:rPr>
              <a:t>This is achieved by multiplicative gate units that learn to open and close access to the constant error flow. </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800" y="647700"/>
            <a:ext cx="2622600" cy="2373525"/>
          </a:xfrm>
          <a:prstGeom prst="rect">
            <a:avLst/>
          </a:prstGeom>
        </p:spPr>
      </p:pic>
      <p:sp>
        <p:nvSpPr>
          <p:cNvPr id="6" name="Rectangle 5"/>
          <p:cNvSpPr/>
          <p:nvPr/>
        </p:nvSpPr>
        <p:spPr>
          <a:xfrm>
            <a:off x="6479433" y="3077324"/>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899740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Memory Cell in LSTM</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00" y="647700"/>
            <a:ext cx="2278915" cy="2062481"/>
          </a:xfrm>
          <a:prstGeom prst="rect">
            <a:avLst/>
          </a:prstGeom>
        </p:spPr>
      </p:pic>
      <p:sp>
        <p:nvSpPr>
          <p:cNvPr id="6" name="Rectangle 5"/>
          <p:cNvSpPr/>
          <p:nvPr/>
        </p:nvSpPr>
        <p:spPr>
          <a:xfrm>
            <a:off x="6322381" y="2710181"/>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
        <p:nvSpPr>
          <p:cNvPr id="7" name="Content Placeholder 2"/>
          <p:cNvSpPr>
            <a:spLocks noGrp="1"/>
          </p:cNvSpPr>
          <p:nvPr>
            <p:ph idx="1"/>
          </p:nvPr>
        </p:nvSpPr>
        <p:spPr>
          <a:xfrm>
            <a:off x="228600" y="647700"/>
            <a:ext cx="5854959" cy="4801051"/>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LSTM networks introduce a new structure called a memory cell.</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Each memory cell contains four main elements: </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Input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Forget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Output gate</a:t>
            </a:r>
          </a:p>
          <a:p>
            <a:pPr marL="349250" lvl="1" indent="-166688">
              <a:spcBef>
                <a:spcPts val="0"/>
              </a:spcBef>
              <a:spcAft>
                <a:spcPts val="1200"/>
              </a:spcAft>
              <a:buFont typeface="Wingdings" charset="2"/>
              <a:buChar char="§"/>
            </a:pPr>
            <a:r>
              <a:rPr lang="en-US" sz="1800" b="1" dirty="0">
                <a:latin typeface="Arial" charset="0"/>
                <a:ea typeface="Arial" charset="0"/>
                <a:cs typeface="Arial" charset="0"/>
              </a:rPr>
              <a:t>Neuron with a self-recurrent</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These gates allow the cells to keep and access information over long periods of time. </a:t>
            </a:r>
          </a:p>
        </p:txBody>
      </p:sp>
    </p:spTree>
    <p:extLst>
      <p:ext uri="{BB962C8B-B14F-4D97-AF65-F5344CB8AC3E}">
        <p14:creationId xmlns:p14="http://schemas.microsoft.com/office/powerpoint/2010/main" val="158929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LSTM Equations</a:t>
            </a:r>
          </a:p>
        </p:txBody>
      </p:sp>
      <p:sp>
        <p:nvSpPr>
          <p:cNvPr id="4" name="Slide Number Placeholder 3"/>
          <p:cNvSpPr>
            <a:spLocks noGrp="1"/>
          </p:cNvSpPr>
          <p:nvPr>
            <p:ph type="sldNum" sz="quarter" idx="12"/>
          </p:nvPr>
        </p:nvSpPr>
        <p:spPr/>
        <p:txBody>
          <a:bodyPr/>
          <a:lstStyle/>
          <a:p>
            <a:fld id="{DA10A36D-0FF4-4F0B-BDFE-FB879F3DD541}" type="slidenum">
              <a:rPr lang="en-US" smtClean="0">
                <a:solidFill>
                  <a:prstClr val="black"/>
                </a:solidFill>
              </a:rPr>
              <a:pPr/>
              <a:t>11</a:t>
            </a:fld>
            <a:endParaRPr lang="en-US">
              <a:solidFill>
                <a:prstClr val="black"/>
              </a:solidFill>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503035" y="647700"/>
                <a:ext cx="3594928" cy="3209151"/>
              </a:xfrm>
            </p:spPr>
            <p:txBody>
              <a:bodyPr/>
              <a:lstStyle/>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𝑖</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𝑖</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𝑖</m:t>
                            </m:r>
                          </m:sup>
                        </m:sSup>
                      </m:e>
                    </m:d>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𝑓</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𝑓</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𝑓</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𝑜</m:t>
                    </m:r>
                    <m:r>
                      <a:rPr lang="en-US" sz="2000" i="1">
                        <a:latin typeface="Cambria Math" panose="02040503050406030204" pitchFamily="18" charset="0"/>
                      </a:rPr>
                      <m:t>= </m:t>
                    </m:r>
                    <m:r>
                      <a:rPr lang="en-US" sz="2000" i="1">
                        <a:latin typeface="Cambria Math" panose="02040503050406030204" pitchFamily="18" charset="0"/>
                      </a:rPr>
                      <m:t>𝜎</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𝑜</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𝑜</m:t>
                            </m:r>
                          </m:sup>
                        </m:sSup>
                      </m:e>
                    </m:d>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𝑔</m:t>
                    </m:r>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𝑡</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𝑈</m:t>
                                </m:r>
                              </m:e>
                              <m:sup>
                                <m:r>
                                  <a:rPr lang="en-US" sz="2000" i="1">
                                    <a:latin typeface="Cambria Math" panose="02040503050406030204" pitchFamily="18" charset="0"/>
                                  </a:rPr>
                                  <m:t>𝑔</m:t>
                                </m:r>
                              </m:sup>
                            </m:s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r>
                                  <a:rPr lang="en-US" sz="2000" i="1">
                                    <a:latin typeface="Cambria Math" panose="02040503050406030204" pitchFamily="18" charset="0"/>
                                  </a:rPr>
                                  <m:t>−1</m:t>
                                </m:r>
                              </m:sub>
                            </m:sSub>
                            <m:sSup>
                              <m:sSupPr>
                                <m:ctrlPr>
                                  <a:rPr lang="en-US" sz="2000" i="1">
                                    <a:latin typeface="Cambria Math" panose="02040503050406030204" pitchFamily="18" charset="0"/>
                                  </a:rPr>
                                </m:ctrlPr>
                              </m:sSupPr>
                              <m:e>
                                <m:r>
                                  <a:rPr lang="en-US" sz="2000" i="1">
                                    <a:latin typeface="Cambria Math" panose="02040503050406030204" pitchFamily="18" charset="0"/>
                                  </a:rPr>
                                  <m:t>𝑊</m:t>
                                </m:r>
                              </m:e>
                              <m:sup>
                                <m:r>
                                  <a:rPr lang="en-US" sz="2000" i="1">
                                    <a:latin typeface="Cambria Math" panose="02040503050406030204" pitchFamily="18" charset="0"/>
                                  </a:rPr>
                                  <m:t>𝑔</m:t>
                                </m:r>
                              </m:sup>
                            </m:sSup>
                          </m:e>
                        </m:d>
                      </m:e>
                    </m:func>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r>
                          <a:rPr lang="en-US" sz="2000" i="1">
                            <a:latin typeface="Cambria Math" panose="02040503050406030204" pitchFamily="18" charset="0"/>
                          </a:rPr>
                          <m:t>−1</m:t>
                        </m:r>
                      </m:sub>
                    </m:sSub>
                    <m:r>
                      <a:rPr lang="en-US" sz="2000" i="1">
                        <a:latin typeface="Cambria Math" panose="02040503050406030204" pitchFamily="18" charset="0"/>
                      </a:rPr>
                      <m:t>∘</m:t>
                    </m:r>
                    <m:r>
                      <a:rPr lang="en-US" sz="2000" i="1">
                        <a:latin typeface="Cambria Math" panose="02040503050406030204" pitchFamily="18" charset="0"/>
                      </a:rPr>
                      <m:t>𝑓</m:t>
                    </m:r>
                    <m:r>
                      <a:rPr lang="en-US" sz="2000" i="1">
                        <a:latin typeface="Cambria Math" panose="02040503050406030204" pitchFamily="18" charset="0"/>
                      </a:rPr>
                      <m:t>+</m:t>
                    </m:r>
                    <m:r>
                      <a:rPr lang="en-US" sz="2000" i="1">
                        <a:latin typeface="Cambria Math" panose="02040503050406030204" pitchFamily="18" charset="0"/>
                      </a:rPr>
                      <m:t>𝑔</m:t>
                    </m:r>
                    <m:r>
                      <a:rPr lang="en-US" sz="2000" i="1">
                        <a:latin typeface="Cambria Math" panose="02040503050406030204" pitchFamily="18" charset="0"/>
                      </a:rPr>
                      <m:t> ∘</m:t>
                    </m:r>
                    <m:r>
                      <a:rPr lang="en-US" sz="2000" i="1">
                        <a:latin typeface="Cambria Math" panose="02040503050406030204" pitchFamily="18" charset="0"/>
                      </a:rPr>
                      <m:t>𝑖</m:t>
                    </m:r>
                    <m:r>
                      <a:rPr lang="en-US" sz="2000" i="1">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r>
                      <a:rPr lang="en-US"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tanh</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𝑡</m:t>
                                </m:r>
                              </m:sub>
                            </m:sSub>
                          </m:e>
                        </m:d>
                      </m:e>
                    </m:func>
                    <m:r>
                      <a:rPr lang="en-US" sz="2000" i="1">
                        <a:latin typeface="Cambria Math" panose="02040503050406030204" pitchFamily="18" charset="0"/>
                      </a:rPr>
                      <m:t>∘</m:t>
                    </m:r>
                    <m:r>
                      <a:rPr lang="en-US" sz="2000" i="1" smtClean="0">
                        <a:latin typeface="Cambria Math" panose="02040503050406030204" pitchFamily="18" charset="0"/>
                      </a:rPr>
                      <m:t>𝑜</m:t>
                    </m:r>
                    <m:r>
                      <a:rPr lang="en-US" sz="2000" i="1" smtClean="0">
                        <a:latin typeface="Cambria Math" panose="02040503050406030204" pitchFamily="18" charset="0"/>
                      </a:rPr>
                      <m:t> </m:t>
                    </m:r>
                  </m:oMath>
                </a14:m>
                <a:endParaRPr lang="en-US" sz="2000" i="1" dirty="0"/>
              </a:p>
              <a:p>
                <a:pPr hangingPunct="0">
                  <a:buFont typeface="Arial" panose="020B0604020202020204" pitchFamily="34" charset="0"/>
                  <a:buChar char="•"/>
                </a:pPr>
                <a14:m>
                  <m:oMath xmlns:m="http://schemas.openxmlformats.org/officeDocument/2006/math">
                    <m:r>
                      <a:rPr lang="en-US" sz="2000" i="1">
                        <a:latin typeface="Cambria Math" panose="02040503050406030204" pitchFamily="18" charset="0"/>
                      </a:rPr>
                      <m:t>𝑦</m:t>
                    </m:r>
                    <m:r>
                      <a:rPr lang="en-US" sz="2000" i="1">
                        <a:latin typeface="Cambria Math" panose="02040503050406030204" pitchFamily="18" charset="0"/>
                      </a:rPr>
                      <m:t>= </m:t>
                    </m:r>
                    <m:r>
                      <a:rPr lang="en-US" sz="2000" i="1">
                        <a:latin typeface="Cambria Math" panose="02040503050406030204" pitchFamily="18" charset="0"/>
                      </a:rPr>
                      <m:t>𝑠𝑜𝑓𝑡𝑚𝑎𝑥</m:t>
                    </m:r>
                    <m:d>
                      <m:dPr>
                        <m:ctrlPr>
                          <a:rPr lang="en-US" sz="2000" i="1">
                            <a:latin typeface="Cambria Math" panose="02040503050406030204" pitchFamily="18" charset="0"/>
                          </a:rPr>
                        </m:ctrlPr>
                      </m:dPr>
                      <m:e>
                        <m:r>
                          <a:rPr lang="en-US" sz="2000" i="1">
                            <a:latin typeface="Cambria Math" panose="02040503050406030204" pitchFamily="18" charset="0"/>
                          </a:rPr>
                          <m:t>𝑉</m:t>
                        </m:r>
                        <m:sSub>
                          <m:sSubPr>
                            <m:ctrlPr>
                              <a:rPr lang="en-US" sz="2000" i="1">
                                <a:latin typeface="Cambria Math" panose="02040503050406030204" pitchFamily="18" charset="0"/>
                              </a:rPr>
                            </m:ctrlPr>
                          </m:sSubPr>
                          <m:e>
                            <m:r>
                              <a:rPr lang="en-US" sz="2000" i="1">
                                <a:latin typeface="Cambria Math" panose="02040503050406030204" pitchFamily="18" charset="0"/>
                              </a:rPr>
                              <m:t>𝑠</m:t>
                            </m:r>
                          </m:e>
                          <m:sub>
                            <m:r>
                              <a:rPr lang="en-US" sz="2000" i="1">
                                <a:latin typeface="Cambria Math" panose="02040503050406030204" pitchFamily="18" charset="0"/>
                              </a:rPr>
                              <m:t>𝑡</m:t>
                            </m:r>
                          </m:sub>
                        </m:sSub>
                      </m:e>
                    </m:d>
                    <m:r>
                      <a:rPr lang="en-US" sz="2000" i="1" smtClean="0">
                        <a:latin typeface="Cambria Math" panose="02040503050406030204" pitchFamily="18" charset="0"/>
                      </a:rPr>
                      <m:t> </m:t>
                    </m:r>
                  </m:oMath>
                </a14:m>
                <a:endParaRPr lang="en-US" sz="2000" i="1"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503035" y="647700"/>
                <a:ext cx="3594928" cy="3209151"/>
              </a:xfrm>
              <a:blipFill rotWithShape="0">
                <a:blip r:embed="rId2"/>
                <a:stretch>
                  <a:fillRect l="-1528" t="-115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602995"/>
                <a:ext cx="5042536" cy="4566164"/>
              </a:xfrm>
              <a:prstGeom prst="rect">
                <a:avLst/>
              </a:prstGeom>
            </p:spPr>
            <p:txBody>
              <a:bodyPr lIns="0" tIns="0" rIns="0" bIns="0"/>
              <a:lstStyle/>
              <a:p>
                <a:pPr marL="182563" indent="-182563" defTabSz="457200" fontAlgn="auto">
                  <a:spcBef>
                    <a:spcPts val="0"/>
                  </a:spcBef>
                  <a:spcAft>
                    <a:spcPts val="1200"/>
                  </a:spcAft>
                  <a:buFont typeface="Arial" charset="0"/>
                  <a:buChar char="•"/>
                </a:pPr>
                <a14:m>
                  <m:oMath xmlns:m="http://schemas.openxmlformats.org/officeDocument/2006/math">
                    <m:r>
                      <a:rPr lang="en-US" sz="1800" b="1" i="1" smtClean="0">
                        <a:solidFill>
                          <a:prstClr val="black"/>
                        </a:solidFill>
                        <a:latin typeface="Cambria Math" charset="0"/>
                        <a:cs typeface="Arial" panose="020B0604020202020204" pitchFamily="34" charset="0"/>
                      </a:rPr>
                      <m:t>𝒊</m:t>
                    </m:r>
                    <m:r>
                      <a:rPr lang="en-US" sz="1800" b="1" smtClean="0">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input gate, how much of the new information will be let through the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𝒇</m:t>
                    </m:r>
                  </m:oMath>
                </a14:m>
                <a:r>
                  <a:rPr lang="en-US" sz="1800" b="1" dirty="0">
                    <a:solidFill>
                      <a:prstClr val="black"/>
                    </a:solidFill>
                    <a:latin typeface="Arial" panose="020B0604020202020204" pitchFamily="34" charset="0"/>
                    <a:cs typeface="Arial" panose="020B0604020202020204" pitchFamily="34" charset="0"/>
                  </a:rPr>
                  <a:t>: forget gate, responsible for information should be thrown away from memory cell. </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𝒐</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output gate, how much of the information will be passed to expose to the next time step.</a:t>
                </a:r>
              </a:p>
              <a:p>
                <a:pPr marL="182563" indent="-182563" defTabSz="457200" fontAlgn="auto">
                  <a:spcBef>
                    <a:spcPts val="0"/>
                  </a:spcBef>
                  <a:spcAft>
                    <a:spcPts val="1200"/>
                  </a:spcAft>
                  <a:buFont typeface="Arial" charset="0"/>
                  <a:buChar char="•"/>
                </a:pPr>
                <a14:m>
                  <m:oMath xmlns:m="http://schemas.openxmlformats.org/officeDocument/2006/math">
                    <m:r>
                      <a:rPr lang="en-US" sz="1800" b="1" i="1">
                        <a:solidFill>
                          <a:prstClr val="black"/>
                        </a:solidFill>
                        <a:latin typeface="Cambria Math" charset="0"/>
                        <a:cs typeface="Arial" panose="020B0604020202020204" pitchFamily="34" charset="0"/>
                      </a:rPr>
                      <m:t>𝒈</m:t>
                    </m:r>
                    <m:r>
                      <a:rPr lang="en-US" sz="1800" b="1">
                        <a:solidFill>
                          <a:prstClr val="black"/>
                        </a:solidFill>
                        <a:latin typeface="Cambria Math" charset="0"/>
                        <a:cs typeface="Arial" panose="020B0604020202020204" pitchFamily="34" charset="0"/>
                      </a:rPr>
                      <m:t>: </m:t>
                    </m:r>
                  </m:oMath>
                </a14:m>
                <a:r>
                  <a:rPr lang="en-US" sz="1800" b="1" dirty="0">
                    <a:solidFill>
                      <a:prstClr val="black"/>
                    </a:solidFill>
                    <a:latin typeface="Arial" panose="020B0604020202020204" pitchFamily="34" charset="0"/>
                    <a:cs typeface="Arial" panose="020B0604020202020204" pitchFamily="34" charset="0"/>
                  </a:rPr>
                  <a:t>self-recurrent which is equal to standard RNN</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𝒄</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internal memory of the memory cell </a:t>
                </a:r>
              </a:p>
              <a:p>
                <a:pPr marL="182563" indent="-182563" defTabSz="457200" fontAlgn="auto">
                  <a:spcBef>
                    <a:spcPts val="0"/>
                  </a:spcBef>
                  <a:spcAft>
                    <a:spcPts val="1200"/>
                  </a:spcAft>
                  <a:buFont typeface="Arial" charset="0"/>
                  <a:buChar char="•"/>
                </a:pPr>
                <a14:m>
                  <m:oMath xmlns:m="http://schemas.openxmlformats.org/officeDocument/2006/math">
                    <m:sSub>
                      <m:sSubPr>
                        <m:ctrlPr>
                          <a:rPr lang="en-US" sz="1800" b="1" i="1">
                            <a:solidFill>
                              <a:prstClr val="black"/>
                            </a:solidFill>
                            <a:latin typeface="Cambria Math" panose="02040503050406030204" pitchFamily="18" charset="0"/>
                            <a:cs typeface="Arial" panose="020B0604020202020204" pitchFamily="34" charset="0"/>
                          </a:rPr>
                        </m:ctrlPr>
                      </m:sSubPr>
                      <m:e>
                        <m:r>
                          <a:rPr lang="en-US" sz="1800" b="1" i="1">
                            <a:solidFill>
                              <a:prstClr val="black"/>
                            </a:solidFill>
                            <a:latin typeface="Cambria Math" charset="0"/>
                            <a:cs typeface="Arial" panose="020B0604020202020204" pitchFamily="34" charset="0"/>
                          </a:rPr>
                          <m:t>𝒔</m:t>
                        </m:r>
                      </m:e>
                      <m:sub>
                        <m:r>
                          <a:rPr lang="en-US" sz="1800" b="1" i="1">
                            <a:solidFill>
                              <a:prstClr val="black"/>
                            </a:solidFill>
                            <a:latin typeface="Cambria Math" charset="0"/>
                            <a:cs typeface="Arial" panose="020B0604020202020204" pitchFamily="34" charset="0"/>
                          </a:rPr>
                          <m:t>𝒕</m:t>
                        </m:r>
                      </m:sub>
                    </m:sSub>
                  </m:oMath>
                </a14:m>
                <a:r>
                  <a:rPr lang="en-US" sz="1800" b="1" dirty="0">
                    <a:solidFill>
                      <a:prstClr val="black"/>
                    </a:solidFill>
                    <a:latin typeface="Arial" panose="020B0604020202020204" pitchFamily="34" charset="0"/>
                    <a:cs typeface="Arial" panose="020B0604020202020204" pitchFamily="34" charset="0"/>
                  </a:rPr>
                  <a:t>: hidden state </a:t>
                </a:r>
              </a:p>
              <a:p>
                <a:pPr marL="182563" indent="-182563" defTabSz="457200" fontAlgn="auto">
                  <a:spcBef>
                    <a:spcPts val="0"/>
                  </a:spcBef>
                  <a:spcAft>
                    <a:spcPts val="1200"/>
                  </a:spcAft>
                  <a:buFont typeface="Arial" charset="0"/>
                  <a:buChar char="•"/>
                </a:pPr>
                <a14:m>
                  <m:oMath xmlns:m="http://schemas.openxmlformats.org/officeDocument/2006/math">
                    <m:r>
                      <a:rPr lang="en-US" sz="1800" b="1" smtClean="0">
                        <a:solidFill>
                          <a:prstClr val="black"/>
                        </a:solidFill>
                        <a:latin typeface="Cambria Math" charset="0"/>
                        <a:cs typeface="Arial" panose="020B0604020202020204" pitchFamily="34" charset="0"/>
                      </a:rPr>
                      <m:t>𝐲</m:t>
                    </m:r>
                  </m:oMath>
                </a14:m>
                <a:r>
                  <a:rPr lang="en-US" sz="1800" b="1" dirty="0">
                    <a:solidFill>
                      <a:prstClr val="black"/>
                    </a:solidFill>
                    <a:latin typeface="Arial" panose="020B0604020202020204" pitchFamily="34" charset="0"/>
                    <a:cs typeface="Arial" panose="020B0604020202020204" pitchFamily="34" charset="0"/>
                  </a:rPr>
                  <a:t>: final output</a:t>
                </a:r>
              </a:p>
            </p:txBody>
          </p:sp>
        </mc:Choice>
        <mc:Fallback xmlns="">
          <p:sp>
            <p:nvSpPr>
              <p:cNvPr id="6" name="Rectangle 5"/>
              <p:cNvSpPr>
                <a:spLocks noRot="1" noChangeAspect="1" noMove="1" noResize="1" noEditPoints="1" noAdjustHandles="1" noChangeArrowheads="1" noChangeShapeType="1" noTextEdit="1"/>
              </p:cNvSpPr>
              <p:nvPr/>
            </p:nvSpPr>
            <p:spPr>
              <a:xfrm>
                <a:off x="228600" y="602995"/>
                <a:ext cx="5042536" cy="4566164"/>
              </a:xfrm>
              <a:prstGeom prst="rect">
                <a:avLst/>
              </a:prstGeom>
              <a:blipFill rotWithShape="0">
                <a:blip r:embed="rId3"/>
                <a:stretch>
                  <a:fillRect l="-2660" t="-8678" r="-1935" b="-1202"/>
                </a:stretch>
              </a:blipFill>
            </p:spPr>
            <p:txBody>
              <a:bodyPr/>
              <a:lstStyle/>
              <a:p>
                <a:r>
                  <a:rPr lang="en-US">
                    <a:noFill/>
                  </a:rPr>
                  <a:t> </a:t>
                </a:r>
              </a:p>
            </p:txBody>
          </p:sp>
        </mc:Fallback>
      </mc:AlternateContent>
      <p:pic>
        <p:nvPicPr>
          <p:cNvPr id="7" name="Picture 6"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8967" y="3582661"/>
            <a:ext cx="1982843" cy="1794528"/>
          </a:xfrm>
          <a:prstGeom prst="rect">
            <a:avLst/>
          </a:prstGeom>
        </p:spPr>
      </p:pic>
      <p:sp>
        <p:nvSpPr>
          <p:cNvPr id="8" name="Rectangle 7"/>
          <p:cNvSpPr/>
          <p:nvPr/>
        </p:nvSpPr>
        <p:spPr>
          <a:xfrm>
            <a:off x="6055721" y="5475937"/>
            <a:ext cx="2249334" cy="369332"/>
          </a:xfrm>
          <a:prstGeom prst="rect">
            <a:avLst/>
          </a:prstGeom>
        </p:spPr>
        <p:txBody>
          <a:bodyPr wrap="none">
            <a:spAutoFit/>
          </a:bodyPr>
          <a:lstStyle/>
          <a:p>
            <a:pPr defTabSz="457200" fontAlgn="auto">
              <a:spcBef>
                <a:spcPts val="0"/>
              </a:spcBef>
              <a:spcAft>
                <a:spcPts val="0"/>
              </a:spcAft>
            </a:pPr>
            <a:r>
              <a:rPr lang="en-US" sz="1800" b="1" dirty="0">
                <a:solidFill>
                  <a:prstClr val="black"/>
                </a:solidFill>
                <a:ea typeface="Arial" charset="0"/>
                <a:cs typeface="Arial" charset="0"/>
              </a:rPr>
              <a:t>LSTM Memory Cell</a:t>
            </a:r>
          </a:p>
        </p:txBody>
      </p:sp>
    </p:spTree>
    <p:extLst>
      <p:ext uri="{BB962C8B-B14F-4D97-AF65-F5344CB8AC3E}">
        <p14:creationId xmlns:p14="http://schemas.microsoft.com/office/powerpoint/2010/main" val="93855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Preserving the information in LSTM</a:t>
            </a:r>
          </a:p>
        </p:txBody>
      </p:sp>
      <p:sp>
        <p:nvSpPr>
          <p:cNvPr id="3" name="Content Placeholder 2"/>
          <p:cNvSpPr>
            <a:spLocks noGrp="1"/>
          </p:cNvSpPr>
          <p:nvPr>
            <p:ph idx="1"/>
          </p:nvPr>
        </p:nvSpPr>
        <p:spPr>
          <a:xfrm>
            <a:off x="228600" y="647700"/>
            <a:ext cx="8686800" cy="5603810"/>
          </a:xfrm>
        </p:spPr>
        <p:txBody>
          <a:bodyPr lIns="0" tIns="0" rIns="0" bIns="0"/>
          <a:lstStyle/>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A demonstration of how</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 unrolled LSTM</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preserves sequential</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information.</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The input, forget, and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output gate activations</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are displayed to the left</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and above the memory block (respectively). The gates are either entirely open (‘O’) or entirely closed (‘—’).</a:t>
            </a:r>
          </a:p>
          <a:p>
            <a:pPr marL="182563" indent="-182563">
              <a:spcAft>
                <a:spcPts val="1200"/>
              </a:spcAft>
              <a:buFont typeface="Arial" charset="0"/>
            </a:pPr>
            <a:r>
              <a:rPr lang="en-US" sz="2400" b="1" dirty="0">
                <a:latin typeface="Arial" panose="020B0604020202020204" pitchFamily="34" charset="0"/>
                <a:cs typeface="Arial" panose="020B0604020202020204" pitchFamily="34" charset="0"/>
              </a:rPr>
              <a:t>Traditional RNNs are a special case of LSTMs: Set the input gate to all ones (passing all new information), the forget gate to all zeros (forgetting all of the previous memory) and the output gate to all ones (exposing the entire memory).</a:t>
            </a:r>
          </a:p>
        </p:txBody>
      </p:sp>
      <p:pic>
        <p:nvPicPr>
          <p:cNvPr id="5" name="Picture 4"/>
          <p:cNvPicPr>
            <a:picLocks noChangeAspect="1"/>
          </p:cNvPicPr>
          <p:nvPr/>
        </p:nvPicPr>
        <p:blipFill>
          <a:blip r:embed="rId3"/>
          <a:srcRect/>
          <a:stretch>
            <a:fillRect/>
          </a:stretch>
        </p:blipFill>
        <p:spPr bwMode="auto">
          <a:xfrm>
            <a:off x="4217437" y="647700"/>
            <a:ext cx="4697963" cy="2606373"/>
          </a:xfrm>
          <a:prstGeom prst="rect">
            <a:avLst/>
          </a:prstGeom>
          <a:noFill/>
          <a:ln w="9525">
            <a:noFill/>
            <a:miter lim="800000"/>
            <a:headEnd/>
            <a:tailEnd/>
          </a:ln>
        </p:spPr>
      </p:pic>
    </p:spTree>
    <p:extLst>
      <p:ext uri="{BB962C8B-B14F-4D97-AF65-F5344CB8AC3E}">
        <p14:creationId xmlns:p14="http://schemas.microsoft.com/office/powerpoint/2010/main" val="106054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RECURRENT NEURAL NETWORKS (DRNN)</a:t>
            </a:r>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3126785"/>
            <a:ext cx="2092479" cy="1986391"/>
          </a:xfrm>
          <a:prstGeom prst="rect">
            <a:avLst/>
          </a:prstGeo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1021156"/>
            <a:ext cx="2499198" cy="1847234"/>
          </a:xfrm>
          <a:prstGeom prst="rect">
            <a:avLst/>
          </a:prstGeom>
        </p:spPr>
      </p:pic>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4542" y="647700"/>
            <a:ext cx="6661060" cy="5659794"/>
          </a:xfrm>
          <a:prstGeom prst="rect">
            <a:avLst/>
          </a:prstGeom>
        </p:spPr>
        <p:txBody>
          <a:bodyPr lIns="0" tIns="0" rIns="0" bIns="0"/>
          <a:lstStyle/>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Standard RNN: the information only passes through one layer of processing before going to the output.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In sequence tasks we usually process information at several time scales.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DRNN: a combination of the concepts of deep neural networks (DNN) with RNNs. </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By stacking RNNs, every layer is an RNN in the hierarchy that receives the hidden state of the previous layer as input.</a:t>
            </a:r>
          </a:p>
          <a:p>
            <a:pPr marL="182563" indent="-182563" defTabSz="457200" fontAlgn="auto">
              <a:spcBef>
                <a:spcPct val="20000"/>
              </a:spcBef>
              <a:spcAft>
                <a:spcPts val="1200"/>
              </a:spcAft>
              <a:buFont typeface="Arial" charset="0"/>
              <a:buChar char="•"/>
            </a:pPr>
            <a:r>
              <a:rPr lang="en-US" b="1" dirty="0">
                <a:solidFill>
                  <a:prstClr val="black"/>
                </a:solidFill>
                <a:latin typeface="Arial" panose="020B0604020202020204" pitchFamily="34" charset="0"/>
                <a:cs typeface="Arial" panose="020B0604020202020204" pitchFamily="34" charset="0"/>
              </a:rPr>
              <a:t>Processing of different time scales at different levels, and therefore a temporal hierarchy will be created.</a:t>
            </a:r>
          </a:p>
        </p:txBody>
      </p:sp>
    </p:spTree>
    <p:extLst>
      <p:ext uri="{BB962C8B-B14F-4D97-AF65-F5344CB8AC3E}">
        <p14:creationId xmlns:p14="http://schemas.microsoft.com/office/powerpoint/2010/main" val="6258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DRNN-1O vs. DRNN-AO</a:t>
            </a:r>
          </a:p>
        </p:txBody>
      </p:sp>
      <p:sp>
        <p:nvSpPr>
          <p:cNvPr id="10" name="Content Placeholder 2"/>
          <p:cNvSpPr txBox="1">
            <a:spLocks/>
          </p:cNvSpPr>
          <p:nvPr/>
        </p:nvSpPr>
        <p:spPr>
          <a:xfrm>
            <a:off x="822960" y="2241551"/>
            <a:ext cx="6012918" cy="3017520"/>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auto">
              <a:buClr>
                <a:srgbClr val="4F81BD"/>
              </a:buClr>
              <a:buFont typeface="Calibri" panose="020F0502020204030204" pitchFamily="34" charset="0"/>
              <a:buNone/>
            </a:pPr>
            <a:endParaRPr lang="en-US" sz="1500" dirty="0">
              <a:solidFill>
                <a:prstClr val="black">
                  <a:lumMod val="75000"/>
                  <a:lumOff val="25000"/>
                </a:prstClr>
              </a:solidFill>
            </a:endParaRPr>
          </a:p>
        </p:txBody>
      </p:sp>
      <p:sp>
        <p:nvSpPr>
          <p:cNvPr id="3" name="Rectangle 2"/>
          <p:cNvSpPr/>
          <p:nvPr/>
        </p:nvSpPr>
        <p:spPr>
          <a:xfrm>
            <a:off x="228600" y="647701"/>
            <a:ext cx="6231276" cy="4297524"/>
          </a:xfrm>
          <a:prstGeom prst="rect">
            <a:avLst/>
          </a:prstGeom>
        </p:spPr>
        <p:txBody>
          <a:bodyPr lIns="0" tIns="0" rIns="0" bIns="0"/>
          <a:lstStyle/>
          <a:p>
            <a:pPr marL="182563" indent="-182563" defTabSz="457200" fontAlgn="auto">
              <a:spcBef>
                <a:spcPts val="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Two variants of DRNN structures: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DRNN-1O: the output will be computed just based on the hidden state of the last layer.</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DRNN-AO: the output will be the combination of the hidden states of the all layers.</a:t>
            </a:r>
            <a:endParaRPr lang="en-US" sz="1800" dirty="0">
              <a:solidFill>
                <a:prstClr val="black"/>
              </a:solidFill>
              <a:latin typeface="Calibri"/>
            </a:endParaRPr>
          </a:p>
          <a:p>
            <a:pPr marL="182563" indent="-182563" defTabSz="457200" fontAlgn="auto">
              <a:spcBef>
                <a:spcPts val="1200"/>
              </a:spcBef>
              <a:spcAft>
                <a:spcPts val="600"/>
              </a:spcAft>
              <a:buFont typeface="Arial" charset="0"/>
              <a:buChar char="•"/>
            </a:pPr>
            <a:r>
              <a:rPr lang="en-US" b="1" dirty="0">
                <a:solidFill>
                  <a:prstClr val="black"/>
                </a:solidFill>
                <a:latin typeface="Arial" panose="020B0604020202020204" pitchFamily="34" charset="0"/>
                <a:cs typeface="Arial" panose="020B0604020202020204" pitchFamily="34" charset="0"/>
              </a:rPr>
              <a:t>DRNN-AO has two great advantages:</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Using BPTT for DRNN-AO, the error will propagate from the top layer down the hierarchy without attenuation of the magnitude. As a result, training will be more effective. </a:t>
            </a:r>
          </a:p>
          <a:p>
            <a:pPr marL="349250" lvl="1" indent="-166688" defTabSz="457200" fontAlgn="auto">
              <a:spcBef>
                <a:spcPts val="0"/>
              </a:spcBef>
              <a:spcAft>
                <a:spcPts val="600"/>
              </a:spcAft>
              <a:buFont typeface="Wingdings" charset="2"/>
              <a:buChar char="§"/>
            </a:pPr>
            <a:r>
              <a:rPr lang="en-US" sz="1800" b="1" dirty="0">
                <a:solidFill>
                  <a:prstClr val="black"/>
                </a:solidFill>
                <a:ea typeface="Arial" charset="0"/>
                <a:cs typeface="Arial" charset="0"/>
              </a:rPr>
              <a:t>It gives us the ability to evaluate the impact of each layer in solving the task by leaving out an individual layer’s contribution. </a:t>
            </a:r>
          </a:p>
          <a:p>
            <a:pPr marL="182563" indent="-182563" defTabSz="457200" fontAlgn="auto">
              <a:spcBef>
                <a:spcPct val="20000"/>
              </a:spcBef>
              <a:spcAft>
                <a:spcPts val="1200"/>
              </a:spcAft>
              <a:buFont typeface="Arial" charset="0"/>
              <a:buChar char="•"/>
            </a:pPr>
            <a:endParaRPr lang="en-US" b="1" dirty="0">
              <a:solidFill>
                <a:prstClr val="black"/>
              </a:solidFill>
              <a:latin typeface="Arial" panose="020B0604020202020204" pitchFamily="34" charset="0"/>
              <a:cs typeface="Arial" panose="020B0604020202020204" pitchFamily="34" charset="0"/>
            </a:endParaRPr>
          </a:p>
        </p:txBody>
      </p:sp>
      <p:pic>
        <p:nvPicPr>
          <p:cNvPr id="8"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92371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Equations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6545424" cy="5025312"/>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DRNN with </a:t>
                </a:r>
                <a:r>
                  <a:rPr lang="en-US" sz="2400" b="1" i="1" dirty="0">
                    <a:latin typeface="Arial" panose="020B0604020202020204" pitchFamily="34" charset="0"/>
                    <a:cs typeface="Arial" panose="020B0604020202020204" pitchFamily="34" charset="0"/>
                  </a:rPr>
                  <a:t>L</a:t>
                </a:r>
                <a:r>
                  <a:rPr lang="en-US" sz="2400" b="1" dirty="0">
                    <a:latin typeface="Arial" panose="020B0604020202020204" pitchFamily="34" charset="0"/>
                    <a:cs typeface="Arial" panose="020B0604020202020204" pitchFamily="34" charset="0"/>
                  </a:rPr>
                  <a:t> layers, </a:t>
                </a:r>
                <a:r>
                  <a:rPr lang="en-US" sz="2400" b="1" i="1" dirty="0">
                    <a:latin typeface="Arial" panose="020B0604020202020204" pitchFamily="34" charset="0"/>
                    <a:cs typeface="Arial" panose="020B0604020202020204" pitchFamily="34" charset="0"/>
                  </a:rPr>
                  <a:t>N</a:t>
                </a:r>
                <a:r>
                  <a:rPr lang="en-US" sz="2400" b="1" dirty="0">
                    <a:latin typeface="Arial" panose="020B0604020202020204" pitchFamily="34" charset="0"/>
                    <a:cs typeface="Arial" panose="020B0604020202020204" pitchFamily="34" charset="0"/>
                  </a:rPr>
                  <a:t> neurons per layer, a time series </a:t>
                </a:r>
                <a:r>
                  <a:rPr lang="en-US" sz="2400" b="1" i="1" dirty="0">
                    <a:latin typeface="Arial" panose="020B0604020202020204" pitchFamily="34" charset="0"/>
                    <a:cs typeface="Arial" panose="020B0604020202020204" pitchFamily="34" charset="0"/>
                  </a:rPr>
                  <a:t>x(t)</a:t>
                </a:r>
                <a:r>
                  <a:rPr lang="en-US" sz="2400" b="1" dirty="0">
                    <a:latin typeface="Arial" panose="020B0604020202020204" pitchFamily="34" charset="0"/>
                    <a:cs typeface="Arial" panose="020B0604020202020204" pitchFamily="34" charset="0"/>
                  </a:rPr>
                  <a:t> as input and dimensionality of </a:t>
                </a:r>
                <a:r>
                  <a:rPr lang="en-US" sz="2400" b="1" i="1" dirty="0">
                    <a:latin typeface="Arial" panose="020B0604020202020204" pitchFamily="34" charset="0"/>
                    <a:cs typeface="Arial" panose="020B0604020202020204" pitchFamily="34" charset="0"/>
                  </a:rPr>
                  <a:t>N</a:t>
                </a:r>
                <a:r>
                  <a:rPr lang="en-US" sz="2400" b="1" i="1" baseline="-25000" dirty="0">
                    <a:latin typeface="Arial" panose="020B0604020202020204" pitchFamily="34" charset="0"/>
                    <a:cs typeface="Arial" panose="020B0604020202020204" pitchFamily="34" charset="0"/>
                  </a:rPr>
                  <a:t>­in </a:t>
                </a:r>
                <a:r>
                  <a:rPr lang="en-US" sz="2400" b="1" dirty="0">
                    <a:latin typeface="Arial" panose="020B0604020202020204" pitchFamily="34" charset="0"/>
                    <a:cs typeface="Arial" panose="020B0604020202020204" pitchFamily="34" charset="0"/>
                  </a:rPr>
                  <a:t>and </a:t>
                </a:r>
                <a:r>
                  <a:rPr lang="en-US" sz="2400" b="1" i="1" dirty="0">
                    <a:latin typeface="Arial" panose="020B0604020202020204" pitchFamily="34" charset="0"/>
                    <a:cs typeface="Arial" panose="020B0604020202020204" pitchFamily="34" charset="0"/>
                  </a:rPr>
                  <a:t>y(t)</a:t>
                </a:r>
                <a:r>
                  <a:rPr lang="en-US" sz="2400" b="1" dirty="0">
                    <a:latin typeface="Arial" panose="020B0604020202020204" pitchFamily="34" charset="0"/>
                    <a:cs typeface="Arial" panose="020B0604020202020204" pitchFamily="34" charset="0"/>
                  </a:rPr>
                  <a:t> as the output: of DRNN:</a:t>
                </a: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𝑥</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i="1">
                        <a:latin typeface="Cambria Math" charset="0"/>
                        <a:ea typeface="Arial" charset="0"/>
                        <a:cs typeface="Arial" charset="0"/>
                      </a:rPr>
                      <m:t>  </m:t>
                    </m:r>
                    <m:r>
                      <a:rPr lang="en-US" sz="2400" b="1">
                        <a:latin typeface="Cambria Math" charset="0"/>
                        <a:ea typeface="Arial" charset="0"/>
                        <a:cs typeface="Arial" charset="0"/>
                      </a:rPr>
                      <m:t>  </m:t>
                    </m:r>
                    <m:r>
                      <a:rPr lang="en-US" sz="2400" b="1" i="0" smtClean="0">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=1</m:t>
                    </m:r>
                  </m:oMath>
                </a14:m>
                <a:endParaRPr lang="en-US" sz="2400" b="1" dirty="0">
                  <a:latin typeface="Arial" charset="0"/>
                  <a:ea typeface="Arial" charset="0"/>
                  <a:cs typeface="Arial" charset="0"/>
                </a:endParaRPr>
              </a:p>
              <a:p>
                <a:pPr marL="349250" lvl="1" indent="-166688">
                  <a:spcAft>
                    <a:spcPts val="600"/>
                  </a:spcAft>
                  <a:buFont typeface="Wingdings" charset="2"/>
                  <a:buChar char="§"/>
                </a:pPr>
                <a14:m>
                  <m:oMath xmlns:m="http://schemas.openxmlformats.org/officeDocument/2006/math">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r>
                      <a:rPr lang="en-US" sz="2400" b="1">
                        <a:latin typeface="Cambria Math" charset="0"/>
                        <a:ea typeface="Arial" charset="0"/>
                        <a:cs typeface="Arial" charset="0"/>
                      </a:rPr>
                      <m:t>=</m:t>
                    </m:r>
                    <m:r>
                      <a:rPr lang="en-US" sz="2400" b="1">
                        <a:latin typeface="Cambria Math" charset="0"/>
                        <a:ea typeface="Arial" charset="0"/>
                        <a:cs typeface="Arial" charset="0"/>
                      </a:rPr>
                      <m:t>𝑡𝑎𝑛h</m:t>
                    </m:r>
                    <m:d>
                      <m:dPr>
                        <m:ctrlPr>
                          <a:rPr lang="en-US" sz="2400" b="1" i="1">
                            <a:latin typeface="Cambria Math" panose="02040503050406030204" pitchFamily="18" charset="0"/>
                            <a:ea typeface="Arial" charset="0"/>
                            <a:cs typeface="Arial" charset="0"/>
                          </a:rPr>
                        </m:ctrlPr>
                      </m:d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𝑈</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r>
                              <a:rPr lang="en-US" sz="2400" b="1">
                                <a:latin typeface="Cambria Math" charset="0"/>
                                <a:ea typeface="Arial" charset="0"/>
                                <a:cs typeface="Arial" charset="0"/>
                              </a:rPr>
                              <m:t>−1</m:t>
                            </m:r>
                          </m:sup>
                        </m:sSubSup>
                        <m:r>
                          <a:rPr lang="en-US" sz="2400" b="1">
                            <a:latin typeface="Cambria Math" charset="0"/>
                            <a:ea typeface="Arial" charset="0"/>
                            <a:cs typeface="Arial" charset="0"/>
                          </a:rPr>
                          <m:t>+</m:t>
                        </m:r>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𝑊</m:t>
                            </m:r>
                          </m:e>
                          <m:sup>
                            <m:r>
                              <a:rPr lang="en-US" sz="2400" b="1">
                                <a:latin typeface="Cambria Math" charset="0"/>
                                <a:ea typeface="Arial" charset="0"/>
                                <a:cs typeface="Arial" charset="0"/>
                              </a:rPr>
                              <m:t>𝑙</m:t>
                            </m:r>
                          </m:sup>
                        </m:sSup>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r>
                              <a:rPr lang="en-US" sz="2400" b="1">
                                <a:latin typeface="Cambria Math" charset="0"/>
                                <a:ea typeface="Arial" charset="0"/>
                                <a:cs typeface="Arial" charset="0"/>
                              </a:rPr>
                              <m:t>−1</m:t>
                            </m:r>
                          </m:sub>
                          <m:sup>
                            <m:r>
                              <a:rPr lang="en-US" sz="2400" b="1">
                                <a:latin typeface="Cambria Math" charset="0"/>
                                <a:ea typeface="Arial" charset="0"/>
                                <a:cs typeface="Arial" charset="0"/>
                              </a:rPr>
                              <m:t>𝑙</m:t>
                            </m:r>
                          </m:sup>
                        </m:sSubSup>
                      </m:e>
                    </m:d>
                    <m:r>
                      <a:rPr lang="en-US" sz="2400" b="1">
                        <a:latin typeface="Cambria Math" charset="0"/>
                        <a:ea typeface="Arial" charset="0"/>
                        <a:cs typeface="Arial" charset="0"/>
                      </a:rPr>
                      <m:t>  </m:t>
                    </m:r>
                    <m:r>
                      <a:rPr lang="en-US" sz="2400" b="1">
                        <a:latin typeface="Cambria Math" charset="0"/>
                        <a:ea typeface="Arial" charset="0"/>
                        <a:cs typeface="Arial" charset="0"/>
                      </a:rPr>
                      <m:t>𝑖𝑓</m:t>
                    </m:r>
                    <m:r>
                      <a:rPr lang="en-US" sz="2400" b="1">
                        <a:latin typeface="Cambria Math" charset="0"/>
                        <a:ea typeface="Arial" charset="0"/>
                        <a:cs typeface="Arial" charset="0"/>
                      </a:rPr>
                      <m:t> </m:t>
                    </m:r>
                    <m:r>
                      <a:rPr lang="en-US" sz="2400" b="1">
                        <a:latin typeface="Cambria Math" charset="0"/>
                        <a:ea typeface="Arial" charset="0"/>
                        <a:cs typeface="Arial" charset="0"/>
                      </a:rPr>
                      <m:t>𝑙</m:t>
                    </m:r>
                    <m:r>
                      <a:rPr lang="en-US" sz="2400" b="1">
                        <a:latin typeface="Cambria Math" charset="0"/>
                        <a:ea typeface="Arial" charset="0"/>
                        <a:cs typeface="Arial" charset="0"/>
                      </a:rPr>
                      <m:t>&gt;1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DRNN-1O: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r>
                          <a:rPr lang="en-US" sz="2400" b="1">
                            <a:latin typeface="Cambria Math" charset="0"/>
                            <a:ea typeface="Arial" charset="0"/>
                            <a:cs typeface="Arial" charset="0"/>
                          </a:rPr>
                          <m:t>𝑉</m:t>
                        </m:r>
                        <m:sSubSup>
                          <m:sSubSupPr>
                            <m:ctrlPr>
                              <a:rPr lang="en-US" sz="2400" b="1" i="1">
                                <a:latin typeface="Cambria Math" panose="02040503050406030204" pitchFamily="18" charset="0"/>
                                <a:ea typeface="Arial" charset="0"/>
                                <a:cs typeface="Arial" charset="0"/>
                              </a:rPr>
                            </m:ctrlPr>
                          </m:sSubSupPr>
                          <m:e>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𝐿</m:t>
                            </m:r>
                          </m:sup>
                        </m:sSubSup>
                      </m:e>
                    </m:d>
                    <m:r>
                      <a:rPr lang="en-US" sz="2400" b="1" i="1" smtClean="0">
                        <a:latin typeface="Cambria Math" charset="0"/>
                        <a:ea typeface="Arial" charset="0"/>
                        <a:cs typeface="Arial" charset="0"/>
                      </a:rPr>
                      <m:t> </m:t>
                    </m:r>
                  </m:oMath>
                </a14:m>
                <a:endParaRPr lang="en-US" sz="2400" b="1" dirty="0">
                  <a:latin typeface="Arial" charset="0"/>
                  <a:ea typeface="Arial" charset="0"/>
                  <a:cs typeface="Arial" charset="0"/>
                </a:endParaRP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The output for DRNN-AO:</a:t>
                </a:r>
              </a:p>
              <a:p>
                <a:pPr marL="349250" lvl="1" indent="-166688">
                  <a:spcAft>
                    <a:spcPts val="600"/>
                  </a:spcAft>
                  <a:buFont typeface="Wingdings" charset="2"/>
                  <a:buChar char="§"/>
                </a:pPr>
                <a14:m>
                  <m:oMath xmlns:m="http://schemas.openxmlformats.org/officeDocument/2006/math">
                    <m:sSub>
                      <m:sSubPr>
                        <m:ctrlPr>
                          <a:rPr lang="en-US" sz="2400" b="1" i="1">
                            <a:latin typeface="Cambria Math" panose="02040503050406030204" pitchFamily="18" charset="0"/>
                            <a:ea typeface="Arial" charset="0"/>
                            <a:cs typeface="Arial" charset="0"/>
                          </a:rPr>
                        </m:ctrlPr>
                      </m:sSubPr>
                      <m:e>
                        <m:r>
                          <a:rPr lang="en-US" sz="2400" b="1">
                            <a:latin typeface="Cambria Math" charset="0"/>
                            <a:ea typeface="Arial" charset="0"/>
                            <a:cs typeface="Arial" charset="0"/>
                          </a:rPr>
                          <m:t>𝑦</m:t>
                        </m:r>
                      </m:e>
                      <m:sub>
                        <m:r>
                          <a:rPr lang="en-US" sz="2400" b="1">
                            <a:latin typeface="Cambria Math" charset="0"/>
                            <a:ea typeface="Arial" charset="0"/>
                            <a:cs typeface="Arial" charset="0"/>
                          </a:rPr>
                          <m:t>𝑡</m:t>
                        </m:r>
                      </m:sub>
                    </m:sSub>
                    <m:r>
                      <a:rPr lang="en-US" sz="2400" b="1">
                        <a:latin typeface="Cambria Math" charset="0"/>
                        <a:ea typeface="Arial" charset="0"/>
                        <a:cs typeface="Arial" charset="0"/>
                      </a:rPr>
                      <m:t>= </m:t>
                    </m:r>
                    <m:r>
                      <a:rPr lang="en-US" sz="2400" b="1">
                        <a:latin typeface="Cambria Math" charset="0"/>
                        <a:ea typeface="Arial" charset="0"/>
                        <a:cs typeface="Arial" charset="0"/>
                      </a:rPr>
                      <m:t>𝑠𝑜𝑓𝑡𝑚𝑎𝑥</m:t>
                    </m:r>
                    <m:d>
                      <m:dPr>
                        <m:ctrlPr>
                          <a:rPr lang="en-US" sz="2400" b="1" i="1">
                            <a:latin typeface="Cambria Math" panose="02040503050406030204" pitchFamily="18" charset="0"/>
                            <a:ea typeface="Arial" charset="0"/>
                            <a:cs typeface="Arial" charset="0"/>
                          </a:rPr>
                        </m:ctrlPr>
                      </m:dPr>
                      <m:e>
                        <m:nary>
                          <m:naryPr>
                            <m:chr m:val="∑"/>
                            <m:limLoc m:val="undOvr"/>
                            <m:ctrlPr>
                              <a:rPr lang="en-US" sz="2400" b="1" i="1">
                                <a:latin typeface="Cambria Math" panose="02040503050406030204" pitchFamily="18" charset="0"/>
                                <a:ea typeface="Arial" charset="0"/>
                                <a:cs typeface="Arial" charset="0"/>
                              </a:rPr>
                            </m:ctrlPr>
                          </m:naryPr>
                          <m:sub>
                            <m:r>
                              <a:rPr lang="en-US" sz="2400" b="1">
                                <a:latin typeface="Cambria Math" charset="0"/>
                                <a:ea typeface="Arial" charset="0"/>
                                <a:cs typeface="Arial" charset="0"/>
                              </a:rPr>
                              <m:t>𝑙</m:t>
                            </m:r>
                            <m:r>
                              <a:rPr lang="en-US" sz="2400" b="1">
                                <a:latin typeface="Cambria Math" charset="0"/>
                                <a:ea typeface="Arial" charset="0"/>
                                <a:cs typeface="Arial" charset="0"/>
                              </a:rPr>
                              <m:t>=1</m:t>
                            </m:r>
                          </m:sub>
                          <m:sup>
                            <m:r>
                              <a:rPr lang="en-US" sz="2400" b="1">
                                <a:latin typeface="Cambria Math" charset="0"/>
                                <a:ea typeface="Arial" charset="0"/>
                                <a:cs typeface="Arial" charset="0"/>
                              </a:rPr>
                              <m:t>𝐿</m:t>
                            </m:r>
                          </m:sup>
                          <m:e>
                            <m:sSubSup>
                              <m:sSubSupPr>
                                <m:ctrlPr>
                                  <a:rPr lang="en-US" sz="2400" b="1" i="1">
                                    <a:latin typeface="Cambria Math" panose="02040503050406030204" pitchFamily="18" charset="0"/>
                                    <a:ea typeface="Arial" charset="0"/>
                                    <a:cs typeface="Arial" charset="0"/>
                                  </a:rPr>
                                </m:ctrlPr>
                              </m:sSubSupPr>
                              <m:e>
                                <m:sSup>
                                  <m:sSupPr>
                                    <m:ctrlPr>
                                      <a:rPr lang="en-US" sz="2400" b="1" i="1">
                                        <a:latin typeface="Cambria Math" panose="02040503050406030204" pitchFamily="18" charset="0"/>
                                        <a:ea typeface="Arial" charset="0"/>
                                        <a:cs typeface="Arial" charset="0"/>
                                      </a:rPr>
                                    </m:ctrlPr>
                                  </m:sSupPr>
                                  <m:e>
                                    <m:r>
                                      <a:rPr lang="en-US" sz="2400" b="1">
                                        <a:latin typeface="Cambria Math" charset="0"/>
                                        <a:ea typeface="Arial" charset="0"/>
                                        <a:cs typeface="Arial" charset="0"/>
                                      </a:rPr>
                                      <m:t>𝑉</m:t>
                                    </m:r>
                                  </m:e>
                                  <m:sup>
                                    <m:r>
                                      <a:rPr lang="en-US" sz="2400" b="1">
                                        <a:latin typeface="Cambria Math" charset="0"/>
                                        <a:ea typeface="Arial" charset="0"/>
                                        <a:cs typeface="Arial" charset="0"/>
                                      </a:rPr>
                                      <m:t>𝐿</m:t>
                                    </m:r>
                                  </m:sup>
                                </m:sSup>
                                <m:r>
                                  <a:rPr lang="en-US" sz="2400" b="1">
                                    <a:latin typeface="Cambria Math" charset="0"/>
                                    <a:ea typeface="Arial" charset="0"/>
                                    <a:cs typeface="Arial" charset="0"/>
                                  </a:rPr>
                                  <m:t>𝑠</m:t>
                                </m:r>
                              </m:e>
                              <m:sub>
                                <m:r>
                                  <a:rPr lang="en-US" sz="2400" b="1">
                                    <a:latin typeface="Cambria Math" charset="0"/>
                                    <a:ea typeface="Arial" charset="0"/>
                                    <a:cs typeface="Arial" charset="0"/>
                                  </a:rPr>
                                  <m:t>𝑡</m:t>
                                </m:r>
                              </m:sub>
                              <m:sup>
                                <m:r>
                                  <a:rPr lang="en-US" sz="2400" b="1">
                                    <a:latin typeface="Cambria Math" charset="0"/>
                                    <a:ea typeface="Arial" charset="0"/>
                                    <a:cs typeface="Arial" charset="0"/>
                                  </a:rPr>
                                  <m:t>𝑙</m:t>
                                </m:r>
                              </m:sup>
                            </m:sSubSup>
                          </m:e>
                        </m:nary>
                      </m:e>
                    </m:d>
                  </m:oMath>
                </a14:m>
                <a:endParaRPr lang="en-US" sz="24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6545424" cy="5025312"/>
              </a:xfrm>
              <a:blipFill rotWithShape="0">
                <a:blip r:embed="rId2"/>
                <a:stretch>
                  <a:fillRect l="-2703" t="-1697" r="-2330"/>
                </a:stretch>
              </a:blipFill>
            </p:spPr>
            <p:txBody>
              <a:bodyPr/>
              <a:lstStyle/>
              <a:p>
                <a:r>
                  <a:rPr lang="en-US">
                    <a:noFill/>
                  </a:rPr>
                  <a:t> </a:t>
                </a:r>
              </a:p>
            </p:txBody>
          </p:sp>
        </mc:Fallback>
      </mc:AlternateContent>
      <p:pic>
        <p:nvPicPr>
          <p:cNvPr id="7" name="Content Placeholder 3"/>
          <p:cNvPicPr>
            <a:picLocks/>
          </p:cNvPicPr>
          <p:nvPr/>
        </p:nvPicPr>
        <p:blipFill rotWithShape="1">
          <a:blip r:embed="rId3">
            <a:extLst>
              <a:ext uri="{28A0092B-C50C-407E-A947-70E740481C1C}">
                <a14:useLocalDpi xmlns:a14="http://schemas.microsoft.com/office/drawing/2010/main" val="0"/>
              </a:ext>
            </a:extLst>
          </a:blip>
          <a:srcRect l="34784" r="34871"/>
          <a:stretch/>
        </p:blipFill>
        <p:spPr>
          <a:xfrm>
            <a:off x="7005484" y="2604270"/>
            <a:ext cx="2092479" cy="1986391"/>
          </a:xfrm>
          <a:prstGeom prst="rect">
            <a:avLst/>
          </a:prstGeom>
        </p:spPr>
      </p:pic>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62300" t="19999" r="5907" b="8315"/>
          <a:stretch/>
        </p:blipFill>
        <p:spPr>
          <a:xfrm rot="5400000">
            <a:off x="6742183" y="703919"/>
            <a:ext cx="2499198" cy="1847234"/>
          </a:xfrm>
          <a:prstGeom prst="rect">
            <a:avLst/>
          </a:prstGeom>
        </p:spPr>
      </p:pic>
    </p:spTree>
    <p:extLst>
      <p:ext uri="{BB962C8B-B14F-4D97-AF65-F5344CB8AC3E}">
        <p14:creationId xmlns:p14="http://schemas.microsoft.com/office/powerpoint/2010/main" val="179485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DRNN Training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977035"/>
              </a:xfrm>
            </p:spPr>
            <p:txBody>
              <a:bodyPr lIns="0" tIns="0" rIns="0" bIns="0"/>
              <a:lstStyle/>
              <a:p>
                <a:pPr marL="182563" indent="-182563">
                  <a:spcBef>
                    <a:spcPts val="0"/>
                  </a:spcBef>
                  <a:spcAft>
                    <a:spcPts val="600"/>
                  </a:spcAft>
                  <a:buFont typeface="Arial" charset="0"/>
                </a:pPr>
                <a:r>
                  <a:rPr lang="en-US" sz="2400" b="1" dirty="0">
                    <a:latin typeface="Arial" panose="020B0604020202020204" pitchFamily="34" charset="0"/>
                    <a:cs typeface="Arial" panose="020B0604020202020204" pitchFamily="34" charset="0"/>
                  </a:rPr>
                  <a:t>Use stochastic gradient decent for optimization:</a:t>
                </a:r>
              </a:p>
              <a:p>
                <a:pPr marL="404813" lvl="1" indent="-222250">
                  <a:spcBef>
                    <a:spcPts val="0"/>
                  </a:spcBef>
                  <a:spcAft>
                    <a:spcPts val="600"/>
                  </a:spcAft>
                  <a:buFont typeface="Wingdings" charset="2"/>
                  <a:buChar char="§"/>
                </a:pPr>
                <a14:m>
                  <m:oMath xmlns:m="http://schemas.openxmlformats.org/officeDocument/2006/math">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r>
                          <a:rPr lang="en-US" sz="2400" b="1">
                            <a:latin typeface="Cambria Math" charset="0"/>
                            <a:cs typeface="Arial" panose="020B0604020202020204" pitchFamily="34" charset="0"/>
                          </a:rPr>
                          <m:t>+1</m:t>
                        </m:r>
                      </m:e>
                    </m:d>
                    <m:r>
                      <a:rPr lang="en-US" sz="2400" b="1">
                        <a:latin typeface="Cambria Math" charset="0"/>
                        <a:cs typeface="Arial" panose="020B0604020202020204" pitchFamily="34" charset="0"/>
                      </a:rPr>
                      <m:t>=</m:t>
                    </m:r>
                    <m:r>
                      <a:rPr lang="en-US" sz="2400" b="1">
                        <a:latin typeface="Cambria Math" charset="0"/>
                        <a:cs typeface="Arial" panose="020B0604020202020204" pitchFamily="34" charset="0"/>
                      </a:rPr>
                      <m:t>𝜃</m:t>
                    </m:r>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r>
                      <a:rPr lang="en-US" sz="2400" b="1">
                        <a:latin typeface="Cambria Math" charset="0"/>
                        <a:cs typeface="Arial" panose="020B0604020202020204" pitchFamily="34" charset="0"/>
                      </a:rPr>
                      <m:t>−</m:t>
                    </m:r>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𝜂</m:t>
                        </m:r>
                      </m:e>
                      <m:sub>
                        <m:r>
                          <a:rPr lang="en-US" sz="2400" b="1">
                            <a:latin typeface="Cambria Math" charset="0"/>
                            <a:cs typeface="Arial" panose="020B0604020202020204" pitchFamily="34" charset="0"/>
                          </a:rPr>
                          <m:t>0</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1−</m:t>
                        </m:r>
                        <m:f>
                          <m:fPr>
                            <m:ctrlPr>
                              <a:rPr lang="en-US" sz="2400" b="1" i="1">
                                <a:latin typeface="Cambria Math" panose="02040503050406030204" pitchFamily="18" charset="0"/>
                                <a:cs typeface="Arial" panose="020B0604020202020204" pitchFamily="34" charset="0"/>
                              </a:rPr>
                            </m:ctrlPr>
                          </m:fPr>
                          <m:num>
                            <m:r>
                              <a:rPr lang="en-US" sz="2400" b="1">
                                <a:latin typeface="Cambria Math" charset="0"/>
                                <a:cs typeface="Arial" panose="020B0604020202020204" pitchFamily="34" charset="0"/>
                              </a:rPr>
                              <m:t>𝑗</m:t>
                            </m:r>
                          </m:num>
                          <m:den>
                            <m:r>
                              <a:rPr lang="en-US" sz="2400" b="1">
                                <a:latin typeface="Cambria Math" charset="0"/>
                                <a:cs typeface="Arial" panose="020B0604020202020204" pitchFamily="34" charset="0"/>
                              </a:rPr>
                              <m:t>𝑇</m:t>
                            </m:r>
                          </m:den>
                        </m:f>
                      </m:e>
                    </m:d>
                    <m:f>
                      <m:fPr>
                        <m:ctrlPr>
                          <a:rPr lang="en-US" sz="2400" b="1" i="1">
                            <a:latin typeface="Cambria Math" panose="02040503050406030204" pitchFamily="18" charset="0"/>
                            <a:cs typeface="Arial" panose="020B0604020202020204" pitchFamily="34" charset="0"/>
                          </a:rPr>
                        </m:ctrlPr>
                      </m:fPr>
                      <m:num>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num>
                      <m:den>
                        <m:d>
                          <m:dPr>
                            <m:begChr m:val="‖"/>
                            <m:endChr m:val="‖"/>
                            <m:ctrlPr>
                              <a:rPr lang="en-US" sz="2400" b="1" i="1">
                                <a:latin typeface="Cambria Math" panose="02040503050406030204" pitchFamily="18" charset="0"/>
                                <a:cs typeface="Arial" panose="020B0604020202020204" pitchFamily="34" charset="0"/>
                              </a:rPr>
                            </m:ctrlPr>
                          </m:dPr>
                          <m:e>
                            <m:sSub>
                              <m:sSubPr>
                                <m:ctrlPr>
                                  <a:rPr lang="en-US" sz="2400" b="1" i="1">
                                    <a:latin typeface="Cambria Math" panose="02040503050406030204" pitchFamily="18" charset="0"/>
                                    <a:cs typeface="Arial" panose="020B0604020202020204" pitchFamily="34" charset="0"/>
                                  </a:rPr>
                                </m:ctrlPr>
                              </m:sSubPr>
                              <m:e>
                                <m:r>
                                  <a:rPr lang="en-US" sz="2400" b="1">
                                    <a:latin typeface="Cambria Math" charset="0"/>
                                    <a:cs typeface="Arial" panose="020B0604020202020204" pitchFamily="34" charset="0"/>
                                  </a:rPr>
                                  <m:t>𝛻</m:t>
                                </m:r>
                              </m:e>
                              <m:sub>
                                <m:r>
                                  <m:rPr>
                                    <m:sty m:val="p"/>
                                  </m:rPr>
                                  <a:rPr lang="en-US" sz="2400" b="1">
                                    <a:latin typeface="Cambria Math" charset="0"/>
                                    <a:cs typeface="Arial" panose="020B0604020202020204" pitchFamily="34" charset="0"/>
                                  </a:rPr>
                                  <m:t>θ</m:t>
                                </m:r>
                              </m:sub>
                            </m:sSub>
                            <m:d>
                              <m:dPr>
                                <m:ctrlPr>
                                  <a:rPr lang="en-US" sz="2400" b="1" i="1">
                                    <a:latin typeface="Cambria Math" panose="02040503050406030204" pitchFamily="18" charset="0"/>
                                    <a:cs typeface="Arial" panose="020B0604020202020204" pitchFamily="34" charset="0"/>
                                  </a:rPr>
                                </m:ctrlPr>
                              </m:dPr>
                              <m:e>
                                <m:r>
                                  <a:rPr lang="en-US" sz="2400" b="1">
                                    <a:latin typeface="Cambria Math" charset="0"/>
                                    <a:cs typeface="Arial" panose="020B0604020202020204" pitchFamily="34" charset="0"/>
                                  </a:rPr>
                                  <m:t>𝑗</m:t>
                                </m:r>
                              </m:e>
                            </m:d>
                          </m:e>
                        </m:d>
                      </m:den>
                    </m:f>
                    <m:r>
                      <a:rPr lang="en-US" sz="2400" b="1" i="1">
                        <a:latin typeface="Cambria Math" charset="0"/>
                        <a:cs typeface="Arial" panose="020B0604020202020204" pitchFamily="34" charset="0"/>
                      </a:rPr>
                      <m:t> </m:t>
                    </m:r>
                    <m:r>
                      <a:rPr lang="en-US" sz="2400" b="1">
                        <a:latin typeface="Cambria Math" charset="0"/>
                        <a:cs typeface="Arial" panose="020B0604020202020204" pitchFamily="34" charset="0"/>
                      </a:rPr>
                      <m:t> </m:t>
                    </m:r>
                  </m:oMath>
                </a14:m>
                <a:endParaRPr lang="en-US" sz="2400" b="1" dirty="0">
                  <a:latin typeface="Arial" panose="020B0604020202020204" pitchFamily="34" charset="0"/>
                  <a:cs typeface="Arial" panose="020B0604020202020204" pitchFamily="34" charset="0"/>
                </a:endParaRPr>
              </a:p>
              <a:p>
                <a:pPr marL="642938" lvl="2" indent="-238125">
                  <a:spcBef>
                    <a:spcPts val="0"/>
                  </a:spcBef>
                  <a:spcAft>
                    <a:spcPts val="600"/>
                  </a:spcAft>
                  <a:buFont typeface="Wingdings" charset="2"/>
                  <a:buChar char="Ø"/>
                </a:pPr>
                <a14:m>
                  <m:oMath xmlns:m="http://schemas.openxmlformats.org/officeDocument/2006/math">
                    <m:r>
                      <a:rPr lang="en-US" sz="1800" b="1">
                        <a:latin typeface="Cambria Math" charset="0"/>
                        <a:ea typeface="Arial" charset="0"/>
                        <a:cs typeface="Arial" charset="0"/>
                      </a:rPr>
                      <m:t>𝜃</m:t>
                    </m:r>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r>
                      <a:rPr lang="en-US" sz="1800" b="1">
                        <a:latin typeface="Cambria Math" charset="0"/>
                        <a:ea typeface="Arial" charset="0"/>
                        <a:cs typeface="Arial" charset="0"/>
                      </a:rPr>
                      <m:t>: </m:t>
                    </m:r>
                  </m:oMath>
                </a14:m>
                <a:r>
                  <a:rPr lang="en-US" sz="1800" b="1" dirty="0">
                    <a:latin typeface="Arial" charset="0"/>
                    <a:ea typeface="Arial" charset="0"/>
                    <a:cs typeface="Arial" charset="0"/>
                  </a:rPr>
                  <a:t>the set of all trainable parameters after j updates </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m:t>
                        </m:r>
                      </m:e>
                      <m:sub>
                        <m:r>
                          <m:rPr>
                            <m:sty m:val="p"/>
                          </m:rPr>
                          <a:rPr lang="en-US" sz="1800" b="1">
                            <a:latin typeface="Cambria Math" charset="0"/>
                            <a:ea typeface="Arial" charset="0"/>
                            <a:cs typeface="Arial" charset="0"/>
                          </a:rPr>
                          <m:t>θ</m:t>
                        </m:r>
                      </m:sub>
                    </m:sSub>
                    <m:d>
                      <m:dPr>
                        <m:ctrlPr>
                          <a:rPr lang="en-US" sz="1800" b="1" i="1">
                            <a:latin typeface="Cambria Math" panose="02040503050406030204" pitchFamily="18" charset="0"/>
                            <a:ea typeface="Arial" charset="0"/>
                            <a:cs typeface="Arial" charset="0"/>
                          </a:rPr>
                        </m:ctrlPr>
                      </m:dPr>
                      <m:e>
                        <m:r>
                          <a:rPr lang="en-US" sz="1800" b="1">
                            <a:latin typeface="Cambria Math" charset="0"/>
                            <a:ea typeface="Arial" charset="0"/>
                            <a:cs typeface="Arial" charset="0"/>
                          </a:rPr>
                          <m:t>𝑗</m:t>
                        </m:r>
                      </m:e>
                    </m:d>
                  </m:oMath>
                </a14:m>
                <a:r>
                  <a:rPr lang="en-US" sz="1800" b="1" dirty="0">
                    <a:latin typeface="Arial" charset="0"/>
                    <a:ea typeface="Arial" charset="0"/>
                    <a:cs typeface="Arial" charset="0"/>
                  </a:rPr>
                  <a:t>: the gradient of a cost function with respect to this parameter set, as computed on a randomly sampled part of the training set. </a:t>
                </a:r>
              </a:p>
              <a:p>
                <a:pPr marL="642938" lvl="2" indent="-238125">
                  <a:spcBef>
                    <a:spcPts val="0"/>
                  </a:spcBef>
                  <a:spcAft>
                    <a:spcPts val="600"/>
                  </a:spcAft>
                  <a:buFont typeface="Wingdings" charset="2"/>
                  <a:buChar char="Ø"/>
                </a:pPr>
                <a:r>
                  <a:rPr lang="en-US" sz="1800" b="1" i="1" dirty="0">
                    <a:latin typeface="Arial" charset="0"/>
                    <a:ea typeface="Arial" charset="0"/>
                    <a:cs typeface="Arial" charset="0"/>
                  </a:rPr>
                  <a:t>T</a:t>
                </a:r>
                <a:r>
                  <a:rPr lang="en-US" sz="1800" b="1" dirty="0">
                    <a:latin typeface="Arial" charset="0"/>
                    <a:ea typeface="Arial" charset="0"/>
                    <a:cs typeface="Arial" charset="0"/>
                  </a:rPr>
                  <a:t>: the number of batches</a:t>
                </a:r>
              </a:p>
              <a:p>
                <a:pPr marL="642938" lvl="2" indent="-238125">
                  <a:spcBef>
                    <a:spcPts val="0"/>
                  </a:spcBef>
                  <a:spcAft>
                    <a:spcPts val="600"/>
                  </a:spcAft>
                  <a:buFont typeface="Wingdings" charset="2"/>
                  <a:buChar char="Ø"/>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𝜂</m:t>
                        </m:r>
                      </m:e>
                      <m:sub>
                        <m:r>
                          <a:rPr lang="en-US" sz="1800" b="1">
                            <a:latin typeface="Cambria Math" charset="0"/>
                            <a:ea typeface="Arial" charset="0"/>
                            <a:cs typeface="Arial" charset="0"/>
                          </a:rPr>
                          <m:t>0</m:t>
                        </m:r>
                      </m:sub>
                    </m:sSub>
                  </m:oMath>
                </a14:m>
                <a:r>
                  <a:rPr lang="en-US" sz="1800" b="1" dirty="0">
                    <a:latin typeface="Arial" charset="0"/>
                    <a:ea typeface="Arial" charset="0"/>
                    <a:cs typeface="Arial" charset="0"/>
                  </a:rPr>
                  <a:t>: the learning rate is set at an initial value which decreases linearly with each subsequent parameter update.</a:t>
                </a:r>
              </a:p>
              <a:p>
                <a:pPr marL="182563" indent="-182563">
                  <a:spcBef>
                    <a:spcPts val="1200"/>
                  </a:spcBef>
                  <a:spcAft>
                    <a:spcPts val="600"/>
                  </a:spcAft>
                  <a:buFont typeface="Arial" charset="0"/>
                </a:pPr>
                <a:r>
                  <a:rPr lang="en-US" sz="2400" b="1" dirty="0">
                    <a:latin typeface="Arial" panose="020B0604020202020204" pitchFamily="34" charset="0"/>
                    <a:cs typeface="Arial" panose="020B0604020202020204" pitchFamily="34" charset="0"/>
                  </a:rPr>
                  <a:t>Incremental layer-wise method: train the full network with BPTT and linearly reduce the learning rate to zero before a new layer is added. After adding a new layer the previous output weights will be discarded, and new output weights are initialized connecting from the new top layer.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For DRNN-AO, we test the influence of each layer by setting it to zero, assuring that model is efficiently trained. </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977035"/>
              </a:xfrm>
              <a:blipFill rotWithShape="0">
                <a:blip r:embed="rId3"/>
                <a:stretch>
                  <a:fillRect l="-2035" t="-1427" r="-2596" b="-1121"/>
                </a:stretch>
              </a:blipFill>
            </p:spPr>
            <p:txBody>
              <a:bodyPr/>
              <a:lstStyle/>
              <a:p>
                <a:r>
                  <a:rPr lang="en-US">
                    <a:noFill/>
                  </a:rPr>
                  <a:t> </a:t>
                </a:r>
              </a:p>
            </p:txBody>
          </p:sp>
        </mc:Fallback>
      </mc:AlternateContent>
    </p:spTree>
    <p:extLst>
      <p:ext uri="{BB962C8B-B14F-4D97-AF65-F5344CB8AC3E}">
        <p14:creationId xmlns:p14="http://schemas.microsoft.com/office/powerpoint/2010/main" val="154674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Performance of DRNNs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5193263"/>
              </a:xfrm>
            </p:spPr>
            <p:txBody>
              <a:bodyPr lIns="0" tIns="0" rIns="0" bIns="0"/>
              <a:lstStyle/>
              <a:p>
                <a:pPr marL="182563" indent="-182563">
                  <a:spcBef>
                    <a:spcPts val="0"/>
                  </a:spcBef>
                  <a:spcAft>
                    <a:spcPts val="1200"/>
                  </a:spcAft>
                  <a:buFont typeface="Arial" charset="0"/>
                </a:pPr>
                <a:r>
                  <a:rPr lang="en-US" sz="1800" b="1" dirty="0">
                    <a:latin typeface="Arial" panose="020B0604020202020204" pitchFamily="34" charset="0"/>
                    <a:cs typeface="Arial" panose="020B0604020202020204" pitchFamily="34" charset="0"/>
                  </a:rPr>
                  <a:t>Experiment: Given a sequence of text, predict the probability distribution of the next character. The performance metric is the average number of bits-per-character (BPC), given by:</a:t>
                </a:r>
              </a:p>
              <a:p>
                <a:pPr marL="349250" indent="0">
                  <a:spcBef>
                    <a:spcPts val="0"/>
                  </a:spcBef>
                  <a:spcAft>
                    <a:spcPts val="1200"/>
                  </a:spcAft>
                  <a:buNone/>
                </a:pPr>
                <a:r>
                  <a:rPr lang="en-US" sz="1800" b="1" dirty="0">
                    <a:latin typeface="Arial" panose="020B0604020202020204" pitchFamily="34" charset="0"/>
                    <a:cs typeface="Arial" panose="020B0604020202020204" pitchFamily="34" charset="0"/>
                  </a:rPr>
                  <a:t>BPC =</a:t>
                </a:r>
                <a14:m>
                  <m:oMath xmlns:m="http://schemas.openxmlformats.org/officeDocument/2006/math">
                    <m:r>
                      <a:rPr lang="en-US" sz="1800" b="1">
                        <a:latin typeface="Cambria Math" charset="0"/>
                        <a:cs typeface="Arial" panose="020B0604020202020204" pitchFamily="34" charset="0"/>
                      </a:rPr>
                      <m:t>−</m:t>
                    </m:r>
                    <m:func>
                      <m:funcPr>
                        <m:ctrlPr>
                          <a:rPr lang="en-US" sz="1800" b="1" i="1">
                            <a:latin typeface="Cambria Math" panose="02040503050406030204" pitchFamily="18" charset="0"/>
                            <a:cs typeface="Arial" panose="020B0604020202020204" pitchFamily="34" charset="0"/>
                          </a:rPr>
                        </m:ctrlPr>
                      </m:funcPr>
                      <m:fName>
                        <m:sSub>
                          <m:sSubPr>
                            <m:ctrlPr>
                              <a:rPr lang="en-US" sz="1800" b="1" i="1">
                                <a:latin typeface="Cambria Math" panose="02040503050406030204" pitchFamily="18" charset="0"/>
                                <a:cs typeface="Arial" panose="020B0604020202020204" pitchFamily="34" charset="0"/>
                              </a:rPr>
                            </m:ctrlPr>
                          </m:sSubPr>
                          <m:e>
                            <m:r>
                              <m:rPr>
                                <m:sty m:val="p"/>
                              </m:rPr>
                              <a:rPr lang="en-US" sz="1800" b="1">
                                <a:latin typeface="Cambria Math" charset="0"/>
                                <a:cs typeface="Arial" panose="020B0604020202020204" pitchFamily="34" charset="0"/>
                              </a:rPr>
                              <m:t>log</m:t>
                            </m:r>
                          </m:e>
                          <m:sub>
                            <m:r>
                              <a:rPr lang="en-US" sz="1800" b="1">
                                <a:latin typeface="Cambria Math" charset="0"/>
                                <a:cs typeface="Arial" panose="020B0604020202020204" pitchFamily="34" charset="0"/>
                              </a:rPr>
                              <m:t>2</m:t>
                            </m:r>
                          </m:sub>
                        </m:sSub>
                      </m:fName>
                      <m:e>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e>
                    </m:func>
                  </m:oMath>
                </a14:m>
                <a:r>
                  <a:rPr lang="en-US" sz="1800" b="1" dirty="0">
                    <a:latin typeface="Arial" panose="020B0604020202020204" pitchFamily="34" charset="0"/>
                    <a:cs typeface="Arial" panose="020B0604020202020204" pitchFamily="34" charset="0"/>
                  </a:rPr>
                  <a:t>,</a:t>
                </a:r>
              </a:p>
              <a:p>
                <a:pPr marL="182563" indent="0">
                  <a:spcBef>
                    <a:spcPts val="0"/>
                  </a:spcBef>
                  <a:spcAft>
                    <a:spcPts val="1200"/>
                  </a:spcAft>
                  <a:buNone/>
                </a:pPr>
                <a:r>
                  <a:rPr lang="en-US" sz="1800" b="1" dirty="0">
                    <a:latin typeface="Arial" panose="020B0604020202020204" pitchFamily="34" charset="0"/>
                    <a:cs typeface="Arial" panose="020B0604020202020204" pitchFamily="34" charset="0"/>
                  </a:rPr>
                  <a:t>where </a:t>
                </a: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a:latin typeface="Cambria Math" charset="0"/>
                            <a:cs typeface="Arial" panose="020B0604020202020204" pitchFamily="34" charset="0"/>
                          </a:rPr>
                          <m:t>𝑝</m:t>
                        </m:r>
                      </m:e>
                      <m:sub>
                        <m:r>
                          <a:rPr lang="en-US" sz="1800" b="1">
                            <a:latin typeface="Cambria Math" charset="0"/>
                            <a:cs typeface="Arial" panose="020B0604020202020204" pitchFamily="34" charset="0"/>
                          </a:rPr>
                          <m:t>𝑐</m:t>
                        </m:r>
                      </m:sub>
                    </m:sSub>
                  </m:oMath>
                </a14:m>
                <a:r>
                  <a:rPr lang="en-US" sz="1800" b="1" dirty="0">
                    <a:latin typeface="Arial" panose="020B0604020202020204" pitchFamily="34" charset="0"/>
                    <a:cs typeface="Arial" panose="020B0604020202020204" pitchFamily="34" charset="0"/>
                  </a:rPr>
                  <a:t> is the probability as predicted by the network of the correct next character. </a:t>
                </a:r>
              </a:p>
              <a:p>
                <a:pPr marL="182563" indent="-182563">
                  <a:spcBef>
                    <a:spcPts val="0"/>
                  </a:spcBef>
                  <a:spcAft>
                    <a:spcPts val="9000"/>
                  </a:spcAft>
                  <a:buFont typeface="Arial" charset="0"/>
                </a:pPr>
                <a:r>
                  <a:rPr lang="en-US" sz="1800" b="1" dirty="0">
                    <a:latin typeface="Arial" panose="020B0604020202020204" pitchFamily="34" charset="0"/>
                    <a:cs typeface="Arial" panose="020B0604020202020204" pitchFamily="34" charset="0"/>
                  </a:rPr>
                  <a:t>Two DRNNs (DRNN-1O and DRNN-AO) are evaluated using the Wikipedia character prediction task:</a:t>
                </a:r>
              </a:p>
              <a:p>
                <a:pPr marL="182563" indent="-182563">
                  <a:spcBef>
                    <a:spcPts val="0"/>
                  </a:spcBef>
                  <a:spcAft>
                    <a:spcPts val="600"/>
                  </a:spcAft>
                  <a:buFont typeface="Arial" charset="0"/>
                </a:pPr>
                <a:endParaRPr lang="en-US" sz="1800" b="1" dirty="0">
                  <a:latin typeface="Arial" panose="020B0604020202020204" pitchFamily="34" charset="0"/>
                  <a:cs typeface="Arial" panose="020B0604020202020204" pitchFamily="34" charset="0"/>
                </a:endParaRP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using SGD deliver state of the art performance with additional improvements in the language model.</a:t>
                </a:r>
              </a:p>
              <a:p>
                <a:pPr marL="182563" indent="-182563">
                  <a:spcBef>
                    <a:spcPts val="0"/>
                  </a:spcBef>
                  <a:spcAft>
                    <a:spcPts val="600"/>
                  </a:spcAft>
                  <a:buFont typeface="Arial" charset="0"/>
                </a:pPr>
                <a:r>
                  <a:rPr lang="en-US" sz="1800" b="1" dirty="0">
                    <a:latin typeface="Arial" panose="020B0604020202020204" pitchFamily="34" charset="0"/>
                    <a:cs typeface="Arial" panose="020B0604020202020204" pitchFamily="34" charset="0"/>
                  </a:rPr>
                  <a:t>DRNNs use an extensive memory (several hundred characters).</a:t>
                </a:r>
              </a:p>
              <a:p>
                <a:pPr marL="182563" indent="-182563">
                  <a:spcBef>
                    <a:spcPts val="0"/>
                  </a:spcBef>
                  <a:spcAft>
                    <a:spcPts val="600"/>
                  </a:spcAft>
                  <a:buFont typeface="Arial" charset="0"/>
                </a:pPr>
                <a:endParaRPr lang="en-US" sz="24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5193263"/>
              </a:xfrm>
              <a:blipFill rotWithShape="0">
                <a:blip r:embed="rId3"/>
                <a:stretch>
                  <a:fillRect l="-1544" t="-1526" r="-982" b="-1056"/>
                </a:stretch>
              </a:blipFill>
            </p:spPr>
            <p:txBody>
              <a:bodyPr/>
              <a:lstStyle/>
              <a:p>
                <a:r>
                  <a:rPr lang="en-US">
                    <a:noFill/>
                  </a:rPr>
                  <a:t> </a:t>
                </a:r>
              </a:p>
            </p:txBody>
          </p:sp>
        </mc:Fallback>
      </mc:AlternateContent>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b="49643"/>
          <a:stretch/>
        </p:blipFill>
        <p:spPr bwMode="auto">
          <a:xfrm>
            <a:off x="1466203" y="3434896"/>
            <a:ext cx="5068593" cy="12696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9129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Deep </a:t>
            </a:r>
            <a:r>
              <a:rPr lang="en-US" dirty="0" err="1"/>
              <a:t>Bidirectionsal</a:t>
            </a:r>
            <a:r>
              <a:rPr lang="en-US" dirty="0"/>
              <a:t> LSTMs (DBLSTM)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678455"/>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By stacking multiple LSTM layers on top of each other, DBLSTMs could also benefit from depth in space.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Bidirectional LSTM: process information in both directions with two separate hidden layers, which are then fed forwards to the same output layer, providing it with access to the past and future context of every point in the sequence.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BLSTM outperform unidirectional LSTMs and standard RNNs and it is also much faster and more accurate.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DBLSTMs equations: repeat the equations of LSTM for every layer, and replace each hidden state,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r>
                          <a:rPr lang="en-US" sz="2400" b="1">
                            <a:latin typeface="Cambria Math" charset="0"/>
                            <a:cs typeface="Arial" panose="020B0604020202020204" pitchFamily="34" charset="0"/>
                          </a:rPr>
                          <m:t>𝑐</m:t>
                        </m:r>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oMath>
                </a14:m>
                <a:r>
                  <a:rPr lang="en-US" sz="2400" b="1" dirty="0">
                    <a:latin typeface="Arial" panose="020B0604020202020204" pitchFamily="34" charset="0"/>
                    <a:cs typeface="Arial" panose="020B0604020202020204" pitchFamily="34" charset="0"/>
                  </a:rPr>
                  <a:t>, in every layer with the forward and backward states,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m:t>
                    </m:r>
                  </m:oMath>
                </a14:m>
                <a:r>
                  <a:rPr lang="en-US" sz="2400" b="1" dirty="0">
                    <a:latin typeface="Arial" panose="020B0604020202020204" pitchFamily="34" charset="0"/>
                    <a:cs typeface="Arial" panose="020B0604020202020204" pitchFamily="34" charset="0"/>
                  </a:rPr>
                  <a:t>and </a:t>
                </a:r>
                <a14:m>
                  <m:oMath xmlns:m="http://schemas.openxmlformats.org/officeDocument/2006/math">
                    <m:sSubSup>
                      <m:sSubSupPr>
                        <m:ctrlPr>
                          <a:rPr lang="en-US" sz="2400" b="1" i="1">
                            <a:latin typeface="Cambria Math" panose="02040503050406030204" pitchFamily="18" charset="0"/>
                            <a:cs typeface="Arial" panose="020B0604020202020204" pitchFamily="34" charset="0"/>
                          </a:rPr>
                        </m:ctrlPr>
                      </m:sSubSupPr>
                      <m:e>
                        <m:acc>
                          <m:accPr>
                            <m:chr m:val="⃖"/>
                            <m:ctrlPr>
                              <a:rPr lang="en-US" sz="2400" b="1" i="1">
                                <a:latin typeface="Cambria Math" panose="02040503050406030204" pitchFamily="18" charset="0"/>
                                <a:cs typeface="Arial" panose="020B0604020202020204" pitchFamily="34" charset="0"/>
                              </a:rPr>
                            </m:ctrlPr>
                          </m:accPr>
                          <m:e>
                            <m:r>
                              <a:rPr lang="en-US" sz="2400" b="1">
                                <a:latin typeface="Cambria Math" charset="0"/>
                                <a:cs typeface="Arial" panose="020B0604020202020204" pitchFamily="34" charset="0"/>
                              </a:rPr>
                              <m:t>𝑐</m:t>
                            </m:r>
                          </m:e>
                        </m:acc>
                      </m:e>
                      <m:sub>
                        <m:r>
                          <a:rPr lang="en-US" sz="2400" b="1">
                            <a:latin typeface="Cambria Math" charset="0"/>
                            <a:cs typeface="Arial" panose="020B0604020202020204" pitchFamily="34" charset="0"/>
                          </a:rPr>
                          <m:t>𝑡</m:t>
                        </m:r>
                      </m:sub>
                      <m:sup>
                        <m:r>
                          <a:rPr lang="en-US" sz="2400" b="1">
                            <a:latin typeface="Cambria Math" charset="0"/>
                            <a:cs typeface="Arial" panose="020B0604020202020204" pitchFamily="34" charset="0"/>
                          </a:rPr>
                          <m:t>𝑙</m:t>
                        </m:r>
                      </m:sup>
                    </m:sSubSup>
                    <m:r>
                      <a:rPr lang="en-US" sz="2400" b="1">
                        <a:latin typeface="Cambria Math" charset="0"/>
                        <a:cs typeface="Arial" panose="020B0604020202020204" pitchFamily="34" charset="0"/>
                      </a:rPr>
                      <m:t> , </m:t>
                    </m:r>
                  </m:oMath>
                </a14:m>
                <a:r>
                  <a:rPr lang="en-US" sz="2400" b="1" dirty="0">
                    <a:latin typeface="Arial" panose="020B0604020202020204" pitchFamily="34" charset="0"/>
                    <a:cs typeface="Arial" panose="020B0604020202020204" pitchFamily="34" charset="0"/>
                  </a:rPr>
                  <a:t>in a way that every hidden layer receives input from both the forward and backward layers at the level below.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678455"/>
              </a:xfrm>
              <a:blipFill rotWithShape="0">
                <a:blip r:embed="rId3"/>
                <a:stretch>
                  <a:fillRect l="-2035" t="-1502" r="-2386" b="-3219"/>
                </a:stretch>
              </a:blipFill>
            </p:spPr>
            <p:txBody>
              <a:bodyPr/>
              <a:lstStyle/>
              <a:p>
                <a:r>
                  <a:rPr lang="en-US">
                    <a:noFill/>
                  </a:rPr>
                  <a:t> </a:t>
                </a:r>
              </a:p>
            </p:txBody>
          </p:sp>
        </mc:Fallback>
      </mc:AlternateContent>
    </p:spTree>
    <p:extLst>
      <p:ext uri="{BB962C8B-B14F-4D97-AF65-F5344CB8AC3E}">
        <p14:creationId xmlns:p14="http://schemas.microsoft.com/office/powerpoint/2010/main" val="910122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99475" y="641672"/>
            <a:ext cx="5447198" cy="2062103"/>
          </a:xfrm>
          <a:prstGeom prst="rect">
            <a:avLst/>
          </a:prstGeom>
          <a:noFill/>
        </p:spPr>
        <p:txBody>
          <a:bodyPr wrap="square" rtlCol="0">
            <a:spAutoFit/>
          </a:bodyPr>
          <a:lstStyle/>
          <a:p>
            <a:pPr algn="r" defTabSz="457200" fontAlgn="auto">
              <a:spcBef>
                <a:spcPts val="0"/>
              </a:spcBef>
              <a:spcAft>
                <a:spcPts val="0"/>
              </a:spcAft>
            </a:pPr>
            <a:r>
              <a:rPr lang="en-US" sz="3200" b="1">
                <a:solidFill>
                  <a:prstClr val="black"/>
                </a:solidFill>
                <a:ea typeface="Arial" charset="0"/>
                <a:cs typeface="Arial" charset="0"/>
              </a:rPr>
              <a:t>EEG Classification</a:t>
            </a:r>
            <a:br>
              <a:rPr lang="en-US" sz="3200" b="1">
                <a:solidFill>
                  <a:prstClr val="black"/>
                </a:solidFill>
                <a:ea typeface="Arial" charset="0"/>
                <a:cs typeface="Arial" charset="0"/>
              </a:rPr>
            </a:br>
            <a:r>
              <a:rPr lang="en-US" sz="3200" b="1">
                <a:solidFill>
                  <a:prstClr val="black"/>
                </a:solidFill>
                <a:ea typeface="Arial" charset="0"/>
                <a:cs typeface="Arial" charset="0"/>
              </a:rPr>
              <a:t>Using Long</a:t>
            </a:r>
            <a:br>
              <a:rPr lang="en-US" sz="3200" b="1">
                <a:solidFill>
                  <a:prstClr val="black"/>
                </a:solidFill>
                <a:ea typeface="Arial" charset="0"/>
                <a:cs typeface="Arial" charset="0"/>
              </a:rPr>
            </a:br>
            <a:r>
              <a:rPr lang="en-US" sz="3200" b="1">
                <a:solidFill>
                  <a:prstClr val="black"/>
                </a:solidFill>
                <a:ea typeface="Arial" charset="0"/>
                <a:cs typeface="Arial" charset="0"/>
              </a:rPr>
              <a:t>Short-Term </a:t>
            </a:r>
            <a:r>
              <a:rPr lang="en-US" sz="3200" b="1" dirty="0">
                <a:solidFill>
                  <a:prstClr val="black"/>
                </a:solidFill>
                <a:ea typeface="Arial" charset="0"/>
                <a:cs typeface="Arial" charset="0"/>
              </a:rPr>
              <a:t>Memory</a:t>
            </a:r>
            <a:br>
              <a:rPr lang="en-US" sz="3200" b="1" dirty="0">
                <a:solidFill>
                  <a:prstClr val="black"/>
                </a:solidFill>
                <a:ea typeface="Arial" charset="0"/>
                <a:cs typeface="Arial" charset="0"/>
              </a:rPr>
            </a:br>
            <a:r>
              <a:rPr lang="en-US" sz="3200" b="1" dirty="0">
                <a:solidFill>
                  <a:prstClr val="black"/>
                </a:solidFill>
                <a:ea typeface="Arial" charset="0"/>
                <a:cs typeface="Arial" charset="0"/>
              </a:rPr>
              <a:t>Recurrent Neural Networks</a:t>
            </a: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Font typeface="Arial"/>
              <a:buNone/>
            </a:pPr>
            <a:r>
              <a:rPr lang="en-US" sz="1800" b="1" dirty="0" err="1">
                <a:solidFill>
                  <a:prstClr val="black"/>
                </a:solidFill>
                <a:latin typeface="Arial"/>
                <a:cs typeface="Arial"/>
              </a:rPr>
              <a:t>Meysam</a:t>
            </a:r>
            <a:r>
              <a:rPr lang="en-US" sz="1800" b="1" dirty="0">
                <a:solidFill>
                  <a:prstClr val="black"/>
                </a:solidFill>
                <a:latin typeface="Arial"/>
                <a:cs typeface="Arial"/>
              </a:rPr>
              <a:t> </a:t>
            </a:r>
            <a:r>
              <a:rPr lang="en-US" sz="1800" b="1" dirty="0" err="1">
                <a:solidFill>
                  <a:prstClr val="black"/>
                </a:solidFill>
                <a:latin typeface="Arial"/>
                <a:cs typeface="Arial"/>
              </a:rPr>
              <a:t>Golmohammadi</a:t>
            </a:r>
            <a:endParaRPr lang="en-US" sz="1800" b="1" dirty="0">
              <a:solidFill>
                <a:prstClr val="black"/>
              </a:solidFill>
              <a:latin typeface="Arial"/>
              <a:cs typeface="Arial"/>
            </a:endParaRPr>
          </a:p>
          <a:p>
            <a:pPr marL="0" indent="0" fontAlgn="auto">
              <a:spcBef>
                <a:spcPts val="0"/>
              </a:spcBef>
              <a:spcAft>
                <a:spcPts val="0"/>
              </a:spcAft>
              <a:buFont typeface="Arial"/>
              <a:buNone/>
            </a:pPr>
            <a:r>
              <a:rPr lang="en-US" sz="1800" b="1" dirty="0">
                <a:solidFill>
                  <a:prstClr val="black"/>
                </a:solidFill>
                <a:latin typeface="Arial"/>
                <a:cs typeface="Arial"/>
              </a:rPr>
              <a:t>meysam@temple.edu</a:t>
            </a:r>
          </a:p>
          <a:p>
            <a:pPr marL="0" indent="0" fontAlgn="auto">
              <a:spcBef>
                <a:spcPts val="0"/>
              </a:spcBef>
              <a:spcAft>
                <a:spcPts val="0"/>
              </a:spcAft>
              <a:buFont typeface="Arial"/>
              <a:buNone/>
            </a:pPr>
            <a:r>
              <a:rPr lang="en-US" sz="1800" b="1" dirty="0">
                <a:solidFill>
                  <a:prstClr val="black"/>
                </a:solidFill>
                <a:latin typeface="Arial"/>
                <a:cs typeface="Arial"/>
              </a:rPr>
              <a:t>Neural Engineering Data Consortium</a:t>
            </a:r>
          </a:p>
          <a:p>
            <a:pPr marL="0" indent="0" fontAlgn="auto">
              <a:spcBef>
                <a:spcPts val="0"/>
              </a:spcBef>
              <a:spcAft>
                <a:spcPts val="0"/>
              </a:spcAft>
              <a:buFont typeface="Arial"/>
              <a:buNone/>
            </a:pPr>
            <a:r>
              <a:rPr lang="en-US" sz="1800" b="1" dirty="0">
                <a:solidFill>
                  <a:prstClr val="black"/>
                </a:solidFill>
                <a:latin typeface="Arial"/>
                <a:cs typeface="Arial"/>
              </a:rPr>
              <a:t>College of Engineering </a:t>
            </a:r>
          </a:p>
          <a:p>
            <a:pPr marL="0" indent="0" fontAlgn="auto">
              <a:spcBef>
                <a:spcPts val="0"/>
              </a:spcBef>
              <a:spcAft>
                <a:spcPts val="0"/>
              </a:spcAft>
              <a:buFont typeface="Arial"/>
              <a:buNone/>
            </a:pPr>
            <a:r>
              <a:rPr lang="en-US" sz="1800" b="1" dirty="0">
                <a:solidFill>
                  <a:prstClr val="black"/>
                </a:solidFill>
                <a:latin typeface="Arial"/>
                <a:cs typeface="Arial"/>
              </a:rPr>
              <a:t>Temple University </a:t>
            </a:r>
          </a:p>
          <a:p>
            <a:pPr marL="0" indent="0" fontAlgn="auto">
              <a:spcBef>
                <a:spcPts val="0"/>
              </a:spcBef>
              <a:spcAft>
                <a:spcPts val="0"/>
              </a:spcAft>
              <a:buFont typeface="Arial"/>
              <a:buNone/>
            </a:pPr>
            <a:r>
              <a:rPr lang="en-US" sz="1800" b="1" dirty="0">
                <a:solidFill>
                  <a:prstClr val="black"/>
                </a:solidFill>
                <a:latin typeface="Arial"/>
                <a:cs typeface="Arial"/>
              </a:rPr>
              <a:t>February 2016</a:t>
            </a:r>
            <a:endParaRPr lang="en-US" sz="1800" b="1" dirty="0">
              <a:solidFill>
                <a:srgbClr val="800000"/>
              </a:solidFill>
              <a:latin typeface="Arial"/>
              <a:cs typeface="Arial"/>
            </a:endParaRPr>
          </a:p>
          <a:p>
            <a:pPr marL="0" indent="0" fontAlgn="auto">
              <a:spcBef>
                <a:spcPts val="0"/>
              </a:spcBef>
              <a:spcAft>
                <a:spcPts val="0"/>
              </a:spcAft>
              <a:buFont typeface="Arial"/>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714343" y="1681930"/>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83318" y="187714"/>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1774288" y="2874938"/>
            <a:ext cx="1855960" cy="1735737"/>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281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Training and Regularization</a:t>
            </a:r>
          </a:p>
        </p:txBody>
      </p:sp>
      <p:sp>
        <p:nvSpPr>
          <p:cNvPr id="3" name="Content Placeholder 2"/>
          <p:cNvSpPr>
            <a:spLocks noGrp="1"/>
          </p:cNvSpPr>
          <p:nvPr>
            <p:ph idx="1"/>
          </p:nvPr>
        </p:nvSpPr>
        <p:spPr>
          <a:xfrm>
            <a:off x="213808" y="647701"/>
            <a:ext cx="7008086" cy="4652088"/>
          </a:xfrm>
        </p:spPr>
        <p:txBody>
          <a:bodyPr lIns="0" tIns="0" rIns="0" bIns="0"/>
          <a:lstStyle/>
          <a:p>
            <a:pPr marL="182563" indent="-182563">
              <a:spcBef>
                <a:spcPts val="0"/>
              </a:spcBef>
              <a:spcAft>
                <a:spcPts val="600"/>
              </a:spcAft>
              <a:buFont typeface="Arial" charset="0"/>
            </a:pPr>
            <a:r>
              <a:rPr lang="en-US" sz="2400" b="1" dirty="0">
                <a:latin typeface="Arial" charset="0"/>
                <a:ea typeface="Arial" charset="0"/>
                <a:cs typeface="Arial" charset="0"/>
              </a:rPr>
              <a:t>End-to-end training methods :</a:t>
            </a:r>
          </a:p>
          <a:p>
            <a:pPr marL="458788" lvl="1" indent="-220663">
              <a:buFont typeface="Wingdings" charset="2"/>
              <a:buChar char="§"/>
            </a:pPr>
            <a:r>
              <a:rPr lang="en-US" sz="2400" b="1" dirty="0">
                <a:latin typeface="Arial" charset="0"/>
                <a:ea typeface="Arial" charset="0"/>
                <a:cs typeface="Arial" charset="0"/>
              </a:rPr>
              <a:t>Connectionist Temporal</a:t>
            </a:r>
            <a:br>
              <a:rPr lang="en-US" sz="2400" b="1" dirty="0">
                <a:latin typeface="Arial" charset="0"/>
                <a:ea typeface="Arial" charset="0"/>
                <a:cs typeface="Arial" charset="0"/>
              </a:rPr>
            </a:br>
            <a:r>
              <a:rPr lang="en-US" sz="2400" b="1" dirty="0">
                <a:latin typeface="Arial" charset="0"/>
                <a:ea typeface="Arial" charset="0"/>
                <a:cs typeface="Arial" charset="0"/>
              </a:rPr>
              <a:t>Classification (CTC);</a:t>
            </a:r>
          </a:p>
          <a:p>
            <a:pPr marL="458788" lvl="1" indent="-220663">
              <a:buFont typeface="Wingdings" charset="2"/>
              <a:buChar char="§"/>
            </a:pPr>
            <a:r>
              <a:rPr lang="en-US" sz="2400" b="1" dirty="0">
                <a:latin typeface="Arial" charset="0"/>
                <a:ea typeface="Arial" charset="0"/>
                <a:cs typeface="Arial" charset="0"/>
              </a:rPr>
              <a:t>RNN Transducer.</a:t>
            </a:r>
          </a:p>
          <a:p>
            <a:pPr marL="182563" indent="-182563">
              <a:spcBef>
                <a:spcPts val="1200"/>
              </a:spcBef>
              <a:spcAft>
                <a:spcPts val="600"/>
              </a:spcAft>
              <a:buFont typeface="Arial" charset="0"/>
            </a:pPr>
            <a:r>
              <a:rPr lang="en-US" sz="2400" b="1" dirty="0">
                <a:latin typeface="Arial" charset="0"/>
                <a:ea typeface="Arial" charset="0"/>
                <a:cs typeface="Arial" charset="0"/>
              </a:rPr>
              <a:t>Regularization:</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early stopping: monitoring the</a:t>
            </a:r>
            <a:br>
              <a:rPr lang="en-US" sz="2400" b="1" dirty="0">
                <a:latin typeface="Arial" charset="0"/>
                <a:ea typeface="Arial" charset="0"/>
                <a:cs typeface="Arial" charset="0"/>
              </a:rPr>
            </a:br>
            <a:r>
              <a:rPr lang="en-US" sz="2400" b="1" dirty="0">
                <a:latin typeface="Arial" charset="0"/>
                <a:ea typeface="Arial" charset="0"/>
                <a:cs typeface="Arial" charset="0"/>
              </a:rPr>
              <a:t>model’s performance on a validation set. </a:t>
            </a:r>
          </a:p>
          <a:p>
            <a:pPr marL="458788" lvl="1" indent="-220663">
              <a:spcBef>
                <a:spcPts val="0"/>
              </a:spcBef>
              <a:spcAft>
                <a:spcPts val="600"/>
              </a:spcAft>
              <a:buFont typeface="Wingdings" charset="2"/>
              <a:buChar char="§"/>
            </a:pPr>
            <a:r>
              <a:rPr lang="en-US" sz="2400" b="1" dirty="0">
                <a:latin typeface="Arial" charset="0"/>
                <a:ea typeface="Arial" charset="0"/>
                <a:cs typeface="Arial" charset="0"/>
              </a:rPr>
              <a:t>weight noise: adding Gaussian noise to the network weights during training. Weight noise was added once per training sequence, rather than at every time step.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4689" y="647700"/>
            <a:ext cx="2540711" cy="2618014"/>
          </a:xfrm>
          <a:prstGeom prst="rect">
            <a:avLst/>
          </a:prstGeom>
          <a:noFill/>
          <a:ln>
            <a:noFill/>
          </a:ln>
        </p:spPr>
      </p:pic>
    </p:spTree>
    <p:extLst>
      <p:ext uri="{BB962C8B-B14F-4D97-AF65-F5344CB8AC3E}">
        <p14:creationId xmlns:p14="http://schemas.microsoft.com/office/powerpoint/2010/main" val="51367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699"/>
                <a:ext cx="8686800" cy="571577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CTC is an RNN output layer specifically designed for sequence labeling tasks without requiring the data to be </a:t>
                </a:r>
                <a:r>
                  <a:rPr lang="en-US" sz="1800" b="1" dirty="0" err="1">
                    <a:latin typeface="Arial" charset="0"/>
                    <a:ea typeface="Arial" charset="0"/>
                    <a:cs typeface="Arial" charset="0"/>
                  </a:rPr>
                  <a:t>presegmented</a:t>
                </a:r>
                <a:r>
                  <a:rPr lang="en-US" sz="1800" b="1" dirty="0">
                    <a:latin typeface="Arial" charset="0"/>
                    <a:ea typeface="Arial" charset="0"/>
                    <a:cs typeface="Arial" charset="0"/>
                  </a:rPr>
                  <a:t>, and it directly outputs a probability distribution over label sequences. </a:t>
                </a:r>
              </a:p>
              <a:p>
                <a:pPr marL="182563" indent="-182563">
                  <a:spcBef>
                    <a:spcPts val="0"/>
                  </a:spcBef>
                  <a:spcAft>
                    <a:spcPts val="1200"/>
                  </a:spcAft>
                  <a:buFont typeface="Arial" charset="0"/>
                </a:pPr>
                <a:r>
                  <a:rPr lang="en-US" sz="1800" b="1" dirty="0">
                    <a:latin typeface="Arial" charset="0"/>
                    <a:ea typeface="Arial" charset="0"/>
                    <a:cs typeface="Arial" charset="0"/>
                  </a:rPr>
                  <a:t>A CTC output layer contains as many units as there are labels in the task, plus an additional ‘blank’ or ‘no label’ unit. </a:t>
                </a:r>
              </a:p>
              <a:p>
                <a:pPr marL="182563" indent="-182563">
                  <a:spcBef>
                    <a:spcPts val="0"/>
                  </a:spcBef>
                  <a:spcAft>
                    <a:spcPts val="600"/>
                  </a:spcAft>
                  <a:buFont typeface="Arial" charset="0"/>
                </a:pPr>
                <a:r>
                  <a:rPr lang="en-US" sz="1800" b="1" dirty="0">
                    <a:latin typeface="Arial" charset="0"/>
                    <a:ea typeface="Arial" charset="0"/>
                    <a:cs typeface="Arial" charset="0"/>
                  </a:rPr>
                  <a:t>Given a length </a:t>
                </a:r>
                <a14:m>
                  <m:oMath xmlns:m="http://schemas.openxmlformats.org/officeDocument/2006/math">
                    <m:r>
                      <a:rPr lang="en-US" sz="1800" b="1">
                        <a:latin typeface="Cambria Math" charset="0"/>
                        <a:ea typeface="Arial" charset="0"/>
                        <a:cs typeface="Arial" charset="0"/>
                      </a:rPr>
                      <m:t>𝑇</m:t>
                    </m:r>
                  </m:oMath>
                </a14:m>
                <a:r>
                  <a:rPr lang="en-US" sz="1800" b="1" dirty="0">
                    <a:latin typeface="Arial" charset="0"/>
                    <a:ea typeface="Arial" charset="0"/>
                    <a:cs typeface="Arial" charset="0"/>
                  </a:rPr>
                  <a:t> input sequence </a:t>
                </a:r>
                <a14:m>
                  <m:oMath xmlns:m="http://schemas.openxmlformats.org/officeDocument/2006/math">
                    <m:r>
                      <a:rPr lang="en-US" sz="1800" b="1">
                        <a:latin typeface="Cambria Math" charset="0"/>
                        <a:ea typeface="Arial" charset="0"/>
                        <a:cs typeface="Arial" charset="0"/>
                      </a:rPr>
                      <m:t>𝑥</m:t>
                    </m:r>
                  </m:oMath>
                </a14:m>
                <a:r>
                  <a:rPr lang="en-US" sz="1800" b="1" dirty="0">
                    <a:latin typeface="Arial" charset="0"/>
                    <a:ea typeface="Arial" charset="0"/>
                    <a:cs typeface="Arial" charset="0"/>
                  </a:rPr>
                  <a:t>, the output vectors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are normalized with the </a:t>
                </a:r>
                <a:r>
                  <a:rPr lang="en-US" sz="1800" b="1" dirty="0" err="1">
                    <a:latin typeface="Arial" charset="0"/>
                    <a:ea typeface="Arial" charset="0"/>
                    <a:cs typeface="Arial" charset="0"/>
                  </a:rPr>
                  <a:t>softmax</a:t>
                </a:r>
                <a:r>
                  <a:rPr lang="en-US" sz="1800" b="1" dirty="0">
                    <a:latin typeface="Arial" charset="0"/>
                    <a:ea typeface="Arial" charset="0"/>
                    <a:cs typeface="Arial" charset="0"/>
                  </a:rPr>
                  <a:t> function, then interpreted as the probability of emitting the label (or blank) with index </a:t>
                </a:r>
                <a14:m>
                  <m:oMath xmlns:m="http://schemas.openxmlformats.org/officeDocument/2006/math">
                    <m:r>
                      <a:rPr lang="en-US" sz="1800" b="1">
                        <a:latin typeface="Cambria Math" charset="0"/>
                        <a:ea typeface="Arial" charset="0"/>
                        <a:cs typeface="Arial" charset="0"/>
                      </a:rPr>
                      <m:t>𝑘</m:t>
                    </m:r>
                  </m:oMath>
                </a14:m>
                <a:r>
                  <a:rPr lang="en-US" sz="1800" b="1" dirty="0">
                    <a:latin typeface="Arial" charset="0"/>
                    <a:ea typeface="Arial" charset="0"/>
                    <a:cs typeface="Arial" charset="0"/>
                  </a:rPr>
                  <a:t> at time </a:t>
                </a:r>
                <a14:m>
                  <m:oMath xmlns:m="http://schemas.openxmlformats.org/officeDocument/2006/math">
                    <m:r>
                      <a:rPr lang="en-US" sz="1800" b="1">
                        <a:latin typeface="Cambria Math" charset="0"/>
                        <a:ea typeface="Arial" charset="0"/>
                        <a:cs typeface="Arial" charset="0"/>
                      </a:rPr>
                      <m:t>𝑡</m:t>
                    </m:r>
                  </m:oMath>
                </a14:m>
                <a:r>
                  <a:rPr lang="en-US" sz="1800" b="1" dirty="0">
                    <a:latin typeface="Arial" charset="0"/>
                    <a:ea typeface="Arial" charset="0"/>
                    <a:cs typeface="Arial" charset="0"/>
                  </a:rPr>
                  <a:t>:</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𝐤</m:t>
                          </m:r>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a:latin typeface="Cambria Math" charset="0"/>
                        </a:rPr>
                        <m:t>=</m:t>
                      </m:r>
                      <m:f>
                        <m:fPr>
                          <m:ctrlPr>
                            <a:rPr lang="en-US" sz="1800" b="1" i="1">
                              <a:latin typeface="Cambria Math" panose="02040503050406030204" pitchFamily="18" charset="0"/>
                            </a:rPr>
                          </m:ctrlPr>
                        </m:fPr>
                        <m:num>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r>
                                    <a:rPr lang="en-US" sz="1800" b="1" i="1">
                                      <a:latin typeface="Cambria Math" charset="0"/>
                                    </a:rPr>
                                    <m:t>𝐤</m:t>
                                  </m:r>
                                </m:sup>
                              </m:sSubSup>
                            </m:sup>
                          </m:sSup>
                        </m:num>
                        <m:den>
                          <m:nary>
                            <m:naryPr>
                              <m:chr m:val="∑"/>
                              <m:limLoc m:val="subSup"/>
                              <m:supHide m:val="on"/>
                              <m:ctrlPr>
                                <a:rPr lang="en-US" sz="1800" b="1" i="1">
                                  <a:latin typeface="Cambria Math" panose="02040503050406030204" pitchFamily="18" charset="0"/>
                                </a:rPr>
                              </m:ctrlPr>
                            </m:naryPr>
                            <m:sub>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b>
                            <m:sup/>
                            <m:e>
                              <m:sSup>
                                <m:sSupPr>
                                  <m:ctrlPr>
                                    <a:rPr lang="en-US" sz="1800" b="1" i="1">
                                      <a:latin typeface="Cambria Math" panose="02040503050406030204" pitchFamily="18" charset="0"/>
                                    </a:rPr>
                                  </m:ctrlPr>
                                </m:sSupPr>
                                <m:e>
                                  <m:r>
                                    <a:rPr lang="en-US" sz="1800" b="1" i="1">
                                      <a:latin typeface="Cambria Math" charset="0"/>
                                    </a:rPr>
                                    <m:t>𝐞</m:t>
                                  </m:r>
                                </m:e>
                                <m:sup>
                                  <m:sSubSup>
                                    <m:sSubSupPr>
                                      <m:ctrlPr>
                                        <a:rPr lang="en-US" sz="1800" b="1" i="1">
                                          <a:latin typeface="Cambria Math" panose="02040503050406030204" pitchFamily="18" charset="0"/>
                                        </a:rPr>
                                      </m:ctrlPr>
                                    </m:sSubSupPr>
                                    <m:e>
                                      <m:r>
                                        <a:rPr lang="en-US" sz="1800" b="1" i="1">
                                          <a:latin typeface="Cambria Math" charset="0"/>
                                        </a:rPr>
                                        <m:t>𝐲</m:t>
                                      </m:r>
                                    </m:e>
                                    <m:sub>
                                      <m:r>
                                        <a:rPr lang="en-US" sz="1800" b="1" i="1">
                                          <a:latin typeface="Cambria Math" charset="0"/>
                                        </a:rPr>
                                        <m:t>𝐭</m:t>
                                      </m:r>
                                    </m:sub>
                                    <m:sup>
                                      <m:sSup>
                                        <m:sSupPr>
                                          <m:ctrlPr>
                                            <a:rPr lang="en-US" sz="1800" b="1" i="1">
                                              <a:latin typeface="Cambria Math" panose="02040503050406030204" pitchFamily="18" charset="0"/>
                                            </a:rPr>
                                          </m:ctrlPr>
                                        </m:sSupPr>
                                        <m:e>
                                          <m:r>
                                            <a:rPr lang="en-US" sz="1800" b="1" i="1">
                                              <a:latin typeface="Cambria Math" charset="0"/>
                                            </a:rPr>
                                            <m:t>𝐤</m:t>
                                          </m:r>
                                        </m:e>
                                        <m:sup>
                                          <m:r>
                                            <a:rPr lang="en-US" sz="1800" b="1">
                                              <a:latin typeface="Cambria Math" charset="0"/>
                                            </a:rPr>
                                            <m:t>′</m:t>
                                          </m:r>
                                        </m:sup>
                                      </m:sSup>
                                    </m:sup>
                                  </m:sSubSup>
                                </m:sup>
                              </m:sSup>
                            </m:e>
                          </m:nary>
                        </m:den>
                      </m:f>
                      <m:r>
                        <a:rPr lang="en-US" sz="1800" b="1" i="1">
                          <a:latin typeface="Cambria Math" charset="0"/>
                        </a:rPr>
                        <m:t> </m:t>
                      </m:r>
                      <m:r>
                        <a:rPr lang="en-US" sz="1800" b="1">
                          <a:latin typeface="Cambria Math" charset="0"/>
                        </a:rPr>
                        <m:t> </m:t>
                      </m:r>
                    </m:oMath>
                  </m:oMathPara>
                </a14:m>
                <a:endParaRPr lang="en-US" sz="1800" b="1" dirty="0">
                  <a:latin typeface="Arial" charset="0"/>
                </a:endParaRPr>
              </a:p>
              <a:p>
                <a:pPr marL="238125" lvl="2" indent="0">
                  <a:spcBef>
                    <a:spcPts val="0"/>
                  </a:spcBef>
                  <a:buNone/>
                </a:pPr>
                <a:r>
                  <a:rPr lang="en-US" sz="1800" b="1" dirty="0">
                    <a:latin typeface="Arial" charset="0"/>
                    <a:ea typeface="Arial" charset="0"/>
                    <a:cs typeface="Arial" charset="0"/>
                  </a:rPr>
                  <a:t>where </a:t>
                </a:r>
                <a14:m>
                  <m:oMath xmlns:m="http://schemas.openxmlformats.org/officeDocument/2006/math">
                    <m:sSubSup>
                      <m:sSubSupPr>
                        <m:ctrlPr>
                          <a:rPr lang="en-US" sz="1800" b="1" i="1">
                            <a:latin typeface="Cambria Math" panose="02040503050406030204" pitchFamily="18" charset="0"/>
                            <a:ea typeface="Arial" charset="0"/>
                            <a:cs typeface="Arial" charset="0"/>
                          </a:rPr>
                        </m:ctrlPr>
                      </m:sSubSup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up>
                        <m:r>
                          <a:rPr lang="en-US" sz="1800" b="1">
                            <a:latin typeface="Cambria Math" charset="0"/>
                            <a:ea typeface="Arial" charset="0"/>
                            <a:cs typeface="Arial" charset="0"/>
                          </a:rPr>
                          <m:t>𝑘</m:t>
                        </m:r>
                      </m:sup>
                    </m:sSubSup>
                  </m:oMath>
                </a14:m>
                <a:r>
                  <a:rPr lang="en-US" sz="1800" b="1" dirty="0">
                    <a:latin typeface="Arial" charset="0"/>
                    <a:ea typeface="Arial" charset="0"/>
                    <a:cs typeface="Arial" charset="0"/>
                  </a:rPr>
                  <a:t> is element k of </a:t>
                </a: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a:latin typeface="Cambria Math" charset="0"/>
                            <a:ea typeface="Arial" charset="0"/>
                            <a:cs typeface="Arial" charset="0"/>
                          </a:rPr>
                          <m:t>𝑦</m:t>
                        </m:r>
                      </m:e>
                      <m:sub>
                        <m:r>
                          <a:rPr lang="en-US" sz="1800" b="1">
                            <a:latin typeface="Cambria Math" charset="0"/>
                            <a:ea typeface="Arial" charset="0"/>
                            <a:cs typeface="Arial" charset="0"/>
                          </a:rPr>
                          <m:t>𝑡</m:t>
                        </m:r>
                      </m:sub>
                    </m:sSub>
                  </m:oMath>
                </a14:m>
                <a:r>
                  <a:rPr lang="en-US" sz="1800" b="1" dirty="0">
                    <a:latin typeface="Arial" charset="0"/>
                    <a:ea typeface="Arial" charset="0"/>
                    <a:cs typeface="Arial" charset="0"/>
                  </a:rPr>
                  <a:t>. </a:t>
                </a:r>
              </a:p>
              <a:p>
                <a:pPr marL="182563" indent="-182563">
                  <a:spcBef>
                    <a:spcPts val="1200"/>
                  </a:spcBef>
                  <a:spcAft>
                    <a:spcPts val="600"/>
                  </a:spcAft>
                  <a:buFont typeface="Arial" charset="0"/>
                </a:pPr>
                <a:r>
                  <a:rPr lang="en-US" sz="1800" b="1" dirty="0">
                    <a:latin typeface="Arial" charset="0"/>
                    <a:ea typeface="Arial" charset="0"/>
                    <a:cs typeface="Arial" charset="0"/>
                  </a:rPr>
                  <a:t>A CTC alignment </a:t>
                </a:r>
                <a14:m>
                  <m:oMath xmlns:m="http://schemas.openxmlformats.org/officeDocument/2006/math">
                    <m:r>
                      <a:rPr lang="en-US" sz="1800" b="1" i="1">
                        <a:latin typeface="Cambria Math" charset="0"/>
                        <a:ea typeface="Arial" charset="0"/>
                        <a:cs typeface="Arial" charset="0"/>
                      </a:rPr>
                      <m:t>𝒂</m:t>
                    </m:r>
                  </m:oMath>
                </a14:m>
                <a:r>
                  <a:rPr lang="en-US" sz="1800" b="1" dirty="0">
                    <a:latin typeface="Arial" charset="0"/>
                    <a:ea typeface="Arial" charset="0"/>
                    <a:cs typeface="Arial" charset="0"/>
                  </a:rPr>
                  <a:t> is a length </a:t>
                </a:r>
                <a:r>
                  <a:rPr lang="en-US" sz="1800" b="1" i="1" dirty="0">
                    <a:latin typeface="Arial" charset="0"/>
                    <a:ea typeface="Arial" charset="0"/>
                    <a:cs typeface="Arial" charset="0"/>
                  </a:rPr>
                  <a:t>T</a:t>
                </a:r>
                <a:r>
                  <a:rPr lang="en-US" sz="1800" b="1" dirty="0">
                    <a:latin typeface="Arial" charset="0"/>
                    <a:ea typeface="Arial" charset="0"/>
                    <a:cs typeface="Arial" charset="0"/>
                  </a:rPr>
                  <a:t> sequence of blank and label indices. The probability </a:t>
                </a:r>
                <a14:m>
                  <m:oMath xmlns:m="http://schemas.openxmlformats.org/officeDocument/2006/math">
                    <m:r>
                      <a:rPr lang="en-US" sz="1800" b="1" i="1">
                        <a:latin typeface="Cambria Math" charset="0"/>
                        <a:ea typeface="Arial" charset="0"/>
                        <a:cs typeface="Arial" charset="0"/>
                      </a:rPr>
                      <m:t>𝒑</m:t>
                    </m:r>
                    <m:r>
                      <a:rPr lang="en-US" sz="1800" b="1">
                        <a:latin typeface="Cambria Math" charset="0"/>
                        <a:ea typeface="Arial" charset="0"/>
                        <a:cs typeface="Arial" charset="0"/>
                      </a:rPr>
                      <m:t>(</m:t>
                    </m:r>
                    <m:r>
                      <a:rPr lang="en-US" sz="1800" b="1" i="1">
                        <a:latin typeface="Cambria Math" charset="0"/>
                        <a:ea typeface="Arial" charset="0"/>
                        <a:cs typeface="Arial" charset="0"/>
                      </a:rPr>
                      <m:t>𝒂</m:t>
                    </m:r>
                    <m:r>
                      <a:rPr lang="en-US" sz="1800" b="1">
                        <a:latin typeface="Cambria Math" charset="0"/>
                        <a:ea typeface="Arial" charset="0"/>
                        <a:cs typeface="Arial" charset="0"/>
                      </a:rPr>
                      <m:t>|</m:t>
                    </m:r>
                    <m:r>
                      <a:rPr lang="en-US" sz="1800" b="1" i="1">
                        <a:latin typeface="Cambria Math" charset="0"/>
                        <a:ea typeface="Arial" charset="0"/>
                        <a:cs typeface="Arial" charset="0"/>
                      </a:rPr>
                      <m:t>𝒙</m:t>
                    </m:r>
                    <m:r>
                      <a:rPr lang="en-US" sz="1800" b="1">
                        <a:latin typeface="Cambria Math" charset="0"/>
                        <a:ea typeface="Arial" charset="0"/>
                        <a:cs typeface="Arial" charset="0"/>
                      </a:rPr>
                      <m:t>)</m:t>
                    </m:r>
                  </m:oMath>
                </a14:m>
                <a:r>
                  <a:rPr lang="en-US" sz="1800" b="1" dirty="0">
                    <a:latin typeface="Arial" charset="0"/>
                    <a:ea typeface="Arial" charset="0"/>
                    <a:cs typeface="Arial" charset="0"/>
                  </a:rPr>
                  <a:t> is the product of the emission probabilities at every time step:</a:t>
                </a:r>
              </a:p>
              <a:p>
                <a:pPr marL="458788" lvl="2" indent="0">
                  <a:buNone/>
                </a:pPr>
                <a14:m>
                  <m:oMathPara xmlns:m="http://schemas.openxmlformats.org/officeDocument/2006/math">
                    <m:oMathParaPr>
                      <m:jc m:val="left"/>
                    </m:oMathParaPr>
                    <m:oMath xmlns:m="http://schemas.openxmlformats.org/officeDocument/2006/math">
                      <m:r>
                        <a:rPr lang="en-US" sz="1800" b="1" i="1">
                          <a:latin typeface="Cambria Math" charset="0"/>
                        </a:rPr>
                        <m:t>𝐩</m:t>
                      </m:r>
                      <m:d>
                        <m:dPr>
                          <m:ctrlPr>
                            <a:rPr lang="en-US" sz="1800" b="1" i="1">
                              <a:latin typeface="Cambria Math" panose="02040503050406030204" pitchFamily="18" charset="0"/>
                            </a:rPr>
                          </m:ctrlPr>
                        </m:dPr>
                        <m:e>
                          <m:r>
                            <a:rPr lang="en-US" sz="1800" b="1" i="1">
                              <a:latin typeface="Cambria Math" charset="0"/>
                            </a:rPr>
                            <m:t>𝐚</m:t>
                          </m:r>
                        </m:e>
                        <m:e>
                          <m:r>
                            <a:rPr lang="en-US" sz="1800" b="1" i="1">
                              <a:latin typeface="Cambria Math" charset="0"/>
                            </a:rPr>
                            <m:t>𝐱</m:t>
                          </m:r>
                        </m:e>
                      </m:d>
                      <m:r>
                        <a:rPr lang="en-US" sz="1800" b="1">
                          <a:latin typeface="Cambria Math" charset="0"/>
                        </a:rPr>
                        <m:t>=</m:t>
                      </m:r>
                      <m:nary>
                        <m:naryPr>
                          <m:chr m:val="∏"/>
                          <m:limLoc m:val="undOvr"/>
                          <m:ctrlPr>
                            <a:rPr lang="en-US" sz="1800" b="1" i="1">
                              <a:latin typeface="Cambria Math" panose="02040503050406030204" pitchFamily="18" charset="0"/>
                            </a:rPr>
                          </m:ctrlPr>
                        </m:naryPr>
                        <m:sub>
                          <m:r>
                            <a:rPr lang="en-US" sz="1800" b="1" i="1">
                              <a:latin typeface="Cambria Math" charset="0"/>
                            </a:rPr>
                            <m:t>𝐭</m:t>
                          </m:r>
                          <m:r>
                            <a:rPr lang="en-US" sz="1800" b="1">
                              <a:latin typeface="Cambria Math" charset="0"/>
                            </a:rPr>
                            <m:t>=</m:t>
                          </m:r>
                          <m:r>
                            <a:rPr lang="en-US" sz="1800" b="1" i="1">
                              <a:latin typeface="Cambria Math" charset="0"/>
                            </a:rPr>
                            <m:t>𝟏</m:t>
                          </m:r>
                        </m:sub>
                        <m:sup>
                          <m:r>
                            <a:rPr lang="en-US" sz="1800" b="1" i="1">
                              <a:latin typeface="Cambria Math" charset="0"/>
                            </a:rPr>
                            <m:t>𝐓</m:t>
                          </m:r>
                        </m:sup>
                        <m:e>
                          <m:r>
                            <a:rPr lang="en-US" sz="1800" b="1" i="1">
                              <a:latin typeface="Cambria Math" charset="0"/>
                            </a:rPr>
                            <m:t>𝐩</m:t>
                          </m:r>
                          <m:d>
                            <m:dPr>
                              <m:ctrlPr>
                                <a:rPr lang="en-US" sz="1800" b="1" i="1">
                                  <a:latin typeface="Cambria Math" panose="02040503050406030204" pitchFamily="18" charset="0"/>
                                </a:rPr>
                              </m:ctrlPr>
                            </m:dPr>
                            <m:e>
                              <m:sSub>
                                <m:sSubPr>
                                  <m:ctrlPr>
                                    <a:rPr lang="en-US" sz="1800" b="1" i="1">
                                      <a:latin typeface="Cambria Math" panose="02040503050406030204" pitchFamily="18" charset="0"/>
                                    </a:rPr>
                                  </m:ctrlPr>
                                </m:sSubPr>
                                <m:e>
                                  <m:r>
                                    <a:rPr lang="en-US" sz="1800" b="1" i="1">
                                      <a:latin typeface="Cambria Math" charset="0"/>
                                    </a:rPr>
                                    <m:t>𝐚</m:t>
                                  </m:r>
                                </m:e>
                                <m:sub>
                                  <m:r>
                                    <a:rPr lang="en-US" sz="1800" b="1" i="1">
                                      <a:latin typeface="Cambria Math" charset="0"/>
                                    </a:rPr>
                                    <m:t>𝐭</m:t>
                                  </m:r>
                                </m:sub>
                              </m:sSub>
                              <m:r>
                                <a:rPr lang="en-US" sz="1800" b="1">
                                  <a:latin typeface="Cambria Math" charset="0"/>
                                </a:rPr>
                                <m:t>,</m:t>
                              </m:r>
                              <m:r>
                                <a:rPr lang="en-US" sz="1800" b="1" i="1">
                                  <a:latin typeface="Cambria Math" charset="0"/>
                                </a:rPr>
                                <m:t>𝐭</m:t>
                              </m:r>
                            </m:e>
                            <m:e>
                              <m:r>
                                <a:rPr lang="en-US" sz="1800" b="1" i="1">
                                  <a:latin typeface="Cambria Math" charset="0"/>
                                </a:rPr>
                                <m:t>𝐱</m:t>
                              </m:r>
                            </m:e>
                          </m:d>
                          <m:r>
                            <a:rPr lang="en-US" sz="1800" b="1" i="1">
                              <a:latin typeface="Cambria Math" charset="0"/>
                            </a:rPr>
                            <m:t> </m:t>
                          </m:r>
                          <m:r>
                            <a:rPr lang="en-US" sz="1800" b="1">
                              <a:latin typeface="Cambria Math" charset="0"/>
                            </a:rPr>
                            <m:t> </m:t>
                          </m:r>
                        </m:e>
                      </m:nary>
                    </m:oMath>
                  </m:oMathPara>
                </a14:m>
                <a:endParaRPr lang="en-US" sz="1800" b="1" dirty="0"/>
              </a:p>
              <a:p>
                <a:pPr marL="182563" indent="-182563">
                  <a:spcBef>
                    <a:spcPts val="0"/>
                  </a:spcBef>
                  <a:spcAft>
                    <a:spcPts val="600"/>
                  </a:spcAft>
                  <a:buFont typeface="Arial" charset="0"/>
                </a:pPr>
                <a:endParaRPr lang="en-US" sz="1800" b="1" dirty="0">
                  <a:latin typeface="Arial" charset="0"/>
                  <a:ea typeface="Arial" charset="0"/>
                  <a:cs typeface="Arial"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699"/>
                <a:ext cx="8686800" cy="5715779"/>
              </a:xfrm>
              <a:blipFill rotWithShape="0">
                <a:blip r:embed="rId2"/>
                <a:stretch>
                  <a:fillRect l="-1544" t="-1386" r="-2316"/>
                </a:stretch>
              </a:blipFill>
            </p:spPr>
            <p:txBody>
              <a:bodyPr/>
              <a:lstStyle/>
              <a:p>
                <a:r>
                  <a:rPr lang="en-US">
                    <a:noFill/>
                  </a:rPr>
                  <a:t> </a:t>
                </a:r>
              </a:p>
            </p:txBody>
          </p:sp>
        </mc:Fallback>
      </mc:AlternateContent>
    </p:spTree>
    <p:extLst>
      <p:ext uri="{BB962C8B-B14F-4D97-AF65-F5344CB8AC3E}">
        <p14:creationId xmlns:p14="http://schemas.microsoft.com/office/powerpoint/2010/main" val="41336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(CTC)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4851701"/>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For a given transcription sequence, there are as many possible alignments as there are different ways of separating the labels with blanks. </a:t>
                </a:r>
              </a:p>
              <a:p>
                <a:pPr marL="182563" indent="-182563">
                  <a:spcBef>
                    <a:spcPts val="0"/>
                  </a:spcBef>
                  <a:spcAft>
                    <a:spcPts val="1200"/>
                  </a:spcAft>
                  <a:buFont typeface="Arial" charset="0"/>
                </a:pPr>
                <a:r>
                  <a:rPr lang="en-US" sz="1800" b="1" dirty="0">
                    <a:latin typeface="Arial" charset="0"/>
                    <a:ea typeface="Arial" charset="0"/>
                    <a:cs typeface="Arial" charset="0"/>
                  </a:rPr>
                  <a:t>For example, using ‘−’ to denote blanks, the alignments (a, −, b, c, −, −) and</a:t>
                </a:r>
                <a:br>
                  <a:rPr lang="en-US" sz="1800" b="1" dirty="0">
                    <a:latin typeface="Arial" charset="0"/>
                    <a:ea typeface="Arial" charset="0"/>
                    <a:cs typeface="Arial" charset="0"/>
                  </a:rPr>
                </a:br>
                <a:r>
                  <a:rPr lang="en-US" sz="1800" b="1" dirty="0">
                    <a:latin typeface="Arial" charset="0"/>
                    <a:ea typeface="Arial" charset="0"/>
                    <a:cs typeface="Arial" charset="0"/>
                  </a:rPr>
                  <a:t>(−, −, a, −, b, c) both correspond to the transcription (a, b, c). When the same label appears on successive time steps in an alignment, the repeats are removed: (a, b, b, b, c, c) and (a, −, b, −, c, c) also correspond to</a:t>
                </a:r>
                <a:br>
                  <a:rPr lang="en-US" sz="1800" b="1" dirty="0">
                    <a:latin typeface="Arial" charset="0"/>
                    <a:ea typeface="Arial" charset="0"/>
                    <a:cs typeface="Arial" charset="0"/>
                  </a:rPr>
                </a:br>
                <a:r>
                  <a:rPr lang="en-US" sz="1800" b="1" dirty="0">
                    <a:latin typeface="Arial" charset="0"/>
                    <a:ea typeface="Arial" charset="0"/>
                    <a:cs typeface="Arial" charset="0"/>
                  </a:rPr>
                  <a:t>(a, b, c). </a:t>
                </a:r>
              </a:p>
              <a:p>
                <a:pPr marL="182563" indent="-182563">
                  <a:spcBef>
                    <a:spcPts val="0"/>
                  </a:spcBef>
                  <a:spcAft>
                    <a:spcPts val="1200"/>
                  </a:spcAft>
                  <a:buFont typeface="Arial" charset="0"/>
                </a:pPr>
                <a:r>
                  <a:rPr lang="en-US" sz="1800" b="1" dirty="0">
                    <a:latin typeface="Arial" charset="0"/>
                    <a:ea typeface="Arial" charset="0"/>
                    <a:cs typeface="Arial" charset="0"/>
                  </a:rPr>
                  <a:t>Denoting </a:t>
                </a:r>
                <a:r>
                  <a:rPr lang="en-US" sz="1800" b="1" i="1" dirty="0">
                    <a:latin typeface="Arial" charset="0"/>
                    <a:ea typeface="Arial" charset="0"/>
                    <a:cs typeface="Arial" charset="0"/>
                  </a:rPr>
                  <a:t>B</a:t>
                </a:r>
                <a:r>
                  <a:rPr lang="en-US" sz="1800" b="1" dirty="0">
                    <a:latin typeface="Arial" charset="0"/>
                    <a:ea typeface="Arial" charset="0"/>
                    <a:cs typeface="Arial" charset="0"/>
                  </a:rPr>
                  <a:t> as an operator that removes first the repeated labels, then the blanks from alignments, and observing that the total probability of an output transcription </a:t>
                </a:r>
                <a:r>
                  <a:rPr lang="en-US" sz="1800" b="1" i="1" dirty="0">
                    <a:latin typeface="Arial" charset="0"/>
                    <a:ea typeface="Arial" charset="0"/>
                    <a:cs typeface="Arial" charset="0"/>
                  </a:rPr>
                  <a:t>y</a:t>
                </a:r>
                <a:r>
                  <a:rPr lang="en-US" sz="1800" b="1" dirty="0">
                    <a:latin typeface="Arial" charset="0"/>
                    <a:ea typeface="Arial" charset="0"/>
                    <a:cs typeface="Arial" charset="0"/>
                  </a:rPr>
                  <a:t> is equal to the sum of the probabilities of the alignments corresponding to it, 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Integrating over possible alignments is what allows the network to be trained with </a:t>
                </a:r>
                <a:r>
                  <a:rPr lang="en-US" sz="1800" b="1" dirty="0" err="1">
                    <a:latin typeface="Arial" charset="0"/>
                    <a:ea typeface="Arial" charset="0"/>
                    <a:cs typeface="Arial" charset="0"/>
                  </a:rPr>
                  <a:t>unsegmented</a:t>
                </a:r>
                <a:r>
                  <a:rPr lang="en-US" sz="1800" b="1" dirty="0">
                    <a:latin typeface="Arial" charset="0"/>
                    <a:ea typeface="Arial" charset="0"/>
                    <a:cs typeface="Arial" charset="0"/>
                  </a:rPr>
                  <a:t> data.</a:t>
                </a:r>
              </a:p>
              <a:p>
                <a:pPr marL="182563" indent="-182563">
                  <a:spcBef>
                    <a:spcPts val="0"/>
                  </a:spcBef>
                  <a:spcAft>
                    <a:spcPts val="1200"/>
                  </a:spcAft>
                  <a:buFont typeface="Arial" charset="0"/>
                </a:pPr>
                <a:r>
                  <a:rPr lang="en-US" sz="1800" b="1" dirty="0">
                    <a:latin typeface="Arial" charset="0"/>
                    <a:ea typeface="Arial" charset="0"/>
                    <a:cs typeface="Arial" charset="0"/>
                  </a:rPr>
                  <a:t>Intuition: we don’t know where the labels within a particular transcription will occur, so we sum over all the places where they could occur.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4851701"/>
              </a:xfrm>
              <a:blipFill rotWithShape="0">
                <a:blip r:embed="rId2"/>
                <a:stretch>
                  <a:fillRect l="-1544" t="-1633" r="-1684" b="-16834"/>
                </a:stretch>
              </a:blipFill>
            </p:spPr>
            <p:txBody>
              <a:bodyPr/>
              <a:lstStyle/>
              <a:p>
                <a:r>
                  <a:rPr lang="en-US">
                    <a:noFill/>
                  </a:rPr>
                  <a:t> </a:t>
                </a:r>
              </a:p>
            </p:txBody>
          </p:sp>
        </mc:Fallback>
      </mc:AlternateContent>
    </p:spTree>
    <p:extLst>
      <p:ext uri="{BB962C8B-B14F-4D97-AF65-F5344CB8AC3E}">
        <p14:creationId xmlns:p14="http://schemas.microsoft.com/office/powerpoint/2010/main" val="27546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Connectionist Temporal Classification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47700"/>
                <a:ext cx="8686800" cy="2991239"/>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We can write:</a:t>
                </a:r>
              </a:p>
              <a:p>
                <a:pPr marL="458788" lvl="2" indent="0">
                  <a:spcBef>
                    <a:spcPts val="0"/>
                  </a:spcBef>
                  <a:spcAft>
                    <a:spcPts val="600"/>
                  </a:spcAft>
                  <a:buNone/>
                </a:pPr>
                <a14:m>
                  <m:oMathPara xmlns:m="http://schemas.openxmlformats.org/officeDocument/2006/math">
                    <m:oMathParaPr>
                      <m:jc m:val="left"/>
                    </m:oMathParaPr>
                    <m:oMath xmlns:m="http://schemas.openxmlformats.org/officeDocument/2006/math">
                      <m:r>
                        <a:rPr lang="en-US" sz="1800" b="1" i="1">
                          <a:latin typeface="Cambria Math" charset="0"/>
                        </a:rPr>
                        <m:t>𝒑</m:t>
                      </m:r>
                      <m:d>
                        <m:dPr>
                          <m:ctrlPr>
                            <a:rPr lang="en-US" sz="1800" b="1" i="1">
                              <a:latin typeface="Cambria Math" panose="02040503050406030204" pitchFamily="18" charset="0"/>
                            </a:rPr>
                          </m:ctrlPr>
                        </m:dPr>
                        <m:e>
                          <m:r>
                            <a:rPr lang="en-US" sz="1800" b="1" i="1">
                              <a:latin typeface="Cambria Math" charset="0"/>
                            </a:rPr>
                            <m:t>𝒚</m:t>
                          </m:r>
                        </m:e>
                        <m:e>
                          <m:r>
                            <a:rPr lang="en-US" sz="1800" b="1" i="1">
                              <a:latin typeface="Cambria Math" charset="0"/>
                            </a:rPr>
                            <m:t>𝒙</m:t>
                          </m:r>
                        </m:e>
                      </m:d>
                      <m:r>
                        <a:rPr lang="en-US" sz="1800" b="1" i="1">
                          <a:latin typeface="Cambria Math" charset="0"/>
                        </a:rPr>
                        <m:t>=</m:t>
                      </m:r>
                      <m:nary>
                        <m:naryPr>
                          <m:chr m:val="∑"/>
                          <m:limLoc m:val="undOvr"/>
                          <m:supHide m:val="on"/>
                          <m:ctrlPr>
                            <a:rPr lang="en-US" sz="1800" b="1" i="1">
                              <a:latin typeface="Cambria Math" panose="02040503050406030204" pitchFamily="18" charset="0"/>
                            </a:rPr>
                          </m:ctrlPr>
                        </m:naryPr>
                        <m:sub>
                          <m:r>
                            <a:rPr lang="en-US" sz="1800" b="1" i="1">
                              <a:latin typeface="Cambria Math" charset="0"/>
                            </a:rPr>
                            <m:t>𝒂</m:t>
                          </m:r>
                          <m:r>
                            <a:rPr lang="en-US" sz="1800" b="1" i="1">
                              <a:latin typeface="Cambria Math" charset="0"/>
                            </a:rPr>
                            <m:t>∈</m:t>
                          </m:r>
                          <m:sSup>
                            <m:sSupPr>
                              <m:ctrlPr>
                                <a:rPr lang="en-US" sz="1800" b="1" i="1">
                                  <a:latin typeface="Cambria Math" panose="02040503050406030204" pitchFamily="18" charset="0"/>
                                </a:rPr>
                              </m:ctrlPr>
                            </m:sSupPr>
                            <m:e>
                              <m:r>
                                <a:rPr lang="en-US" sz="1800" b="1" i="1">
                                  <a:latin typeface="Cambria Math" charset="0"/>
                                </a:rPr>
                                <m:t>𝓑</m:t>
                              </m:r>
                            </m:e>
                            <m:sup>
                              <m:r>
                                <a:rPr lang="en-US" sz="1800" b="1" i="1">
                                  <a:latin typeface="Cambria Math" charset="0"/>
                                </a:rPr>
                                <m:t>−</m:t>
                              </m:r>
                              <m:r>
                                <a:rPr lang="en-US" sz="1800" b="1" i="1">
                                  <a:latin typeface="Cambria Math" charset="0"/>
                                </a:rPr>
                                <m:t>𝟏</m:t>
                              </m:r>
                            </m:sup>
                          </m:sSup>
                          <m:r>
                            <a:rPr lang="en-US" sz="1800" b="1" i="1">
                              <a:latin typeface="Cambria Math" charset="0"/>
                            </a:rPr>
                            <m:t>(</m:t>
                          </m:r>
                          <m:r>
                            <a:rPr lang="en-US" sz="1800" b="1" i="1">
                              <a:latin typeface="Cambria Math" charset="0"/>
                            </a:rPr>
                            <m:t>𝒚</m:t>
                          </m:r>
                          <m:r>
                            <a:rPr lang="en-US" sz="1800" b="1" i="1">
                              <a:latin typeface="Cambria Math" charset="0"/>
                            </a:rPr>
                            <m:t>)</m:t>
                          </m:r>
                        </m:sub>
                        <m:sup/>
                        <m:e>
                          <m:r>
                            <a:rPr lang="en-US" sz="1800" b="1" i="1">
                              <a:latin typeface="Cambria Math" charset="0"/>
                            </a:rPr>
                            <m:t>𝒑</m:t>
                          </m:r>
                          <m:r>
                            <a:rPr lang="en-US" sz="1800" b="1" i="1">
                              <a:latin typeface="Cambria Math" charset="0"/>
                            </a:rPr>
                            <m:t>(</m:t>
                          </m:r>
                          <m:r>
                            <a:rPr lang="en-US" sz="1800" b="1" i="1">
                              <a:latin typeface="Cambria Math" charset="0"/>
                            </a:rPr>
                            <m:t>𝒂</m:t>
                          </m:r>
                          <m:r>
                            <a:rPr lang="en-US" sz="1800" b="1" i="1">
                              <a:latin typeface="Cambria Math" charset="0"/>
                            </a:rPr>
                            <m:t>|</m:t>
                          </m:r>
                          <m:r>
                            <a:rPr lang="en-US" sz="1800" b="1" i="1">
                              <a:latin typeface="Cambria Math" charset="0"/>
                            </a:rPr>
                            <m:t>𝒙</m:t>
                          </m:r>
                          <m:r>
                            <a:rPr lang="en-US" sz="1800" b="1" i="1">
                              <a:latin typeface="Cambria Math" charset="0"/>
                            </a:rPr>
                            <m:t>)</m:t>
                          </m:r>
                        </m:e>
                      </m:nary>
                      <m:r>
                        <a:rPr lang="en-US" sz="1800" b="1" i="1" smtClean="0">
                          <a:latin typeface="Cambria Math" charset="0"/>
                        </a:rPr>
                        <m:t> </m:t>
                      </m:r>
                    </m:oMath>
                  </m:oMathPara>
                </a14:m>
                <a:endParaRPr lang="en-US" sz="1800" b="1" i="1" dirty="0"/>
              </a:p>
              <a:p>
                <a:pPr marL="182563" indent="-182563">
                  <a:spcBef>
                    <a:spcPts val="0"/>
                  </a:spcBef>
                  <a:spcAft>
                    <a:spcPts val="1200"/>
                  </a:spcAft>
                  <a:buFont typeface="Arial" charset="0"/>
                </a:pPr>
                <a:r>
                  <a:rPr lang="en-US" sz="1800" b="1" dirty="0">
                    <a:latin typeface="Arial" charset="0"/>
                    <a:ea typeface="Arial" charset="0"/>
                    <a:cs typeface="Arial" charset="0"/>
                  </a:rPr>
                  <a:t>This equation can be efficiently evaluated and differentiated using a dynamic programming algorithm. </a:t>
                </a:r>
              </a:p>
              <a:p>
                <a:pPr marL="182563" indent="-182563">
                  <a:spcBef>
                    <a:spcPts val="0"/>
                  </a:spcBef>
                  <a:spcAft>
                    <a:spcPts val="1200"/>
                  </a:spcAft>
                  <a:buFont typeface="Arial" charset="0"/>
                </a:pPr>
                <a:r>
                  <a:rPr lang="en-US" sz="1800" b="1" dirty="0">
                    <a:latin typeface="Arial" charset="0"/>
                    <a:ea typeface="Arial" charset="0"/>
                    <a:cs typeface="Arial" charset="0"/>
                  </a:rPr>
                  <a:t>Given a target transcription </a:t>
                </a:r>
                <a14:m>
                  <m:oMath xmlns:m="http://schemas.openxmlformats.org/officeDocument/2006/math">
                    <m:acc>
                      <m:accPr>
                        <m:chr m:val="̂"/>
                        <m:ctrlPr>
                          <a:rPr lang="en-US" sz="1800" b="1" i="1">
                            <a:latin typeface="Cambria Math" panose="02040503050406030204" pitchFamily="18" charset="0"/>
                            <a:ea typeface="Arial" charset="0"/>
                            <a:cs typeface="Arial" charset="0"/>
                          </a:rPr>
                        </m:ctrlPr>
                      </m:accPr>
                      <m:e>
                        <m:r>
                          <a:rPr lang="en-US" sz="1800" b="1">
                            <a:latin typeface="Cambria Math" charset="0"/>
                            <a:ea typeface="Arial" charset="0"/>
                            <a:cs typeface="Arial" charset="0"/>
                          </a:rPr>
                          <m:t>𝑦</m:t>
                        </m:r>
                      </m:e>
                    </m:acc>
                  </m:oMath>
                </a14:m>
                <a:r>
                  <a:rPr lang="en-US" sz="1800" b="1" dirty="0">
                    <a:latin typeface="Arial" charset="0"/>
                    <a:ea typeface="Arial" charset="0"/>
                    <a:cs typeface="Arial" charset="0"/>
                  </a:rPr>
                  <a:t>, the network can then be trained to minimize the CTC objective function:</a:t>
                </a:r>
              </a:p>
              <a:p>
                <a:pPr marL="458788" lvl="2" indent="0">
                  <a:spcBef>
                    <a:spcPts val="0"/>
                  </a:spcBef>
                  <a:buNone/>
                </a:pPr>
                <a14:m>
                  <m:oMathPara xmlns:m="http://schemas.openxmlformats.org/officeDocument/2006/math">
                    <m:oMathParaPr>
                      <m:jc m:val="left"/>
                    </m:oMathParaPr>
                    <m:oMath xmlns:m="http://schemas.openxmlformats.org/officeDocument/2006/math">
                      <m:r>
                        <a:rPr lang="en-US" sz="1800" b="1" i="1">
                          <a:latin typeface="Cambria Math" charset="0"/>
                        </a:rPr>
                        <m:t>𝐶𝑇𝐶</m:t>
                      </m:r>
                      <m:d>
                        <m:dPr>
                          <m:ctrlPr>
                            <a:rPr lang="en-US" sz="1800" b="1" i="1">
                              <a:latin typeface="Cambria Math" panose="02040503050406030204" pitchFamily="18" charset="0"/>
                            </a:rPr>
                          </m:ctrlPr>
                        </m:dPr>
                        <m:e>
                          <m:r>
                            <a:rPr lang="en-US" sz="1800" b="1" i="1">
                              <a:latin typeface="Cambria Math" charset="0"/>
                            </a:rPr>
                            <m:t>𝑥</m:t>
                          </m:r>
                        </m:e>
                      </m:d>
                      <m:r>
                        <a:rPr lang="en-US" sz="1800" b="1" i="1">
                          <a:latin typeface="Cambria Math" charset="0"/>
                        </a:rPr>
                        <m:t>=−</m:t>
                      </m:r>
                      <m:func>
                        <m:funcPr>
                          <m:ctrlPr>
                            <a:rPr lang="en-US" sz="1800" b="1" i="1">
                              <a:latin typeface="Cambria Math" panose="02040503050406030204" pitchFamily="18" charset="0"/>
                            </a:rPr>
                          </m:ctrlPr>
                        </m:funcPr>
                        <m:fName>
                          <m:r>
                            <m:rPr>
                              <m:sty m:val="p"/>
                            </m:rPr>
                            <a:rPr lang="en-US" sz="1800" b="1" i="1">
                              <a:latin typeface="Cambria Math" charset="0"/>
                            </a:rPr>
                            <m:t>log</m:t>
                          </m:r>
                        </m:fName>
                        <m:e>
                          <m:r>
                            <a:rPr lang="en-US" sz="1800" b="1" i="1">
                              <a:latin typeface="Cambria Math" charset="0"/>
                            </a:rPr>
                            <m:t>𝑝</m:t>
                          </m:r>
                          <m:d>
                            <m:dPr>
                              <m:ctrlPr>
                                <a:rPr lang="en-US" sz="1800" b="1" i="1">
                                  <a:latin typeface="Cambria Math" panose="02040503050406030204" pitchFamily="18" charset="0"/>
                                </a:rPr>
                              </m:ctrlPr>
                            </m:dPr>
                            <m:e>
                              <m:acc>
                                <m:accPr>
                                  <m:chr m:val="̂"/>
                                  <m:ctrlPr>
                                    <a:rPr lang="en-US" sz="1800" b="1" i="1">
                                      <a:latin typeface="Cambria Math" panose="02040503050406030204" pitchFamily="18" charset="0"/>
                                    </a:rPr>
                                  </m:ctrlPr>
                                </m:accPr>
                                <m:e>
                                  <m:r>
                                    <a:rPr lang="en-US" sz="1800" b="1" i="1">
                                      <a:latin typeface="Cambria Math" charset="0"/>
                                    </a:rPr>
                                    <m:t>𝑦</m:t>
                                  </m:r>
                                </m:e>
                              </m:acc>
                            </m:e>
                            <m:e>
                              <m:r>
                                <a:rPr lang="en-US" sz="1800" b="1" i="1">
                                  <a:latin typeface="Cambria Math" charset="0"/>
                                </a:rPr>
                                <m:t>𝑥</m:t>
                              </m:r>
                            </m:e>
                          </m:d>
                        </m:e>
                      </m:func>
                    </m:oMath>
                  </m:oMathPara>
                </a14:m>
                <a:endParaRPr lang="en-US" sz="1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47700"/>
                <a:ext cx="8686800" cy="2991239"/>
              </a:xfrm>
              <a:blipFill rotWithShape="0">
                <a:blip r:embed="rId2"/>
                <a:stretch>
                  <a:fillRect l="-1544" t="-2648" r="-2035" b="-204"/>
                </a:stretch>
              </a:blipFill>
            </p:spPr>
            <p:txBody>
              <a:bodyPr/>
              <a:lstStyle/>
              <a:p>
                <a:r>
                  <a:rPr lang="en-US">
                    <a:noFill/>
                  </a:rPr>
                  <a:t> </a:t>
                </a:r>
              </a:p>
            </p:txBody>
          </p:sp>
        </mc:Fallback>
      </mc:AlternateContent>
    </p:spTree>
    <p:extLst>
      <p:ext uri="{BB962C8B-B14F-4D97-AF65-F5344CB8AC3E}">
        <p14:creationId xmlns:p14="http://schemas.microsoft.com/office/powerpoint/2010/main" val="1978408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Transducers</a:t>
            </a:r>
          </a:p>
        </p:txBody>
      </p:sp>
      <p:sp>
        <p:nvSpPr>
          <p:cNvPr id="3" name="Content Placeholder 2"/>
          <p:cNvSpPr>
            <a:spLocks noGrp="1"/>
          </p:cNvSpPr>
          <p:nvPr>
            <p:ph idx="1"/>
          </p:nvPr>
        </p:nvSpPr>
        <p:spPr>
          <a:xfrm>
            <a:off x="228600" y="647699"/>
            <a:ext cx="8686800" cy="5865067"/>
          </a:xfrm>
        </p:spPr>
        <p:txBody>
          <a:bodyPr lIns="0" tIns="0" rIns="0" bIns="0"/>
          <a:lstStyle/>
          <a:p>
            <a:pPr marL="182563" indent="-182563">
              <a:spcBef>
                <a:spcPts val="0"/>
              </a:spcBef>
              <a:spcAft>
                <a:spcPts val="1200"/>
              </a:spcAft>
              <a:buFont typeface="Arial" charset="0"/>
            </a:pPr>
            <a:r>
              <a:rPr lang="en-US" sz="1800" b="1" dirty="0">
                <a:latin typeface="Arial" charset="0"/>
                <a:ea typeface="Arial" charset="0"/>
                <a:cs typeface="Arial" charset="0"/>
              </a:rPr>
              <a:t>A combination of a CTC network with a separate DBLSTM that predicts each phoneme given the previous one. </a:t>
            </a:r>
          </a:p>
          <a:p>
            <a:pPr marL="182563" indent="-182563">
              <a:spcBef>
                <a:spcPts val="0"/>
              </a:spcBef>
              <a:spcAft>
                <a:spcPts val="1200"/>
              </a:spcAft>
              <a:buFont typeface="Arial" charset="0"/>
            </a:pPr>
            <a:r>
              <a:rPr lang="en-US" sz="1800" b="1" dirty="0">
                <a:latin typeface="Arial" charset="0"/>
                <a:ea typeface="Arial" charset="0"/>
                <a:cs typeface="Arial" charset="0"/>
              </a:rPr>
              <a:t>Unlike CTC which is an acoustic-only model, an RNN transducer can integrate acoustic and linguistic information during a speech recognition task and yields a jointly trained acoustic and language model. </a:t>
            </a:r>
          </a:p>
          <a:p>
            <a:pPr marL="182563" indent="-182563">
              <a:spcBef>
                <a:spcPts val="0"/>
              </a:spcBef>
              <a:spcAft>
                <a:spcPts val="1200"/>
              </a:spcAft>
              <a:buFont typeface="Arial" charset="0"/>
            </a:pPr>
            <a:r>
              <a:rPr lang="en-US" sz="1800" b="1" dirty="0">
                <a:latin typeface="Arial" charset="0"/>
                <a:ea typeface="Arial" charset="0"/>
                <a:cs typeface="Arial" charset="0"/>
              </a:rPr>
              <a:t>While CTC predicts an output distribution at each input time step, an RNN transducer determines a separate distribution </a:t>
            </a:r>
            <a:r>
              <a:rPr lang="en-US" sz="1800" b="1" i="1" dirty="0">
                <a:latin typeface="Arial" charset="0"/>
                <a:ea typeface="Arial" charset="0"/>
                <a:cs typeface="Arial" charset="0"/>
              </a:rPr>
              <a:t>P(</a:t>
            </a:r>
            <a:r>
              <a:rPr lang="en-US" sz="1800" b="1" i="1" dirty="0" err="1">
                <a:latin typeface="Arial" charset="0"/>
                <a:ea typeface="Arial" charset="0"/>
                <a:cs typeface="Arial" charset="0"/>
              </a:rPr>
              <a:t>k|t,u</a:t>
            </a:r>
            <a:r>
              <a:rPr lang="en-US" sz="1800" b="1" i="1" dirty="0">
                <a:latin typeface="Arial" charset="0"/>
                <a:ea typeface="Arial" charset="0"/>
                <a:cs typeface="Arial" charset="0"/>
              </a:rPr>
              <a:t>)</a:t>
            </a:r>
            <a:r>
              <a:rPr lang="en-US" sz="1800" b="1" dirty="0">
                <a:latin typeface="Arial" charset="0"/>
                <a:ea typeface="Arial" charset="0"/>
                <a:cs typeface="Arial" charset="0"/>
              </a:rPr>
              <a:t> for every combination of input time step </a:t>
            </a:r>
            <a:r>
              <a:rPr lang="en-US" sz="1800" b="1" i="1" dirty="0">
                <a:latin typeface="Arial" charset="0"/>
                <a:ea typeface="Arial" charset="0"/>
                <a:cs typeface="Arial" charset="0"/>
              </a:rPr>
              <a:t>t</a:t>
            </a:r>
            <a:r>
              <a:rPr lang="en-US" sz="1800" b="1" dirty="0">
                <a:latin typeface="Arial" charset="0"/>
                <a:ea typeface="Arial" charset="0"/>
                <a:cs typeface="Arial" charset="0"/>
              </a:rPr>
              <a:t> and output time step </a:t>
            </a:r>
            <a:r>
              <a:rPr lang="en-US" sz="1800" b="1" i="1" dirty="0">
                <a:latin typeface="Arial" charset="0"/>
                <a:ea typeface="Arial" charset="0"/>
                <a:cs typeface="Arial" charset="0"/>
              </a:rPr>
              <a:t>u</a:t>
            </a:r>
            <a:r>
              <a:rPr lang="en-US" sz="1800" b="1" dirty="0">
                <a:latin typeface="Arial" charset="0"/>
                <a:ea typeface="Arial" charset="0"/>
                <a:cs typeface="Arial" charset="0"/>
              </a:rPr>
              <a:t>. </a:t>
            </a:r>
          </a:p>
          <a:p>
            <a:pPr marL="182563" indent="-182563">
              <a:spcBef>
                <a:spcPts val="0"/>
              </a:spcBef>
              <a:spcAft>
                <a:spcPts val="600"/>
              </a:spcAft>
              <a:buFont typeface="Arial" charset="0"/>
            </a:pPr>
            <a:r>
              <a:rPr lang="en-US" sz="1800" b="1" dirty="0">
                <a:latin typeface="Arial" charset="0"/>
                <a:ea typeface="Arial" charset="0"/>
                <a:cs typeface="Arial" charset="0"/>
              </a:rPr>
              <a:t>An RNN transducer uses two networks:</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Transcription network: scans the input sequence and outputs the sequence of transcription vectors. </a:t>
            </a:r>
          </a:p>
          <a:p>
            <a:pPr marL="349250" lvl="1" indent="-166688">
              <a:spcBef>
                <a:spcPts val="0"/>
              </a:spcBef>
              <a:spcAft>
                <a:spcPts val="600"/>
              </a:spcAft>
              <a:buFont typeface="Wingdings" charset="2"/>
              <a:buChar char="§"/>
            </a:pPr>
            <a:r>
              <a:rPr lang="en-US" sz="1800" b="1" dirty="0">
                <a:latin typeface="Arial" charset="0"/>
                <a:ea typeface="Arial" charset="0"/>
                <a:cs typeface="Arial" charset="0"/>
              </a:rPr>
              <a:t>Prediction network: scans the output sequence and outputs the prediction vector sequence. </a:t>
            </a:r>
          </a:p>
          <a:p>
            <a:pPr marL="182563" indent="-182563">
              <a:spcBef>
                <a:spcPts val="1200"/>
              </a:spcBef>
              <a:spcAft>
                <a:spcPts val="1200"/>
              </a:spcAft>
              <a:buFont typeface="Arial" charset="0"/>
            </a:pPr>
            <a:r>
              <a:rPr lang="en-US" sz="1800" b="1" dirty="0">
                <a:latin typeface="Arial" charset="0"/>
                <a:ea typeface="Arial" charset="0"/>
                <a:cs typeface="Arial" charset="0"/>
              </a:rPr>
              <a:t>RNN transducers can be decoded with beam search to yield an N-best list of candidate transcriptions.</a:t>
            </a:r>
          </a:p>
        </p:txBody>
      </p:sp>
    </p:spTree>
    <p:extLst>
      <p:ext uri="{BB962C8B-B14F-4D97-AF65-F5344CB8AC3E}">
        <p14:creationId xmlns:p14="http://schemas.microsoft.com/office/powerpoint/2010/main" val="162334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DBLSTM Performance</a:t>
            </a:r>
          </a:p>
        </p:txBody>
      </p:sp>
      <p:sp>
        <p:nvSpPr>
          <p:cNvPr id="3" name="Content Placeholder 2"/>
          <p:cNvSpPr>
            <a:spLocks noGrp="1"/>
          </p:cNvSpPr>
          <p:nvPr>
            <p:ph idx="1"/>
          </p:nvPr>
        </p:nvSpPr>
        <p:spPr>
          <a:xfrm>
            <a:off x="228600" y="647700"/>
            <a:ext cx="8686800" cy="5846406"/>
          </a:xfrm>
        </p:spPr>
        <p:txBody>
          <a:bodyPr lIns="0" tIns="0" rIns="0" bIns="0"/>
          <a:lstStyle/>
          <a:p>
            <a:pPr marL="182563" indent="-182563">
              <a:spcBef>
                <a:spcPts val="0"/>
              </a:spcBef>
              <a:spcAft>
                <a:spcPts val="1200"/>
              </a:spcAft>
              <a:buFont typeface="Arial" charset="0"/>
            </a:pPr>
            <a:r>
              <a:rPr lang="en-US" sz="2400" b="1" dirty="0">
                <a:latin typeface="Arial" charset="0"/>
                <a:ea typeface="Arial" charset="0"/>
                <a:cs typeface="Arial" charset="0"/>
              </a:rPr>
              <a:t>Phoneme recognition</a:t>
            </a:r>
            <a:br>
              <a:rPr lang="en-US" sz="2400" b="1" dirty="0">
                <a:latin typeface="Arial" charset="0"/>
                <a:ea typeface="Arial" charset="0"/>
                <a:cs typeface="Arial" charset="0"/>
              </a:rPr>
            </a:br>
            <a:r>
              <a:rPr lang="en-US" sz="2400" b="1" dirty="0">
                <a:latin typeface="Arial" charset="0"/>
                <a:ea typeface="Arial" charset="0"/>
                <a:cs typeface="Arial" charset="0"/>
              </a:rPr>
              <a:t>experiments on the</a:t>
            </a:r>
            <a:br>
              <a:rPr lang="en-US" sz="2400" b="1" dirty="0">
                <a:latin typeface="Arial" charset="0"/>
                <a:ea typeface="Arial" charset="0"/>
                <a:cs typeface="Arial" charset="0"/>
              </a:rPr>
            </a:br>
            <a:r>
              <a:rPr lang="en-US" sz="2400" b="1" dirty="0">
                <a:latin typeface="Arial" charset="0"/>
                <a:ea typeface="Arial" charset="0"/>
                <a:cs typeface="Arial" charset="0"/>
              </a:rPr>
              <a:t>TIMIT Corpus. </a:t>
            </a:r>
          </a:p>
          <a:p>
            <a:pPr marL="182563" indent="-182563">
              <a:spcBef>
                <a:spcPts val="0"/>
              </a:spcBef>
              <a:spcAft>
                <a:spcPts val="1200"/>
              </a:spcAft>
              <a:buFont typeface="Arial" charset="0"/>
            </a:pPr>
            <a:r>
              <a:rPr lang="en-US" sz="2400" b="1" dirty="0">
                <a:latin typeface="Arial" charset="0"/>
                <a:ea typeface="Arial" charset="0"/>
                <a:cs typeface="Arial" charset="0"/>
              </a:rPr>
              <a:t>A bidirectional LSTM was</a:t>
            </a:r>
            <a:br>
              <a:rPr lang="en-US" sz="2400" b="1" dirty="0">
                <a:latin typeface="Arial" charset="0"/>
                <a:ea typeface="Arial" charset="0"/>
                <a:cs typeface="Arial" charset="0"/>
              </a:rPr>
            </a:br>
            <a:r>
              <a:rPr lang="en-US" sz="2400" b="1" dirty="0">
                <a:latin typeface="Arial" charset="0"/>
                <a:ea typeface="Arial" charset="0"/>
                <a:cs typeface="Arial" charset="0"/>
              </a:rPr>
              <a:t>used for all networks</a:t>
            </a:r>
            <a:br>
              <a:rPr lang="en-US" sz="2400" b="1" dirty="0">
                <a:latin typeface="Arial" charset="0"/>
                <a:ea typeface="Arial" charset="0"/>
                <a:cs typeface="Arial" charset="0"/>
              </a:rPr>
            </a:br>
            <a:r>
              <a:rPr lang="en-US" sz="2400" b="1" dirty="0">
                <a:latin typeface="Arial" charset="0"/>
                <a:ea typeface="Arial" charset="0"/>
                <a:cs typeface="Arial" charset="0"/>
              </a:rPr>
              <a:t>except CTC-3l-500h-tanh,</a:t>
            </a:r>
            <a:br>
              <a:rPr lang="en-US" sz="2400" b="1" dirty="0">
                <a:latin typeface="Arial" charset="0"/>
                <a:ea typeface="Arial" charset="0"/>
                <a:cs typeface="Arial" charset="0"/>
              </a:rPr>
            </a:br>
            <a:r>
              <a:rPr lang="en-US" sz="2400" b="1" dirty="0">
                <a:latin typeface="Arial" charset="0"/>
                <a:ea typeface="Arial" charset="0"/>
                <a:cs typeface="Arial" charset="0"/>
              </a:rPr>
              <a:t>which had </a:t>
            </a:r>
            <a:r>
              <a:rPr lang="en-US" sz="2400" b="1" i="1" dirty="0" err="1">
                <a:latin typeface="Arial" charset="0"/>
                <a:ea typeface="Arial" charset="0"/>
                <a:cs typeface="Arial" charset="0"/>
              </a:rPr>
              <a:t>tanh</a:t>
            </a:r>
            <a:r>
              <a:rPr lang="en-US" sz="2400" b="1" dirty="0">
                <a:latin typeface="Arial" charset="0"/>
                <a:ea typeface="Arial" charset="0"/>
                <a:cs typeface="Arial" charset="0"/>
              </a:rPr>
              <a:t> units</a:t>
            </a:r>
            <a:br>
              <a:rPr lang="en-US" sz="2400" b="1" dirty="0">
                <a:latin typeface="Arial" charset="0"/>
                <a:ea typeface="Arial" charset="0"/>
                <a:cs typeface="Arial" charset="0"/>
              </a:rPr>
            </a:br>
            <a:r>
              <a:rPr lang="en-US" sz="2400" b="1" dirty="0">
                <a:latin typeface="Arial" charset="0"/>
                <a:ea typeface="Arial" charset="0"/>
                <a:cs typeface="Arial" charset="0"/>
              </a:rPr>
              <a:t>instead of LSTM cells, and</a:t>
            </a:r>
            <a:br>
              <a:rPr lang="en-US" sz="2400" b="1" dirty="0">
                <a:latin typeface="Arial" charset="0"/>
                <a:ea typeface="Arial" charset="0"/>
                <a:cs typeface="Arial" charset="0"/>
              </a:rPr>
            </a:br>
            <a:r>
              <a:rPr lang="en-US" sz="2400" b="1" dirty="0">
                <a:latin typeface="Arial" charset="0"/>
                <a:ea typeface="Arial" charset="0"/>
                <a:cs typeface="Arial" charset="0"/>
              </a:rPr>
              <a:t>CTC-3l-421h-uni where the LSTM layers were unidirectional.</a:t>
            </a:r>
          </a:p>
          <a:p>
            <a:pPr marL="182563" indent="-182563">
              <a:spcBef>
                <a:spcPts val="0"/>
              </a:spcBef>
              <a:spcAft>
                <a:spcPts val="1200"/>
              </a:spcAft>
              <a:buFont typeface="Arial" charset="0"/>
            </a:pPr>
            <a:r>
              <a:rPr lang="en-US" sz="2400" b="1" dirty="0">
                <a:latin typeface="Arial" charset="0"/>
                <a:ea typeface="Arial" charset="0"/>
                <a:cs typeface="Arial" charset="0"/>
              </a:rPr>
              <a:t>LSTM works much better than </a:t>
            </a:r>
            <a:r>
              <a:rPr lang="en-US" sz="2400" b="1" i="1" dirty="0" err="1">
                <a:latin typeface="Arial" charset="0"/>
                <a:ea typeface="Arial" charset="0"/>
                <a:cs typeface="Arial" charset="0"/>
              </a:rPr>
              <a:t>tanh</a:t>
            </a:r>
            <a:r>
              <a:rPr lang="en-US" sz="2400" b="1" dirty="0">
                <a:latin typeface="Arial" charset="0"/>
                <a:ea typeface="Arial" charset="0"/>
                <a:cs typeface="Arial" charset="0"/>
              </a:rPr>
              <a:t> for this task.</a:t>
            </a:r>
          </a:p>
          <a:p>
            <a:pPr marL="182563" indent="-182563">
              <a:spcBef>
                <a:spcPts val="0"/>
              </a:spcBef>
              <a:spcAft>
                <a:spcPts val="1200"/>
              </a:spcAft>
              <a:buFont typeface="Arial" charset="0"/>
            </a:pPr>
            <a:r>
              <a:rPr lang="en-US" sz="2400" b="1" dirty="0">
                <a:latin typeface="Arial" charset="0"/>
                <a:ea typeface="Arial" charset="0"/>
                <a:cs typeface="Arial" charset="0"/>
              </a:rPr>
              <a:t>Bidirectional LSTMs have a slight advantage over unidirectional LSTMs.</a:t>
            </a:r>
          </a:p>
          <a:p>
            <a:pPr marL="182563" indent="-182563">
              <a:spcBef>
                <a:spcPts val="0"/>
              </a:spcBef>
              <a:spcAft>
                <a:spcPts val="1200"/>
              </a:spcAft>
              <a:buFont typeface="Arial" charset="0"/>
            </a:pPr>
            <a:r>
              <a:rPr lang="en-US" sz="2400" b="1" dirty="0">
                <a:latin typeface="Arial" charset="0"/>
                <a:ea typeface="Arial" charset="0"/>
                <a:cs typeface="Arial" charset="0"/>
              </a:rPr>
              <a:t>Depth is more important than layer size. </a:t>
            </a:r>
          </a:p>
          <a:p>
            <a:pPr marL="182563" indent="-182563">
              <a:spcBef>
                <a:spcPts val="0"/>
              </a:spcBef>
              <a:spcAft>
                <a:spcPts val="1200"/>
              </a:spcAft>
              <a:buFont typeface="Arial" charset="0"/>
            </a:pPr>
            <a:endParaRPr lang="en-US" sz="1800" b="1" dirty="0">
              <a:latin typeface="Arial" charset="0"/>
              <a:ea typeface="Arial" charset="0"/>
              <a:cs typeface="Arial" charset="0"/>
            </a:endParaRPr>
          </a:p>
        </p:txBody>
      </p:sp>
      <p:pic>
        <p:nvPicPr>
          <p:cNvPr id="4" name="Picture 3"/>
          <p:cNvPicPr>
            <a:picLocks noChangeAspect="1"/>
          </p:cNvPicPr>
          <p:nvPr/>
        </p:nvPicPr>
        <p:blipFill>
          <a:blip r:embed="rId2"/>
          <a:srcRect/>
          <a:stretch>
            <a:fillRect/>
          </a:stretch>
        </p:blipFill>
        <p:spPr bwMode="auto">
          <a:xfrm>
            <a:off x="4385388" y="647700"/>
            <a:ext cx="4530012" cy="2771761"/>
          </a:xfrm>
          <a:prstGeom prst="rect">
            <a:avLst/>
          </a:prstGeom>
          <a:noFill/>
          <a:ln w="9525">
            <a:noFill/>
            <a:miter lim="800000"/>
            <a:headEnd/>
            <a:tailEnd/>
          </a:ln>
        </p:spPr>
      </p:pic>
      <p:sp>
        <p:nvSpPr>
          <p:cNvPr id="6" name="Content Placeholder 2"/>
          <p:cNvSpPr txBox="1">
            <a:spLocks/>
          </p:cNvSpPr>
          <p:nvPr/>
        </p:nvSpPr>
        <p:spPr>
          <a:xfrm>
            <a:off x="822960" y="3278982"/>
            <a:ext cx="4320540" cy="1437481"/>
          </a:xfrm>
          <a:prstGeom prst="rect">
            <a:avLst/>
          </a:prstGeom>
        </p:spPr>
        <p:txBody>
          <a:bodyPr vert="horz" lIns="0" tIns="34290" rIns="0" bIns="3429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fontAlgn="auto">
              <a:buClr>
                <a:srgbClr val="4F81BD"/>
              </a:buClr>
              <a:buFont typeface="Wingdings" panose="05000000000000000000" pitchFamily="2" charset="2"/>
              <a:buChar char="Ø"/>
            </a:pPr>
            <a:endParaRPr lang="en-US" sz="1500" dirty="0">
              <a:solidFill>
                <a:prstClr val="black">
                  <a:lumMod val="75000"/>
                  <a:lumOff val="25000"/>
                </a:prstClr>
              </a:solidFill>
            </a:endParaRPr>
          </a:p>
        </p:txBody>
      </p:sp>
    </p:spTree>
    <p:extLst>
      <p:ext uri="{BB962C8B-B14F-4D97-AF65-F5344CB8AC3E}">
        <p14:creationId xmlns:p14="http://schemas.microsoft.com/office/powerpoint/2010/main" val="141005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Summary and Future Work</a:t>
            </a:r>
          </a:p>
        </p:txBody>
      </p:sp>
      <p:sp>
        <p:nvSpPr>
          <p:cNvPr id="3" name="Content Placeholder 2"/>
          <p:cNvSpPr>
            <a:spLocks noGrp="1"/>
          </p:cNvSpPr>
          <p:nvPr>
            <p:ph idx="1"/>
          </p:nvPr>
        </p:nvSpPr>
        <p:spPr>
          <a:xfrm>
            <a:off x="228600" y="685800"/>
            <a:ext cx="8686800" cy="3784504"/>
          </a:xfrm>
        </p:spPr>
        <p:txBody>
          <a:bodyPr lIns="0" tIns="0" rIns="0" bIns="0">
            <a:noAutofit/>
          </a:bodyPr>
          <a:lstStyle/>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Deep recurrent neural networks and deep bidirectional long short-term memory have given the best known results on sequential tasks such as speech recognition.</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EEG classification using deep learning methods such as deep belief networks and </a:t>
            </a:r>
            <a:r>
              <a:rPr lang="en-US" sz="1800" b="1" dirty="0" err="1">
                <a:latin typeface="Arial" charset="0"/>
                <a:ea typeface="Arial" charset="0"/>
                <a:cs typeface="Arial" charset="0"/>
              </a:rPr>
              <a:t>SdAs</a:t>
            </a:r>
            <a:r>
              <a:rPr lang="en-US" sz="1800" b="1" dirty="0">
                <a:latin typeface="Arial" charset="0"/>
                <a:ea typeface="Arial" charset="0"/>
                <a:cs typeface="Arial" charset="0"/>
              </a:rPr>
              <a:t> appear promising.</a:t>
            </a:r>
          </a:p>
          <a:p>
            <a:pPr marL="182563" indent="-182563">
              <a:spcBef>
                <a:spcPts val="0"/>
              </a:spcBef>
              <a:spcAft>
                <a:spcPts val="1200"/>
              </a:spcAft>
              <a:buFont typeface="Arial" panose="020B0604020202020204" pitchFamily="34" charset="0"/>
              <a:buChar char="•"/>
            </a:pPr>
            <a:r>
              <a:rPr lang="en-US" sz="1800" b="1" dirty="0">
                <a:latin typeface="Arial" charset="0"/>
                <a:ea typeface="Arial" charset="0"/>
                <a:cs typeface="Arial" charset="0"/>
              </a:rPr>
              <a:t>RNNs have not been applied to sequential processing of EEG signals.</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LSTMs are good candidates for EEG signal analysis:</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Their memory properties decrease the false alarm rate.</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CTC training allows the use of EEG reports directly without alignment.</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A heuristic language model can be replaced by DBLSTM using an RNN transducer.</a:t>
            </a:r>
          </a:p>
          <a:p>
            <a:pPr marL="458788" lvl="1" indent="-276225">
              <a:spcBef>
                <a:spcPts val="0"/>
              </a:spcBef>
              <a:spcAft>
                <a:spcPts val="1800"/>
              </a:spcAft>
              <a:buFont typeface="Wingdings" panose="05000000000000000000" pitchFamily="2" charset="2"/>
              <a:buChar char="Ø"/>
            </a:pPr>
            <a:r>
              <a:rPr lang="en-US" sz="1800" b="1" dirty="0">
                <a:latin typeface="Arial" charset="0"/>
                <a:ea typeface="Arial" charset="0"/>
                <a:cs typeface="Arial" charset="0"/>
              </a:rPr>
              <a:t>Prediction of a seizure event can be reported much earlier (~20 </a:t>
            </a:r>
            <a:r>
              <a:rPr lang="en-US" sz="1800" b="1" dirty="0" err="1">
                <a:latin typeface="Arial" charset="0"/>
                <a:ea typeface="Arial" charset="0"/>
                <a:cs typeface="Arial" charset="0"/>
              </a:rPr>
              <a:t>mins</a:t>
            </a:r>
            <a:r>
              <a:rPr lang="en-US" sz="1800" b="1" dirty="0">
                <a:latin typeface="Arial" charset="0"/>
                <a:ea typeface="Arial" charset="0"/>
                <a:cs typeface="Arial" charset="0"/>
              </a:rPr>
              <a:t>.).</a:t>
            </a:r>
          </a:p>
          <a:p>
            <a:pPr marL="182563" indent="-182563">
              <a:spcBef>
                <a:spcPts val="0"/>
              </a:spcBef>
              <a:spcAft>
                <a:spcPts val="600"/>
              </a:spcAft>
              <a:buFont typeface="Arial" panose="020B0604020202020204" pitchFamily="34" charset="0"/>
              <a:buChar char="•"/>
            </a:pPr>
            <a:r>
              <a:rPr lang="en-US" sz="1800" b="1" dirty="0">
                <a:latin typeface="Arial" charset="0"/>
                <a:ea typeface="Arial" charset="0"/>
                <a:cs typeface="Arial" charset="0"/>
              </a:rPr>
              <a:t>Future work: </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Replace </a:t>
            </a:r>
            <a:r>
              <a:rPr lang="en-US" sz="1800" b="1" dirty="0" err="1">
                <a:latin typeface="Arial" charset="0"/>
                <a:ea typeface="Arial" charset="0"/>
                <a:cs typeface="Arial" charset="0"/>
              </a:rPr>
              <a:t>SdA</a:t>
            </a:r>
            <a:r>
              <a:rPr lang="en-US" sz="1800" b="1" dirty="0">
                <a:latin typeface="Arial" charset="0"/>
                <a:ea typeface="Arial" charset="0"/>
                <a:cs typeface="Arial" charset="0"/>
              </a:rPr>
              <a:t> by: Standard RNN, LSTM, DRNN, DLSTM, and DBLSTM.</a:t>
            </a:r>
          </a:p>
          <a:p>
            <a:pPr marL="458788" lvl="1" indent="-276225">
              <a:spcBef>
                <a:spcPts val="0"/>
              </a:spcBef>
              <a:spcAft>
                <a:spcPts val="600"/>
              </a:spcAft>
              <a:buFont typeface="Wingdings" panose="05000000000000000000" pitchFamily="2" charset="2"/>
              <a:buChar char="Ø"/>
            </a:pPr>
            <a:r>
              <a:rPr lang="en-US" sz="1800" b="1" dirty="0">
                <a:latin typeface="Arial" charset="0"/>
                <a:ea typeface="Arial" charset="0"/>
                <a:cs typeface="Arial" charset="0"/>
              </a:rPr>
              <a:t>Develop a seizure prediction tool using DBLSTM.</a:t>
            </a:r>
          </a:p>
        </p:txBody>
      </p:sp>
    </p:spTree>
    <p:extLst>
      <p:ext uri="{BB962C8B-B14F-4D97-AF65-F5344CB8AC3E}">
        <p14:creationId xmlns:p14="http://schemas.microsoft.com/office/powerpoint/2010/main" val="8023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Brief Bibliography</a:t>
            </a:r>
          </a:p>
        </p:txBody>
      </p:sp>
      <p:sp>
        <p:nvSpPr>
          <p:cNvPr id="3" name="Content Placeholder 2"/>
          <p:cNvSpPr>
            <a:spLocks noGrp="1"/>
          </p:cNvSpPr>
          <p:nvPr>
            <p:ph idx="1"/>
          </p:nvPr>
        </p:nvSpPr>
        <p:spPr>
          <a:xfrm>
            <a:off x="228600" y="571500"/>
            <a:ext cx="8686800" cy="5698671"/>
          </a:xfrm>
        </p:spPr>
        <p:txBody>
          <a:bodyPr>
            <a:noAutofit/>
          </a:bodyPr>
          <a:lstStyle/>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[1]	M. </a:t>
            </a:r>
            <a:r>
              <a:rPr lang="en-US" sz="1200" b="1" dirty="0" err="1">
                <a:latin typeface="Arial" charset="0"/>
                <a:ea typeface="Arial" charset="0"/>
                <a:cs typeface="Arial" charset="0"/>
              </a:rPr>
              <a:t>Hermans</a:t>
            </a:r>
            <a:r>
              <a:rPr lang="en-US" sz="1200" b="1" dirty="0">
                <a:latin typeface="Arial" charset="0"/>
                <a:ea typeface="Arial" charset="0"/>
                <a:cs typeface="Arial" charset="0"/>
              </a:rPr>
              <a:t> and B. </a:t>
            </a:r>
            <a:r>
              <a:rPr lang="en-US" sz="1200" b="1" dirty="0" err="1">
                <a:latin typeface="Arial" charset="0"/>
                <a:ea typeface="Arial" charset="0"/>
                <a:cs typeface="Arial" charset="0"/>
              </a:rPr>
              <a:t>Schrauwen</a:t>
            </a:r>
            <a:r>
              <a:rPr lang="en-US" sz="1200" b="1" dirty="0">
                <a:latin typeface="Arial" charset="0"/>
                <a:ea typeface="Arial" charset="0"/>
                <a:cs typeface="Arial" charset="0"/>
              </a:rPr>
              <a:t>, “Training and Analyzing Deep Recurrent Neural Networks,” </a:t>
            </a:r>
            <a:r>
              <a:rPr lang="en-US" sz="1200" b="1" i="1" dirty="0">
                <a:latin typeface="Arial" charset="0"/>
                <a:ea typeface="Arial" charset="0"/>
                <a:cs typeface="Arial" charset="0"/>
              </a:rPr>
              <a:t>Adv. Neural Inf. Process. Syst.</a:t>
            </a:r>
            <a:r>
              <a:rPr lang="en-US" sz="1200" b="1" dirty="0">
                <a:latin typeface="Arial" charset="0"/>
                <a:ea typeface="Arial" charset="0"/>
                <a:cs typeface="Arial" charset="0"/>
              </a:rPr>
              <a:t>, pp. 190–198,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[2]	A. Graves, A. Mohamed, and G. Hinton, “Speech Recognition With Deep Recurrent Neural Networks,” </a:t>
            </a:r>
            <a:r>
              <a:rPr lang="en-US" sz="1200" b="1" i="1" dirty="0">
                <a:latin typeface="Arial" charset="0"/>
                <a:ea typeface="Arial" charset="0"/>
                <a:cs typeface="Arial" charset="0"/>
              </a:rPr>
              <a:t>IEEE Int. Conf. </a:t>
            </a:r>
            <a:r>
              <a:rPr lang="en-US" sz="1200" b="1" i="1" dirty="0" err="1">
                <a:latin typeface="Arial" charset="0"/>
                <a:ea typeface="Arial" charset="0"/>
                <a:cs typeface="Arial" charset="0"/>
              </a:rPr>
              <a:t>Acoust</a:t>
            </a:r>
            <a:r>
              <a:rPr lang="en-US" sz="1200" b="1" i="1" dirty="0">
                <a:latin typeface="Arial" charset="0"/>
                <a:ea typeface="Arial" charset="0"/>
                <a:cs typeface="Arial" charset="0"/>
              </a:rPr>
              <a:t>. Speech, Signal Process.</a:t>
            </a:r>
            <a:r>
              <a:rPr lang="en-US" sz="1200" b="1" dirty="0">
                <a:latin typeface="Arial" charset="0"/>
                <a:ea typeface="Arial" charset="0"/>
                <a:cs typeface="Arial" charset="0"/>
              </a:rPr>
              <a:t>, no. 3, pp. 6645–6649, 2013.</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[3] 	J. T. Turner, A. Page, T. </a:t>
            </a:r>
            <a:r>
              <a:rPr lang="en-US" sz="1200" b="1" dirty="0" err="1">
                <a:latin typeface="Arial" charset="0"/>
                <a:ea typeface="Arial" charset="0"/>
                <a:cs typeface="Arial" charset="0"/>
              </a:rPr>
              <a:t>Mohsenin</a:t>
            </a:r>
            <a:r>
              <a:rPr lang="en-US" sz="1200" b="1" dirty="0">
                <a:latin typeface="Arial" charset="0"/>
                <a:ea typeface="Arial" charset="0"/>
                <a:cs typeface="Arial" charset="0"/>
              </a:rPr>
              <a:t>, and T. Oates, “Deep Belief Networks used on High Resolution Multichannel Electroencephalography Data for Seizure Detection,” </a:t>
            </a:r>
            <a:r>
              <a:rPr lang="en-US" sz="1200" b="1" i="1" dirty="0">
                <a:latin typeface="Arial" charset="0"/>
                <a:ea typeface="Arial" charset="0"/>
                <a:cs typeface="Arial" charset="0"/>
              </a:rPr>
              <a:t>AAAI Spring </a:t>
            </a:r>
            <a:r>
              <a:rPr lang="en-US" sz="1200" b="1" i="1" dirty="0" err="1">
                <a:latin typeface="Arial" charset="0"/>
                <a:ea typeface="Arial" charset="0"/>
                <a:cs typeface="Arial" charset="0"/>
              </a:rPr>
              <a:t>Symp</a:t>
            </a:r>
            <a:r>
              <a:rPr lang="en-US" sz="1200" b="1" i="1" dirty="0">
                <a:latin typeface="Arial" charset="0"/>
                <a:ea typeface="Arial" charset="0"/>
                <a:cs typeface="Arial" charset="0"/>
              </a:rPr>
              <a:t>. Ser.</a:t>
            </a:r>
            <a:r>
              <a:rPr lang="en-US" sz="1200" b="1" dirty="0">
                <a:latin typeface="Arial" charset="0"/>
                <a:ea typeface="Arial" charset="0"/>
                <a:cs typeface="Arial" charset="0"/>
              </a:rPr>
              <a:t>, no. 1, pp. 75–81, 2014.	</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[4]	Y. </a:t>
            </a:r>
            <a:r>
              <a:rPr lang="en-US" sz="1200" b="1" dirty="0" err="1">
                <a:latin typeface="Arial" charset="0"/>
                <a:ea typeface="Arial" charset="0"/>
                <a:cs typeface="Arial" charset="0"/>
              </a:rPr>
              <a:t>LeCun</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and G. Hinton, “Deep learning,” </a:t>
            </a:r>
            <a:r>
              <a:rPr lang="en-US" sz="1200" b="1" i="1" dirty="0">
                <a:latin typeface="Arial" charset="0"/>
                <a:ea typeface="Arial" charset="0"/>
                <a:cs typeface="Arial" charset="0"/>
              </a:rPr>
              <a:t>Nature</a:t>
            </a:r>
            <a:r>
              <a:rPr lang="en-US" sz="1200" b="1" dirty="0">
                <a:latin typeface="Arial" charset="0"/>
                <a:ea typeface="Arial" charset="0"/>
                <a:cs typeface="Arial" charset="0"/>
              </a:rPr>
              <a:t>, vol. 521, no. 7553, pp. 436–444, 2015.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[5]	Y.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Simard</a:t>
            </a:r>
            <a:r>
              <a:rPr lang="en-US" sz="1200" b="1" dirty="0">
                <a:latin typeface="Arial" charset="0"/>
                <a:ea typeface="Arial" charset="0"/>
                <a:cs typeface="Arial" charset="0"/>
              </a:rPr>
              <a:t>, and P. </a:t>
            </a:r>
            <a:r>
              <a:rPr lang="en-US" sz="1200" b="1" dirty="0" err="1">
                <a:latin typeface="Arial" charset="0"/>
                <a:ea typeface="Arial" charset="0"/>
                <a:cs typeface="Arial" charset="0"/>
              </a:rPr>
              <a:t>Frasconi</a:t>
            </a:r>
            <a:r>
              <a:rPr lang="en-US" sz="1200" b="1" dirty="0">
                <a:latin typeface="Arial" charset="0"/>
                <a:ea typeface="Arial" charset="0"/>
                <a:cs typeface="Arial" charset="0"/>
              </a:rPr>
              <a:t>, “Learning Long-Term Dependencies with Gradient Descent is Difficult,” </a:t>
            </a:r>
            <a:r>
              <a:rPr lang="en-US" sz="1200" b="1" i="1" dirty="0">
                <a:latin typeface="Arial" charset="0"/>
                <a:ea typeface="Arial" charset="0"/>
                <a:cs typeface="Arial" charset="0"/>
              </a:rPr>
              <a:t>IEEE Trans. Neural Networks</a:t>
            </a:r>
            <a:r>
              <a:rPr lang="en-US" sz="1200" b="1" dirty="0">
                <a:latin typeface="Arial" charset="0"/>
                <a:ea typeface="Arial" charset="0"/>
                <a:cs typeface="Arial" charset="0"/>
              </a:rPr>
              <a:t>, vol. 5, no. 2, pp. 157–166, 1994.</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[6]	R. </a:t>
            </a:r>
            <a:r>
              <a:rPr lang="en-US" sz="1200" b="1" dirty="0" err="1">
                <a:latin typeface="Arial" charset="0"/>
                <a:ea typeface="Arial" charset="0"/>
                <a:cs typeface="Arial" charset="0"/>
              </a:rPr>
              <a:t>Pascanu</a:t>
            </a:r>
            <a:r>
              <a:rPr lang="en-US" sz="1200" b="1" dirty="0">
                <a:latin typeface="Arial" charset="0"/>
                <a:ea typeface="Arial" charset="0"/>
                <a:cs typeface="Arial" charset="0"/>
              </a:rPr>
              <a:t>, T. </a:t>
            </a:r>
            <a:r>
              <a:rPr lang="en-US" sz="1200" b="1" dirty="0" err="1">
                <a:latin typeface="Arial" charset="0"/>
                <a:ea typeface="Arial" charset="0"/>
                <a:cs typeface="Arial" charset="0"/>
              </a:rPr>
              <a:t>Mikolov</a:t>
            </a:r>
            <a:r>
              <a:rPr lang="en-US" sz="1200" b="1" dirty="0">
                <a:latin typeface="Arial" charset="0"/>
                <a:ea typeface="Arial" charset="0"/>
                <a:cs typeface="Arial" charset="0"/>
              </a:rPr>
              <a:t>, and Y. </a:t>
            </a:r>
            <a:r>
              <a:rPr lang="en-US" sz="1200" b="1" dirty="0" err="1">
                <a:latin typeface="Arial" charset="0"/>
                <a:ea typeface="Arial" charset="0"/>
                <a:cs typeface="Arial" charset="0"/>
              </a:rPr>
              <a:t>Bengio</a:t>
            </a:r>
            <a:r>
              <a:rPr lang="en-US" sz="1200" b="1" dirty="0">
                <a:latin typeface="Arial" charset="0"/>
                <a:ea typeface="Arial" charset="0"/>
                <a:cs typeface="Arial" charset="0"/>
              </a:rPr>
              <a:t>, “On the difficulty of training recurrent neural networks,” in </a:t>
            </a:r>
            <a:r>
              <a:rPr lang="en-US" sz="1200" b="1" i="1" dirty="0">
                <a:latin typeface="Arial" charset="0"/>
                <a:ea typeface="Arial" charset="0"/>
                <a:cs typeface="Arial" charset="0"/>
              </a:rPr>
              <a:t>International Conference on Machine Learning</a:t>
            </a:r>
            <a:r>
              <a:rPr lang="en-US" sz="1200" b="1" dirty="0">
                <a:latin typeface="Arial" charset="0"/>
                <a:ea typeface="Arial" charset="0"/>
                <a:cs typeface="Arial" charset="0"/>
              </a:rPr>
              <a:t>, 2013, no. 2, pp. 1310–1318.</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[7]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Y.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Frasconi</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“Gradient flow in recurrent nets: the difficulty of learning long-term dependencies,” </a:t>
            </a:r>
            <a:r>
              <a:rPr lang="en-US" sz="1200" b="1" i="1" dirty="0">
                <a:latin typeface="Arial" charset="0"/>
                <a:ea typeface="Arial" charset="0"/>
                <a:cs typeface="Arial" charset="0"/>
              </a:rPr>
              <a:t>A F. </a:t>
            </a:r>
            <a:r>
              <a:rPr lang="en-US" sz="1200" b="1" i="1" dirty="0" err="1">
                <a:latin typeface="Arial" charset="0"/>
                <a:ea typeface="Arial" charset="0"/>
                <a:cs typeface="Arial" charset="0"/>
              </a:rPr>
              <a:t>Guid</a:t>
            </a:r>
            <a:r>
              <a:rPr lang="en-US" sz="1200" b="1" i="1" dirty="0">
                <a:latin typeface="Arial" charset="0"/>
                <a:ea typeface="Arial" charset="0"/>
                <a:cs typeface="Arial" charset="0"/>
              </a:rPr>
              <a:t>. to </a:t>
            </a:r>
            <a:r>
              <a:rPr lang="en-US" sz="1200" b="1" i="1" dirty="0" err="1">
                <a:latin typeface="Arial" charset="0"/>
                <a:ea typeface="Arial" charset="0"/>
                <a:cs typeface="Arial" charset="0"/>
              </a:rPr>
              <a:t>Dyn</a:t>
            </a:r>
            <a:r>
              <a:rPr lang="en-US" sz="1200" b="1" i="1" dirty="0">
                <a:latin typeface="Arial" charset="0"/>
                <a:ea typeface="Arial" charset="0"/>
                <a:cs typeface="Arial" charset="0"/>
              </a:rPr>
              <a:t>. </a:t>
            </a:r>
            <a:r>
              <a:rPr lang="en-US" sz="1200" b="1" i="1" dirty="0" err="1">
                <a:latin typeface="Arial" charset="0"/>
                <a:ea typeface="Arial" charset="0"/>
                <a:cs typeface="Arial" charset="0"/>
              </a:rPr>
              <a:t>Recurr</a:t>
            </a:r>
            <a:r>
              <a:rPr lang="en-US" sz="1200" b="1" i="1" dirty="0">
                <a:latin typeface="Arial" charset="0"/>
                <a:ea typeface="Arial" charset="0"/>
                <a:cs typeface="Arial" charset="0"/>
              </a:rPr>
              <a:t>. Networks</a:t>
            </a:r>
            <a:r>
              <a:rPr lang="en-US" sz="1200" b="1" dirty="0">
                <a:latin typeface="Arial" charset="0"/>
                <a:ea typeface="Arial" charset="0"/>
                <a:cs typeface="Arial" charset="0"/>
              </a:rPr>
              <a:t>, pp. 237–243, 2001.</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[8]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S. </a:t>
            </a:r>
            <a:r>
              <a:rPr lang="en-US" sz="1200" b="1" dirty="0" err="1">
                <a:latin typeface="Arial" charset="0"/>
                <a:ea typeface="Arial" charset="0"/>
                <a:cs typeface="Arial" charset="0"/>
              </a:rPr>
              <a:t>Hochreiter</a:t>
            </a:r>
            <a:r>
              <a:rPr lang="en-US" sz="1200" b="1" dirty="0">
                <a:latin typeface="Arial" charset="0"/>
                <a:ea typeface="Arial" charset="0"/>
                <a:cs typeface="Arial" charset="0"/>
              </a:rPr>
              <a:t>,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“Long short-term memory.,” </a:t>
            </a:r>
            <a:r>
              <a:rPr lang="en-US" sz="1200" b="1" i="1" dirty="0">
                <a:latin typeface="Arial" charset="0"/>
                <a:ea typeface="Arial" charset="0"/>
                <a:cs typeface="Arial" charset="0"/>
              </a:rPr>
              <a:t>Neural </a:t>
            </a:r>
            <a:r>
              <a:rPr lang="en-US" sz="1200" b="1" i="1" dirty="0" err="1">
                <a:latin typeface="Arial" charset="0"/>
                <a:ea typeface="Arial" charset="0"/>
                <a:cs typeface="Arial" charset="0"/>
              </a:rPr>
              <a:t>Comput</a:t>
            </a:r>
            <a:r>
              <a:rPr lang="en-US" sz="1200" b="1" i="1" dirty="0">
                <a:latin typeface="Arial" charset="0"/>
                <a:ea typeface="Arial" charset="0"/>
                <a:cs typeface="Arial" charset="0"/>
              </a:rPr>
              <a:t>.</a:t>
            </a:r>
            <a:r>
              <a:rPr lang="en-US" sz="1200" b="1" dirty="0">
                <a:latin typeface="Arial" charset="0"/>
                <a:ea typeface="Arial" charset="0"/>
                <a:cs typeface="Arial" charset="0"/>
              </a:rPr>
              <a:t>, vol. 9, no. 8, pp. 1735–80, 1997.</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[9]	K. </a:t>
            </a:r>
            <a:r>
              <a:rPr lang="en-US" sz="1200" b="1" dirty="0" err="1">
                <a:latin typeface="Arial" charset="0"/>
                <a:ea typeface="Arial" charset="0"/>
                <a:cs typeface="Arial" charset="0"/>
              </a:rPr>
              <a:t>Greff</a:t>
            </a:r>
            <a:r>
              <a:rPr lang="en-US" sz="1200" b="1" dirty="0">
                <a:latin typeface="Arial" charset="0"/>
                <a:ea typeface="Arial" charset="0"/>
                <a:cs typeface="Arial" charset="0"/>
              </a:rPr>
              <a:t>, R. K. Srivastava, J. </a:t>
            </a:r>
            <a:r>
              <a:rPr lang="en-US" sz="1200" b="1" dirty="0" err="1">
                <a:latin typeface="Arial" charset="0"/>
                <a:ea typeface="Arial" charset="0"/>
                <a:cs typeface="Arial" charset="0"/>
              </a:rPr>
              <a:t>Koutník</a:t>
            </a:r>
            <a:r>
              <a:rPr lang="en-US" sz="1200" b="1" dirty="0">
                <a:latin typeface="Arial" charset="0"/>
                <a:ea typeface="Arial" charset="0"/>
                <a:cs typeface="Arial" charset="0"/>
              </a:rPr>
              <a:t>, B. R. </a:t>
            </a:r>
            <a:r>
              <a:rPr lang="en-US" sz="1200" b="1" dirty="0" err="1">
                <a:latin typeface="Arial" charset="0"/>
                <a:ea typeface="Arial" charset="0"/>
                <a:cs typeface="Arial" charset="0"/>
              </a:rPr>
              <a:t>Steunebrink</a:t>
            </a:r>
            <a:r>
              <a:rPr lang="en-US" sz="1200" b="1" dirty="0">
                <a:latin typeface="Arial" charset="0"/>
                <a:ea typeface="Arial" charset="0"/>
                <a:cs typeface="Arial" charset="0"/>
              </a:rPr>
              <a:t>,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“LSTM: A Search Space Odyssey,” </a:t>
            </a:r>
            <a:r>
              <a:rPr lang="en-US" sz="1200" b="1" i="1" dirty="0" err="1">
                <a:latin typeface="Arial" charset="0"/>
                <a:ea typeface="Arial" charset="0"/>
                <a:cs typeface="Arial" charset="0"/>
              </a:rPr>
              <a:t>arXiv</a:t>
            </a:r>
            <a:r>
              <a:rPr lang="en-US" sz="1200" b="1" dirty="0">
                <a:latin typeface="Arial" charset="0"/>
                <a:ea typeface="Arial" charset="0"/>
                <a:cs typeface="Arial" charset="0"/>
              </a:rPr>
              <a:t>, p. 10, 2015.</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[10]	A. Graves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a:t>
            </a:r>
            <a:r>
              <a:rPr lang="en-US" sz="1200" b="1" dirty="0" err="1">
                <a:latin typeface="Arial" charset="0"/>
                <a:ea typeface="Arial" charset="0"/>
                <a:cs typeface="Arial" charset="0"/>
              </a:rPr>
              <a:t>Framewise</a:t>
            </a:r>
            <a:r>
              <a:rPr lang="en-US" sz="1200" b="1" dirty="0">
                <a:latin typeface="Arial" charset="0"/>
                <a:ea typeface="Arial" charset="0"/>
                <a:cs typeface="Arial" charset="0"/>
              </a:rPr>
              <a:t> phoneme classification with bidirectional LSTM networks,” in </a:t>
            </a:r>
            <a:r>
              <a:rPr lang="en-US" sz="1200" b="1" i="1" dirty="0">
                <a:latin typeface="Arial" charset="0"/>
                <a:ea typeface="Arial" charset="0"/>
                <a:cs typeface="Arial" charset="0"/>
              </a:rPr>
              <a:t>Proceedings of the International Joint Conference on Neural Networks</a:t>
            </a:r>
            <a:r>
              <a:rPr lang="en-US" sz="1200" b="1" dirty="0">
                <a:latin typeface="Arial" charset="0"/>
                <a:ea typeface="Arial" charset="0"/>
                <a:cs typeface="Arial" charset="0"/>
              </a:rPr>
              <a:t>, 2005, vol. 4, pp. 2047–2052.</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[11]	A. Graves, S. Fernandez, F. Gomez, and J. </a:t>
            </a:r>
            <a:r>
              <a:rPr lang="en-US" sz="1200" b="1" dirty="0" err="1">
                <a:latin typeface="Arial" charset="0"/>
                <a:ea typeface="Arial" charset="0"/>
                <a:cs typeface="Arial" charset="0"/>
              </a:rPr>
              <a:t>Schmidhuber</a:t>
            </a:r>
            <a:r>
              <a:rPr lang="en-US" sz="1200" b="1" dirty="0">
                <a:latin typeface="Arial" charset="0"/>
                <a:ea typeface="Arial" charset="0"/>
                <a:cs typeface="Arial" charset="0"/>
              </a:rPr>
              <a:t>, “Connectionist Temporal Classification : Labelling </a:t>
            </a:r>
            <a:r>
              <a:rPr lang="en-US" sz="1200" b="1" dirty="0" err="1">
                <a:latin typeface="Arial" charset="0"/>
                <a:ea typeface="Arial" charset="0"/>
                <a:cs typeface="Arial" charset="0"/>
              </a:rPr>
              <a:t>Unsegmented</a:t>
            </a:r>
            <a:r>
              <a:rPr lang="en-US" sz="1200" b="1" dirty="0">
                <a:latin typeface="Arial" charset="0"/>
                <a:ea typeface="Arial" charset="0"/>
                <a:cs typeface="Arial" charset="0"/>
              </a:rPr>
              <a:t> Sequence Data with Recurrent Neural Networks,” </a:t>
            </a:r>
            <a:r>
              <a:rPr lang="en-US" sz="1200" b="1" i="1" dirty="0">
                <a:latin typeface="Arial" charset="0"/>
                <a:ea typeface="Arial" charset="0"/>
                <a:cs typeface="Arial" charset="0"/>
              </a:rPr>
              <a:t>Proc. 23rd Int. Conf. Mach. Learn.</a:t>
            </a:r>
            <a:r>
              <a:rPr lang="en-US" sz="1200" b="1" dirty="0">
                <a:latin typeface="Arial" charset="0"/>
                <a:ea typeface="Arial" charset="0"/>
                <a:cs typeface="Arial" charset="0"/>
              </a:rPr>
              <a:t>, pp. 369–376, 2006.</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[12]	A. Graves, “Sequence transduction with recurrent neural networks,” in </a:t>
            </a:r>
            <a:r>
              <a:rPr lang="en-US" sz="1200" b="1" i="1" dirty="0">
                <a:latin typeface="Arial" charset="0"/>
                <a:ea typeface="Arial" charset="0"/>
                <a:cs typeface="Arial" charset="0"/>
              </a:rPr>
              <a:t>ICML Representation Learning Workshop</a:t>
            </a:r>
            <a:r>
              <a:rPr lang="en-US" sz="1200" b="1" dirty="0">
                <a:latin typeface="Arial" charset="0"/>
                <a:ea typeface="Arial" charset="0"/>
                <a:cs typeface="Arial" charset="0"/>
              </a:rPr>
              <a:t>, 2012</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[13]	G. E. Hinton and R. R. </a:t>
            </a:r>
            <a:r>
              <a:rPr lang="en-US" sz="1200" b="1" dirty="0" err="1">
                <a:latin typeface="Arial" charset="0"/>
                <a:ea typeface="Arial" charset="0"/>
                <a:cs typeface="Arial" charset="0"/>
              </a:rPr>
              <a:t>Salakhutdinov</a:t>
            </a:r>
            <a:r>
              <a:rPr lang="en-US" sz="1200" b="1" dirty="0">
                <a:latin typeface="Arial" charset="0"/>
                <a:ea typeface="Arial" charset="0"/>
                <a:cs typeface="Arial" charset="0"/>
              </a:rPr>
              <a:t>, “Reducing the Dimensionality of Data with Neural Networks,” </a:t>
            </a:r>
            <a:r>
              <a:rPr lang="en-US" sz="1200" b="1" i="1" dirty="0">
                <a:latin typeface="Arial" charset="0"/>
                <a:ea typeface="Arial" charset="0"/>
                <a:cs typeface="Arial" charset="0"/>
              </a:rPr>
              <a:t>Science</a:t>
            </a:r>
            <a:r>
              <a:rPr lang="en-US" sz="1200" b="1" dirty="0">
                <a:latin typeface="Arial" charset="0"/>
                <a:ea typeface="Arial" charset="0"/>
                <a:cs typeface="Arial" charset="0"/>
              </a:rPr>
              <a:t> (80-. )., vol. 313, no. 5786, pp. 504–507, 2006.</a:t>
            </a:r>
          </a:p>
          <a:p>
            <a:pPr marL="404813" indent="-404813">
              <a:spcBef>
                <a:spcPts val="0"/>
              </a:spcBef>
              <a:spcAft>
                <a:spcPts val="300"/>
              </a:spcAft>
              <a:buNone/>
              <a:tabLst>
                <a:tab pos="274638" algn="r"/>
                <a:tab pos="385763" algn="l"/>
              </a:tabLst>
            </a:pPr>
            <a:r>
              <a:rPr lang="en-US" sz="1200" b="1" dirty="0">
                <a:latin typeface="Arial" charset="0"/>
                <a:ea typeface="Arial" charset="0"/>
                <a:cs typeface="Arial" charset="0"/>
              </a:rPr>
              <a:t>	[14]	Y. </a:t>
            </a:r>
            <a:r>
              <a:rPr lang="en-US" sz="1200" b="1" dirty="0" err="1">
                <a:latin typeface="Arial" charset="0"/>
                <a:ea typeface="Arial" charset="0"/>
                <a:cs typeface="Arial" charset="0"/>
              </a:rPr>
              <a:t>Bengio</a:t>
            </a:r>
            <a:r>
              <a:rPr lang="en-US" sz="1200" b="1" dirty="0">
                <a:latin typeface="Arial" charset="0"/>
                <a:ea typeface="Arial" charset="0"/>
                <a:cs typeface="Arial" charset="0"/>
              </a:rPr>
              <a:t>, P. </a:t>
            </a:r>
            <a:r>
              <a:rPr lang="en-US" sz="1200" b="1" dirty="0" err="1">
                <a:latin typeface="Arial" charset="0"/>
                <a:ea typeface="Arial" charset="0"/>
                <a:cs typeface="Arial" charset="0"/>
              </a:rPr>
              <a:t>Lamblin</a:t>
            </a:r>
            <a:r>
              <a:rPr lang="en-US" sz="1200" b="1" dirty="0">
                <a:latin typeface="Arial" charset="0"/>
                <a:ea typeface="Arial" charset="0"/>
                <a:cs typeface="Arial" charset="0"/>
              </a:rPr>
              <a:t>, D. </a:t>
            </a:r>
            <a:r>
              <a:rPr lang="en-US" sz="1200" b="1" dirty="0" err="1">
                <a:latin typeface="Arial" charset="0"/>
                <a:ea typeface="Arial" charset="0"/>
                <a:cs typeface="Arial" charset="0"/>
              </a:rPr>
              <a:t>Popovici</a:t>
            </a:r>
            <a:r>
              <a:rPr lang="en-US" sz="1200" b="1" dirty="0">
                <a:latin typeface="Arial" charset="0"/>
                <a:ea typeface="Arial" charset="0"/>
                <a:cs typeface="Arial" charset="0"/>
              </a:rPr>
              <a:t>, and H. </a:t>
            </a:r>
            <a:r>
              <a:rPr lang="en-US" sz="1200" b="1" dirty="0" err="1">
                <a:latin typeface="Arial" charset="0"/>
                <a:ea typeface="Arial" charset="0"/>
                <a:cs typeface="Arial" charset="0"/>
              </a:rPr>
              <a:t>Larochelle</a:t>
            </a:r>
            <a:r>
              <a:rPr lang="en-US" sz="1200" b="1" dirty="0">
                <a:latin typeface="Arial" charset="0"/>
                <a:ea typeface="Arial" charset="0"/>
                <a:cs typeface="Arial" charset="0"/>
              </a:rPr>
              <a:t>, “Greedy Layer-Wise Training of Deep Networks,” </a:t>
            </a:r>
            <a:r>
              <a:rPr lang="en-US" sz="1200" b="1" i="1" dirty="0">
                <a:latin typeface="Arial" charset="0"/>
                <a:ea typeface="Arial" charset="0"/>
                <a:cs typeface="Arial" charset="0"/>
              </a:rPr>
              <a:t>Adv. Neural Inf. Process. Syst.</a:t>
            </a:r>
            <a:r>
              <a:rPr lang="en-US" sz="1200" b="1" dirty="0">
                <a:latin typeface="Arial" charset="0"/>
                <a:ea typeface="Arial" charset="0"/>
                <a:cs typeface="Arial" charset="0"/>
              </a:rPr>
              <a:t>, vol. 19, no. 1, p. 153, 2007.</a:t>
            </a: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548454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89989" y="92413"/>
            <a:ext cx="6858000" cy="369332"/>
          </a:xfrm>
          <a:prstGeom prst="rect">
            <a:avLst/>
          </a:prstGeom>
          <a:noFill/>
          <a:ln w="9525">
            <a:noFill/>
            <a:miter lim="800000"/>
            <a:headEnd/>
            <a:tailEnd/>
          </a:ln>
        </p:spPr>
        <p:txBody>
          <a:bodyPr lIns="0" tIns="0" rIns="0" bIns="0">
            <a:spAutoFit/>
          </a:bodyPr>
          <a:lstStyle/>
          <a:p>
            <a:pPr>
              <a:spcBef>
                <a:spcPct val="50000"/>
              </a:spcBef>
            </a:pPr>
            <a:r>
              <a:rPr lang="en-US" b="1" dirty="0">
                <a:solidFill>
                  <a:schemeClr val="accent2"/>
                </a:solidFill>
              </a:rPr>
              <a:t>Summary</a:t>
            </a:r>
          </a:p>
        </p:txBody>
      </p:sp>
      <p:sp>
        <p:nvSpPr>
          <p:cNvPr id="22" name="Rectangle 3155"/>
          <p:cNvSpPr>
            <a:spLocks noChangeArrowheads="1"/>
          </p:cNvSpPr>
          <p:nvPr/>
        </p:nvSpPr>
        <p:spPr bwMode="auto">
          <a:xfrm>
            <a:off x="284886" y="609803"/>
            <a:ext cx="8645525" cy="5883594"/>
          </a:xfrm>
          <a:prstGeom prst="rect">
            <a:avLst/>
          </a:prstGeom>
          <a:noFill/>
          <a:ln w="9525">
            <a:noFill/>
            <a:miter lim="800000"/>
            <a:headEnd/>
            <a:tailEnd/>
          </a:ln>
          <a:effectLst/>
        </p:spPr>
        <p:txBody>
          <a:bodyPr lIns="0" tIns="0" rIns="0" bIns="0"/>
          <a:lstStyle/>
          <a:p>
            <a:pPr marL="176213" indent="-176213" algn="just">
              <a:spcAft>
                <a:spcPct val="50000"/>
              </a:spcAft>
              <a:buFontTx/>
              <a:buChar char="•"/>
            </a:pPr>
            <a:endParaRPr lang="en-US" sz="1800" b="1" dirty="0">
              <a:solidFill>
                <a:schemeClr val="bg1"/>
              </a:solidFill>
            </a:endParaRPr>
          </a:p>
        </p:txBody>
      </p:sp>
      <p:sp>
        <p:nvSpPr>
          <p:cNvPr id="10" name="Rectangle 3155"/>
          <p:cNvSpPr>
            <a:spLocks noChangeArrowheads="1"/>
          </p:cNvSpPr>
          <p:nvPr/>
        </p:nvSpPr>
        <p:spPr bwMode="auto">
          <a:xfrm>
            <a:off x="437286" y="7622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a typeface="Cambria Math" panose="02040503050406030204" pitchFamily="18" charset="0"/>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p:txBody>
      </p:sp>
      <p:sp>
        <p:nvSpPr>
          <p:cNvPr id="5" name="Rectangle 3155"/>
          <p:cNvSpPr>
            <a:spLocks noChangeArrowheads="1"/>
          </p:cNvSpPr>
          <p:nvPr/>
        </p:nvSpPr>
        <p:spPr bwMode="auto">
          <a:xfrm>
            <a:off x="270126" y="609803"/>
            <a:ext cx="8645525" cy="5883594"/>
          </a:xfrm>
          <a:prstGeom prst="rect">
            <a:avLst/>
          </a:prstGeom>
          <a:noFill/>
          <a:ln w="9525">
            <a:noFill/>
            <a:miter lim="800000"/>
            <a:headEnd/>
            <a:tailEnd/>
          </a:ln>
          <a:effectLst/>
        </p:spPr>
        <p:txBody>
          <a:bodyPr lIns="0" tIns="0" rIns="0" bIns="0"/>
          <a:lstStyle/>
          <a:p>
            <a:pPr marL="285750" indent="-285750" algn="just">
              <a:spcAft>
                <a:spcPct val="50000"/>
              </a:spcAft>
              <a:buFont typeface="Arial" panose="020B0604020202020204" pitchFamily="34" charset="0"/>
              <a:buChar char="•"/>
            </a:pPr>
            <a:r>
              <a:rPr lang="en-US" sz="1800" b="1" dirty="0">
                <a:solidFill>
                  <a:schemeClr val="bg1"/>
                </a:solidFill>
              </a:rPr>
              <a:t>Deep learning has gained popularity in the latest years due to hardware advances (GPUs, etc.) and new training methodologies, which helped overcome the issue of the vanishing gradient</a:t>
            </a:r>
          </a:p>
          <a:p>
            <a:pPr marL="285750" indent="-285750" algn="just">
              <a:spcAft>
                <a:spcPct val="50000"/>
              </a:spcAft>
              <a:buFont typeface="Arial" panose="020B0604020202020204" pitchFamily="34" charset="0"/>
              <a:buChar char="•"/>
            </a:pPr>
            <a:r>
              <a:rPr lang="en-US" sz="1800" b="1" dirty="0">
                <a:solidFill>
                  <a:schemeClr val="bg1"/>
                </a:solidFill>
              </a:rPr>
              <a:t>RBMs are shallow 2 layer networks (visible and hidden) that can find patterns in data by reconstructing the input in an unsupervised manner.</a:t>
            </a:r>
          </a:p>
          <a:p>
            <a:pPr marL="285750" indent="-285750" algn="just">
              <a:spcAft>
                <a:spcPct val="50000"/>
              </a:spcAft>
              <a:buFont typeface="Arial" panose="020B0604020202020204" pitchFamily="34" charset="0"/>
              <a:buChar char="•"/>
            </a:pPr>
            <a:r>
              <a:rPr lang="en-US" sz="1800" b="1" dirty="0">
                <a:solidFill>
                  <a:schemeClr val="bg1"/>
                </a:solidFill>
              </a:rPr>
              <a:t>RBM training can be accomplished through algorithms such as Contrastive Divergence (CD)</a:t>
            </a:r>
          </a:p>
          <a:p>
            <a:pPr marL="285750" indent="-285750" algn="just">
              <a:spcAft>
                <a:spcPct val="50000"/>
              </a:spcAft>
              <a:buFont typeface="Arial" panose="020B0604020202020204" pitchFamily="34" charset="0"/>
              <a:buChar char="•"/>
            </a:pPr>
            <a:r>
              <a:rPr lang="en-US" sz="1800" b="1" dirty="0">
                <a:solidFill>
                  <a:schemeClr val="bg1"/>
                </a:solidFill>
              </a:rPr>
              <a:t>Hinton (2006) proposed Deep Belief Networks (DBN), which are trained like stacked RBMs (unsupervised, layer-wise, greedy training) and can be tuned with respect to a supervised training criterion by introducing labeled data</a:t>
            </a:r>
          </a:p>
          <a:p>
            <a:pPr marL="285750" indent="-285750" algn="just">
              <a:spcAft>
                <a:spcPct val="50000"/>
              </a:spcAft>
              <a:buFont typeface="Arial" panose="020B0604020202020204" pitchFamily="34" charset="0"/>
              <a:buChar char="•"/>
            </a:pPr>
            <a:r>
              <a:rPr lang="en-US" sz="1800" b="1" dirty="0">
                <a:solidFill>
                  <a:schemeClr val="bg1"/>
                </a:solidFill>
              </a:rPr>
              <a:t>DBNs can be trained in reasonable amounts of time with GPUs, and their training method overcomes the vanishing gradient issue</a:t>
            </a:r>
          </a:p>
          <a:p>
            <a:pPr algn="just">
              <a:spcAft>
                <a:spcPct val="50000"/>
              </a:spcAft>
            </a:pPr>
            <a:endParaRPr lang="en-US" sz="1800" b="1" dirty="0">
              <a:solidFill>
                <a:schemeClr val="bg1"/>
              </a:solidFill>
            </a:endParaRPr>
          </a:p>
          <a:p>
            <a:pPr marL="285750" indent="-285750" algn="just">
              <a:spcAft>
                <a:spcPct val="50000"/>
              </a:spcAft>
              <a:buFont typeface="Arial" panose="020B0604020202020204" pitchFamily="34" charset="0"/>
              <a:buChar char="•"/>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dirty="0">
              <a:solidFill>
                <a:schemeClr val="bg1"/>
              </a:solidFill>
            </a:endParaRPr>
          </a:p>
          <a:p>
            <a:pPr algn="just">
              <a:spcAft>
                <a:spcPct val="50000"/>
              </a:spcAft>
            </a:pPr>
            <a:endParaRPr lang="en-US" sz="1800" b="1" u="sng" dirty="0">
              <a:solidFill>
                <a:schemeClr val="bg1"/>
              </a:solidFill>
              <a:ea typeface="Cambria Math" panose="02040503050406030204" pitchFamily="18" charset="0"/>
            </a:endParaRPr>
          </a:p>
          <a:p>
            <a:pPr algn="just">
              <a:spcAft>
                <a:spcPct val="50000"/>
              </a:spcAft>
            </a:pPr>
            <a:endParaRPr lang="en-US" sz="1800" b="1" u="sng" dirty="0">
              <a:solidFill>
                <a:schemeClr val="bg1"/>
              </a:solidFill>
            </a:endParaRPr>
          </a:p>
          <a:p>
            <a:pPr algn="just">
              <a:spcAft>
                <a:spcPct val="50000"/>
              </a:spcAft>
            </a:pPr>
            <a:endParaRPr lang="en-US" sz="1800" b="1" dirty="0">
              <a:solidFill>
                <a:schemeClr val="bg1"/>
              </a:solidFill>
            </a:endParaRPr>
          </a:p>
        </p:txBody>
      </p:sp>
    </p:spTree>
    <p:extLst>
      <p:ext uri="{BB962C8B-B14F-4D97-AF65-F5344CB8AC3E}">
        <p14:creationId xmlns:p14="http://schemas.microsoft.com/office/powerpoint/2010/main" val="32695854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20" rIns="91440" bIns="45720">
            <a:noAutofit/>
          </a:bodyPr>
          <a:lstStyle/>
          <a:p>
            <a:r>
              <a:rPr lang="en-US" dirty="0"/>
              <a:t>Introduction</a:t>
            </a:r>
          </a:p>
        </p:txBody>
      </p:sp>
      <p:sp>
        <p:nvSpPr>
          <p:cNvPr id="3" name="Content Placeholder 2"/>
          <p:cNvSpPr>
            <a:spLocks noGrp="1"/>
          </p:cNvSpPr>
          <p:nvPr>
            <p:ph idx="1"/>
          </p:nvPr>
        </p:nvSpPr>
        <p:spPr>
          <a:xfrm>
            <a:off x="207963" y="800100"/>
            <a:ext cx="8691562" cy="4023360"/>
          </a:xfrm>
        </p:spPr>
        <p:txBody>
          <a:bodyPr lIns="0" tIns="0" rIns="0" bIns="0"/>
          <a:lstStyle/>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Recurrent Neural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Deep Bidirectional Long Short-Term Memory Networks</a:t>
            </a:r>
          </a:p>
          <a:p>
            <a:pPr>
              <a:spcBef>
                <a:spcPts val="0"/>
              </a:spcBef>
              <a:spcAft>
                <a:spcPts val="1200"/>
              </a:spcAft>
              <a:buFont typeface="Arial" panose="020B0604020202020204" pitchFamily="34" charset="0"/>
              <a:buChar char="•"/>
            </a:pPr>
            <a:r>
              <a:rPr lang="en-US" sz="2400" b="1" dirty="0">
                <a:latin typeface="Arial" charset="0"/>
                <a:ea typeface="Arial" charset="0"/>
                <a:cs typeface="Arial" charset="0"/>
              </a:rPr>
              <a:t>EEG Classification Using Deep Learning</a:t>
            </a:r>
          </a:p>
        </p:txBody>
      </p:sp>
    </p:spTree>
    <p:extLst>
      <p:ext uri="{BB962C8B-B14F-4D97-AF65-F5344CB8AC3E}">
        <p14:creationId xmlns:p14="http://schemas.microsoft.com/office/powerpoint/2010/main" val="194443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Neural Networks</a:t>
            </a:r>
          </a:p>
        </p:txBody>
      </p:sp>
      <p:sp>
        <p:nvSpPr>
          <p:cNvPr id="3" name="Content Placeholder 2"/>
          <p:cNvSpPr>
            <a:spLocks noGrp="1"/>
          </p:cNvSpPr>
          <p:nvPr>
            <p:ph idx="1"/>
          </p:nvPr>
        </p:nvSpPr>
        <p:spPr>
          <a:xfrm>
            <a:off x="228600" y="800100"/>
            <a:ext cx="8686800" cy="425144"/>
          </a:xfrm>
        </p:spPr>
        <p:txBody>
          <a:bodyPr lIns="0" tIns="0" rIns="0" bIns="0"/>
          <a:lstStyle/>
          <a:p>
            <a:pPr>
              <a:spcBef>
                <a:spcPts val="0"/>
              </a:spcBef>
              <a:spcAft>
                <a:spcPts val="12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Generally there are two kinds of neural networks:</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56089"/>
            <a:ext cx="2402633" cy="235137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2974911" y="4750316"/>
            <a:ext cx="5940489" cy="1392790"/>
          </a:xfrm>
          <a:prstGeom prst="rect">
            <a:avLst/>
          </a:prstGeom>
        </p:spPr>
        <p:txBody>
          <a:bodyPr/>
          <a:lstStyle>
            <a:defPPr>
              <a:defRPr lang="en-US"/>
            </a:defPPr>
            <a:lvl1pPr marL="342900" indent="-342900">
              <a:spcBef>
                <a:spcPct val="20000"/>
              </a:spcBef>
              <a:buFont typeface="Arial"/>
              <a:buChar char="•"/>
              <a:defRPr sz="3200"/>
            </a:lvl1pPr>
            <a:lvl2pPr marL="349250" lvl="1" indent="-331788">
              <a:spcBef>
                <a:spcPts val="0"/>
              </a:spcBef>
              <a:spcAft>
                <a:spcPts val="1200"/>
              </a:spcAft>
              <a:buFont typeface="Wingdings" panose="05000000000000000000" pitchFamily="2" charset="2"/>
              <a:buChar char="Ø"/>
              <a:defRPr sz="2400" b="1">
                <a:latin typeface="Arial" panose="020B0604020202020204" pitchFamily="34" charset="0"/>
                <a:cs typeface="Arial" panose="020B0604020202020204" pitchFamily="34" charset="0"/>
              </a:defRPr>
            </a:lvl2pPr>
            <a:lvl3pPr marL="642938" lvl="2" indent="-293688">
              <a:spcBef>
                <a:spcPts val="0"/>
              </a:spcBef>
              <a:spcAft>
                <a:spcPts val="1200"/>
              </a:spcAft>
              <a:buFont typeface="Wingdings" panose="05000000000000000000" pitchFamily="2" charset="2"/>
              <a:buChar char="ü"/>
              <a:defRPr sz="2400" b="1">
                <a:latin typeface="Arial" panose="020B0604020202020204" pitchFamily="34" charset="0"/>
                <a:cs typeface="Arial" panose="020B0604020202020204" pitchFamily="34" charset="0"/>
              </a:defRPr>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lvl="1" defTabSz="457200" fontAlgn="auto"/>
            <a:r>
              <a:rPr lang="en-US" dirty="0">
                <a:solidFill>
                  <a:prstClr val="black"/>
                </a:solidFill>
              </a:rPr>
              <a:t>Recurrent Neural Network:</a:t>
            </a:r>
          </a:p>
          <a:p>
            <a:pPr lvl="2" defTabSz="457200" fontAlgn="auto"/>
            <a:r>
              <a:rPr lang="en-US" dirty="0">
                <a:solidFill>
                  <a:prstClr val="black"/>
                </a:solidFill>
              </a:rPr>
              <a:t>connections between units form cyclic paths</a:t>
            </a:r>
          </a:p>
        </p:txBody>
      </p:sp>
      <p:grpSp>
        <p:nvGrpSpPr>
          <p:cNvPr id="4" name="Group 3"/>
          <p:cNvGrpSpPr/>
          <p:nvPr/>
        </p:nvGrpSpPr>
        <p:grpSpPr>
          <a:xfrm>
            <a:off x="468744" y="1475365"/>
            <a:ext cx="8003452" cy="2633112"/>
            <a:chOff x="468744" y="1475365"/>
            <a:chExt cx="8003452" cy="2633112"/>
          </a:xfrm>
        </p:grpSpPr>
        <p:pic>
          <p:nvPicPr>
            <p:cNvPr id="2056" name="Picture 8" descr="http://blog.josephwilk.net/images/blog/2012/10/neural_netwo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1686" y="1475365"/>
              <a:ext cx="2690510" cy="26331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68744" y="2064706"/>
              <a:ext cx="5092301" cy="136893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9250" lvl="1" indent="-331788" fontAlgn="auto">
                <a:spcBef>
                  <a:spcPts val="0"/>
                </a:spcBef>
                <a:spcAft>
                  <a:spcPts val="1200"/>
                </a:spcAft>
                <a:buFont typeface="Wingdings" panose="05000000000000000000" pitchFamily="2" charset="2"/>
                <a:buChar char="Ø"/>
              </a:pPr>
              <a:r>
                <a:rPr lang="en-US" sz="2400" b="1" dirty="0" err="1">
                  <a:solidFill>
                    <a:prstClr val="black"/>
                  </a:solidFill>
                  <a:latin typeface="Arial" panose="020B0604020202020204" pitchFamily="34" charset="0"/>
                  <a:cs typeface="Arial" panose="020B0604020202020204" pitchFamily="34" charset="0"/>
                </a:rPr>
                <a:t>Feedforward</a:t>
              </a:r>
              <a:r>
                <a:rPr lang="en-US" sz="2400" b="1" dirty="0">
                  <a:solidFill>
                    <a:prstClr val="black"/>
                  </a:solidFill>
                  <a:latin typeface="Arial" panose="020B0604020202020204" pitchFamily="34" charset="0"/>
                  <a:cs typeface="Arial" panose="020B0604020202020204" pitchFamily="34" charset="0"/>
                </a:rPr>
                <a:t> Neural Networks:</a:t>
              </a:r>
            </a:p>
            <a:p>
              <a:pPr marL="642938" lvl="2" indent="-293688" fontAlgn="auto">
                <a:spcBef>
                  <a:spcPts val="0"/>
                </a:spcBef>
                <a:spcAft>
                  <a:spcPts val="1200"/>
                </a:spcAft>
                <a:buFont typeface="Wingdings" panose="05000000000000000000" pitchFamily="2" charset="2"/>
                <a:buChar char="ü"/>
              </a:pPr>
              <a:r>
                <a:rPr lang="en-US" b="1" dirty="0">
                  <a:solidFill>
                    <a:prstClr val="black"/>
                  </a:solidFill>
                  <a:latin typeface="Arial" panose="020B0604020202020204" pitchFamily="34" charset="0"/>
                  <a:cs typeface="Arial" panose="020B0604020202020204" pitchFamily="34" charset="0"/>
                </a:rPr>
                <a:t>connections between the</a:t>
              </a:r>
              <a:br>
                <a:rPr lang="en-US" b="1" dirty="0">
                  <a:solidFill>
                    <a:prstClr val="black"/>
                  </a:solidFill>
                  <a:latin typeface="Arial" panose="020B0604020202020204" pitchFamily="34" charset="0"/>
                  <a:cs typeface="Arial" panose="020B0604020202020204" pitchFamily="34" charset="0"/>
                </a:rPr>
              </a:br>
              <a:r>
                <a:rPr lang="en-US" b="1" dirty="0">
                  <a:solidFill>
                    <a:prstClr val="black"/>
                  </a:solidFill>
                  <a:latin typeface="Arial" panose="020B0604020202020204" pitchFamily="34" charset="0"/>
                  <a:cs typeface="Arial" panose="020B0604020202020204" pitchFamily="34" charset="0"/>
                </a:rPr>
                <a:t>units do not form a cycle</a:t>
              </a:r>
            </a:p>
          </p:txBody>
        </p:sp>
      </p:grpSp>
      <p:cxnSp>
        <p:nvCxnSpPr>
          <p:cNvPr id="5" name="Straight Connector 4"/>
          <p:cNvCxnSpPr/>
          <p:nvPr/>
        </p:nvCxnSpPr>
        <p:spPr>
          <a:xfrm flipV="1">
            <a:off x="1769583" y="3989706"/>
            <a:ext cx="419491" cy="255320"/>
          </a:xfrm>
          <a:prstGeom prst="line">
            <a:avLst/>
          </a:prstGeom>
          <a:ln w="76200" cap="sq">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7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Recurrent Neural Network (RNN)</a:t>
            </a:r>
          </a:p>
        </p:txBody>
      </p:sp>
      <p:pic>
        <p:nvPicPr>
          <p:cNvPr id="2052" name="Picture 4" descr="http://blog.josephwilk.net/images/blog/2012/10/recurrent_neural_netwo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027" y="3434634"/>
            <a:ext cx="1828739" cy="178972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a:spLocks noGrp="1"/>
          </p:cNvSpPr>
          <p:nvPr>
            <p:ph idx="1"/>
          </p:nvPr>
        </p:nvSpPr>
        <p:spPr>
          <a:xfrm>
            <a:off x="228599" y="647700"/>
            <a:ext cx="6358813" cy="6175375"/>
          </a:xfrm>
        </p:spPr>
        <p:txBody>
          <a:bodyPr lIns="0" tIns="0" rIns="0" bIns="0"/>
          <a:lstStyle/>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Recurrent since they receive inputs, update the hidden states depending on the previous computations, and make predictions for every element of a sequence.</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a neural network with memory.</a:t>
            </a:r>
          </a:p>
          <a:p>
            <a:pPr marL="182563" indent="-182563">
              <a:spcBef>
                <a:spcPts val="0"/>
              </a:spcBef>
              <a:spcAft>
                <a:spcPts val="1200"/>
              </a:spcAft>
              <a:buFont typeface="Arial" panose="020B0604020202020204" pitchFamily="34" charset="0"/>
            </a:pPr>
            <a:r>
              <a:rPr lang="en-US" sz="2400" b="1" dirty="0">
                <a:latin typeface="Arial" panose="020B0604020202020204" pitchFamily="34" charset="0"/>
                <a:cs typeface="Arial" panose="020B0604020202020204" pitchFamily="34" charset="0"/>
              </a:rPr>
              <a:t>RNNs are very powerful dynamic system for sequential tasks such as speech recognition or handwritten recognition since they maintain a state vector that implicitly contains information about the history of all the past elements of a sequence.</a:t>
            </a:r>
          </a:p>
        </p:txBody>
      </p:sp>
      <p:pic>
        <p:nvPicPr>
          <p:cNvPr id="11" name="Picture 2" descr="https://draftin.com/images/34568?token=osHGQ5vZmlKI8wvUQDodyNnTzHvIIucFK6U0Z1ynSkEKrMZy1FEdoBrizZ7fujKpEWiYaC1-1fm8lMLh7GKKV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395" y="647700"/>
            <a:ext cx="1956005" cy="155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458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Unrolling an RNN for Sequential Modeling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666361"/>
                <a:ext cx="8686800" cy="7190014"/>
              </a:xfrm>
            </p:spPr>
            <p:txBody>
              <a:bodyPr lIns="0" tIns="0" rIns="0" bIns="0"/>
              <a:lstStyle/>
              <a:p>
                <a:pPr marL="0" indent="0">
                  <a:spcBef>
                    <a:spcPts val="0"/>
                  </a:spcBef>
                  <a:spcAft>
                    <a:spcPts val="15800"/>
                  </a:spcAft>
                  <a:buNone/>
                </a:pPr>
                <a:r>
                  <a:rPr lang="en-US" sz="1800" b="1" dirty="0">
                    <a:latin typeface="Arial" panose="020B0604020202020204" pitchFamily="34" charset="0"/>
                    <a:cs typeface="Arial" panose="020B0604020202020204" pitchFamily="34" charset="0"/>
                  </a:rPr>
                  <a:t>An unrolled RNN (in time) can be considered as a deep neural network (DNN) with indefinitely many layers:</a:t>
                </a:r>
              </a:p>
              <a:p>
                <a:pPr marL="349250" indent="-220663">
                  <a:spcBef>
                    <a:spcPts val="0"/>
                  </a:spcBef>
                  <a:spcAft>
                    <a:spcPts val="600"/>
                  </a:spcAft>
                  <a:buFont typeface="Arial" panose="020B0604020202020204" pitchFamily="34" charset="0"/>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𝒙</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input at time </a:t>
                </a:r>
                <a14:m>
                  <m:oMath xmlns:m="http://schemas.openxmlformats.org/officeDocument/2006/math">
                    <m:r>
                      <a:rPr lang="en-US" sz="1800" b="1" i="1" smtClean="0">
                        <a:latin typeface="Cambria Math" charset="0"/>
                        <a:cs typeface="Arial" panose="020B0604020202020204" pitchFamily="34" charset="0"/>
                      </a:rPr>
                      <m:t>𝒕</m:t>
                    </m:r>
                  </m:oMath>
                </a14:m>
                <a:endParaRPr lang="en-US" sz="1800" b="1" i="1" dirty="0">
                  <a:latin typeface="Cambria Math" charset="0"/>
                  <a:cs typeface="Arial" panose="020B0604020202020204" pitchFamily="34" charset="0"/>
                </a:endParaRPr>
              </a:p>
              <a:p>
                <a:pPr marL="349250" indent="-220663">
                  <a:spcBef>
                    <a:spcPts val="0"/>
                  </a:spcBef>
                  <a:spcAft>
                    <a:spcPts val="600"/>
                  </a:spcAft>
                  <a:buFont typeface="Arial" panose="020B0604020202020204" pitchFamily="34" charset="0"/>
                  <a:buChar char="•"/>
                </a:pPr>
                <a14:m>
                  <m:oMath xmlns:m="http://schemas.openxmlformats.org/officeDocument/2006/math">
                    <m:sSub>
                      <m:sSubPr>
                        <m:ctrlPr>
                          <a:rPr lang="en-US" sz="1800" b="1" i="1">
                            <a:latin typeface="Cambria Math" panose="02040503050406030204" pitchFamily="18" charset="0"/>
                            <a:cs typeface="Arial" panose="020B0604020202020204" pitchFamily="34" charset="0"/>
                          </a:rPr>
                        </m:ctrlPr>
                      </m:sSubPr>
                      <m:e>
                        <m:r>
                          <a:rPr lang="en-US" sz="1800" b="1" i="1">
                            <a:latin typeface="Cambria Math" charset="0"/>
                            <a:cs typeface="Arial" panose="020B0604020202020204" pitchFamily="34" charset="0"/>
                          </a:rPr>
                          <m:t>𝒔</m:t>
                        </m:r>
                      </m:e>
                      <m:sub>
                        <m:r>
                          <a:rPr lang="en-US" sz="1800" b="1" i="1">
                            <a:latin typeface="Cambria Math" charset="0"/>
                            <a:cs typeface="Arial" panose="020B0604020202020204" pitchFamily="34" charset="0"/>
                          </a:rPr>
                          <m:t>𝒕</m:t>
                        </m:r>
                      </m:sub>
                    </m:sSub>
                  </m:oMath>
                </a14:m>
                <a:r>
                  <a:rPr lang="en-US" sz="1800" b="1" dirty="0">
                    <a:latin typeface="Arial" panose="020B0604020202020204" pitchFamily="34" charset="0"/>
                    <a:cs typeface="Arial" panose="020B0604020202020204" pitchFamily="34" charset="0"/>
                  </a:rPr>
                  <a:t>: hidden state at time </a:t>
                </a:r>
                <a14:m>
                  <m:oMath xmlns:m="http://schemas.openxmlformats.org/officeDocument/2006/math">
                    <m:r>
                      <a:rPr lang="en-US" sz="1800" b="1" i="1">
                        <a:latin typeface="Cambria Math" charset="0"/>
                        <a:cs typeface="Arial" panose="020B0604020202020204" pitchFamily="34" charset="0"/>
                      </a:rPr>
                      <m:t>𝒕</m:t>
                    </m:r>
                  </m:oMath>
                </a14:m>
                <a:r>
                  <a:rPr lang="en-US" sz="1800" b="1" dirty="0">
                    <a:latin typeface="Arial" panose="020B0604020202020204" pitchFamily="34" charset="0"/>
                    <a:cs typeface="Arial" panose="020B0604020202020204" pitchFamily="34" charset="0"/>
                  </a:rPr>
                  <a:t> (memory of the network).</a:t>
                </a:r>
              </a:p>
              <a:p>
                <a:pPr marL="349250" indent="-220663">
                  <a:spcBef>
                    <a:spcPts val="0"/>
                  </a:spcBef>
                  <a:spcAft>
                    <a:spcPts val="600"/>
                  </a:spcAft>
                  <a:buFont typeface="Arial" panose="020B0604020202020204" pitchFamily="34" charset="0"/>
                  <a:buChar char="•"/>
                </a:pPr>
                <a14:m>
                  <m:oMath xmlns:m="http://schemas.openxmlformats.org/officeDocument/2006/math">
                    <m:r>
                      <a:rPr lang="en-US" sz="1800" b="1" i="1">
                        <a:latin typeface="Cambria Math" charset="0"/>
                        <a:cs typeface="Arial" panose="020B0604020202020204" pitchFamily="34" charset="0"/>
                      </a:rPr>
                      <m:t>𝒇</m:t>
                    </m:r>
                  </m:oMath>
                </a14:m>
                <a:r>
                  <a:rPr lang="en-US" sz="1800" b="1" dirty="0">
                    <a:latin typeface="Arial" panose="020B0604020202020204" pitchFamily="34" charset="0"/>
                    <a:cs typeface="Arial" panose="020B0604020202020204" pitchFamily="34" charset="0"/>
                  </a:rPr>
                  <a:t>: is an activation function (</a:t>
                </a:r>
                <a:r>
                  <a:rPr lang="en-US" sz="1800" b="1" dirty="0" err="1">
                    <a:latin typeface="Arial" panose="020B0604020202020204" pitchFamily="34" charset="0"/>
                    <a:cs typeface="Arial" panose="020B0604020202020204" pitchFamily="34" charset="0"/>
                  </a:rPr>
                  <a:t>e.g</a:t>
                </a:r>
                <a:r>
                  <a:rPr lang="en-US" sz="1800" b="1" dirty="0">
                    <a:latin typeface="Arial" panose="020B0604020202020204" pitchFamily="34" charset="0"/>
                    <a:cs typeface="Arial" panose="020B0604020202020204" pitchFamily="34" charset="0"/>
                  </a:rPr>
                  <a:t>, </a:t>
                </a:r>
                <a14:m>
                  <m:oMath xmlns:m="http://schemas.openxmlformats.org/officeDocument/2006/math">
                    <m:r>
                      <a:rPr lang="en-US" sz="1800" b="1" i="1">
                        <a:latin typeface="Cambria Math" charset="0"/>
                        <a:cs typeface="Arial" panose="020B0604020202020204" pitchFamily="34" charset="0"/>
                      </a:rPr>
                      <m:t>𝒕</m:t>
                    </m:r>
                    <m:r>
                      <a:rPr lang="en-US" sz="1800" b="1" i="1" smtClean="0">
                        <a:latin typeface="Cambria Math" charset="0"/>
                        <a:cs typeface="Arial" panose="020B0604020202020204" pitchFamily="34" charset="0"/>
                      </a:rPr>
                      <m:t>𝒂𝒏𝒉</m:t>
                    </m:r>
                    <m:r>
                      <a:rPr lang="en-US" sz="1800" b="1" i="1" smtClean="0">
                        <a:latin typeface="Cambria Math" charset="0"/>
                        <a:cs typeface="Arial" panose="020B0604020202020204" pitchFamily="34" charset="0"/>
                      </a:rPr>
                      <m:t>()</m:t>
                    </m:r>
                  </m:oMath>
                </a14:m>
                <a:r>
                  <a:rPr lang="en-US" sz="1800" b="1" i="1" dirty="0">
                    <a:latin typeface="Cambria Math" charset="0"/>
                    <a:cs typeface="Arial" panose="020B0604020202020204" pitchFamily="34" charset="0"/>
                  </a:rPr>
                  <a:t> </a:t>
                </a:r>
                <a:r>
                  <a:rPr lang="en-US" sz="1800" b="1" dirty="0">
                    <a:latin typeface="Arial" panose="020B0604020202020204" pitchFamily="34" charset="0"/>
                    <a:cs typeface="Arial" panose="020B0604020202020204" pitchFamily="34" charset="0"/>
                  </a:rPr>
                  <a:t>and </a:t>
                </a:r>
                <a:r>
                  <a:rPr lang="en-US" sz="1800" b="1" dirty="0" err="1">
                    <a:latin typeface="Arial" panose="020B0604020202020204" pitchFamily="34" charset="0"/>
                    <a:cs typeface="Arial" panose="020B0604020202020204" pitchFamily="34" charset="0"/>
                  </a:rPr>
                  <a:t>ReLUs</a:t>
                </a:r>
                <a:r>
                  <a:rPr lang="en-US" sz="1800" b="1" dirty="0">
                    <a:latin typeface="Arial" panose="020B0604020202020204" pitchFamily="34" charset="0"/>
                    <a:cs typeface="Arial" panose="020B0604020202020204" pitchFamily="34" charset="0"/>
                  </a:rPr>
                  <a:t>). </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U, V, W</a:t>
                </a:r>
                <a:r>
                  <a:rPr lang="en-US" sz="1800" b="1" dirty="0">
                    <a:latin typeface="Arial" panose="020B0604020202020204" pitchFamily="34" charset="0"/>
                    <a:cs typeface="Arial" panose="020B0604020202020204" pitchFamily="34" charset="0"/>
                  </a:rPr>
                  <a:t>: network parameters (unlike a </a:t>
                </a:r>
                <a:r>
                  <a:rPr lang="en-US" sz="1800" b="1" dirty="0" err="1">
                    <a:latin typeface="Arial" panose="020B0604020202020204" pitchFamily="34" charset="0"/>
                    <a:cs typeface="Arial" panose="020B0604020202020204" pitchFamily="34" charset="0"/>
                  </a:rPr>
                  <a:t>feedforward</a:t>
                </a:r>
                <a:r>
                  <a:rPr lang="en-US" sz="1800" b="1" dirty="0">
                    <a:latin typeface="Arial" panose="020B0604020202020204" pitchFamily="34" charset="0"/>
                    <a:cs typeface="Arial" panose="020B0604020202020204" pitchFamily="34" charset="0"/>
                  </a:rPr>
                  <a:t> neural network, an RNN shares the same parameters across all time steps).</a:t>
                </a:r>
              </a:p>
              <a:p>
                <a:pPr marL="349250" indent="-220663">
                  <a:spcBef>
                    <a:spcPts val="0"/>
                  </a:spcBef>
                  <a:spcAft>
                    <a:spcPts val="600"/>
                  </a:spcAft>
                  <a:buFont typeface="Arial" panose="020B0604020202020204" pitchFamily="34" charset="0"/>
                </a:pPr>
                <a:r>
                  <a:rPr lang="en-US" sz="1800" b="1" i="1" dirty="0">
                    <a:cs typeface="Arial" panose="020B0604020202020204" pitchFamily="34" charset="0"/>
                  </a:rPr>
                  <a:t>g</a:t>
                </a:r>
                <a:r>
                  <a:rPr lang="en-US" sz="1800" b="1" dirty="0">
                    <a:latin typeface="Arial" panose="020B0604020202020204" pitchFamily="34" charset="0"/>
                    <a:cs typeface="Arial" panose="020B0604020202020204" pitchFamily="34" charset="0"/>
                  </a:rPr>
                  <a:t>: activation function for the output layer (typically a </a:t>
                </a:r>
                <a:r>
                  <a:rPr lang="en-US" sz="1800" b="1" dirty="0" err="1">
                    <a:latin typeface="Arial" panose="020B0604020202020204" pitchFamily="34" charset="0"/>
                    <a:cs typeface="Arial" panose="020B0604020202020204" pitchFamily="34" charset="0"/>
                  </a:rPr>
                  <a:t>softmax</a:t>
                </a:r>
                <a:r>
                  <a:rPr lang="en-US" sz="1800" b="1" dirty="0">
                    <a:latin typeface="Arial" panose="020B0604020202020204" pitchFamily="34" charset="0"/>
                    <a:cs typeface="Arial" panose="020B0604020202020204" pitchFamily="34" charset="0"/>
                  </a:rPr>
                  <a:t> function).</a:t>
                </a:r>
              </a:p>
              <a:p>
                <a:pPr marL="349250" indent="-220663">
                  <a:spcBef>
                    <a:spcPts val="0"/>
                  </a:spcBef>
                  <a:spcAft>
                    <a:spcPts val="600"/>
                  </a:spcAft>
                  <a:buFont typeface="Arial" panose="020B0604020202020204" pitchFamily="34" charset="0"/>
                  <a:buChar char="•"/>
                </a:pPr>
                <a:r>
                  <a:rPr lang="en-US" sz="1800" b="1" i="1" dirty="0">
                    <a:cs typeface="Arial" panose="020B0604020202020204" pitchFamily="34" charset="0"/>
                  </a:rPr>
                  <a:t>y</a:t>
                </a:r>
                <a:r>
                  <a:rPr lang="en-US" sz="1800" b="1" dirty="0">
                    <a:latin typeface="Arial" panose="020B0604020202020204" pitchFamily="34" charset="0"/>
                    <a:cs typeface="Arial" panose="020B0604020202020204" pitchFamily="34" charset="0"/>
                  </a:rPr>
                  <a:t>: the output of the network at time </a:t>
                </a:r>
                <a14:m>
                  <m:oMath xmlns:m="http://schemas.openxmlformats.org/officeDocument/2006/math">
                    <m:r>
                      <a:rPr lang="en-US" sz="1800" b="1" i="1">
                        <a:latin typeface="Cambria Math" charset="0"/>
                        <a:cs typeface="Arial" panose="020B0604020202020204" pitchFamily="34" charset="0"/>
                      </a:rPr>
                      <m:t>𝒕</m:t>
                    </m:r>
                  </m:oMath>
                </a14:m>
                <a:endParaRPr lang="en-US" sz="1800" b="1"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666361"/>
                <a:ext cx="8686800" cy="7190014"/>
              </a:xfrm>
              <a:blipFill rotWithShape="0">
                <a:blip r:embed="rId3"/>
                <a:stretch>
                  <a:fillRect l="-1684" t="-1102"/>
                </a:stretch>
              </a:blipFill>
            </p:spPr>
            <p:txBody>
              <a:bodyPr/>
              <a:lstStyle/>
              <a:p>
                <a:r>
                  <a:rPr lang="en-US">
                    <a:noFill/>
                  </a:rPr>
                  <a:t> </a:t>
                </a:r>
              </a:p>
            </p:txBody>
          </p:sp>
        </mc:Fallback>
      </mc:AlternateContent>
      <p:pic>
        <p:nvPicPr>
          <p:cNvPr id="4" name="Picture 3" descr="rnn.jpg"/>
          <p:cNvPicPr>
            <a:picLocks noChangeAspect="1"/>
          </p:cNvPicPr>
          <p:nvPr/>
        </p:nvPicPr>
        <p:blipFill>
          <a:blip r:embed="rId4" cstate="print"/>
          <a:stretch>
            <a:fillRect/>
          </a:stretch>
        </p:blipFill>
        <p:spPr>
          <a:xfrm>
            <a:off x="3794748" y="1308394"/>
            <a:ext cx="4888283" cy="1693089"/>
          </a:xfrm>
          <a:prstGeom prst="rect">
            <a:avLst/>
          </a:prstGeom>
        </p:spPr>
      </p:pic>
      <mc:AlternateContent xmlns:mc="http://schemas.openxmlformats.org/markup-compatibility/2006" xmlns:a14="http://schemas.microsoft.com/office/drawing/2010/main">
        <mc:Choice Requires="a14">
          <p:sp>
            <p:nvSpPr>
              <p:cNvPr id="6" name="Rectangle 5"/>
              <p:cNvSpPr>
                <a:spLocks noChangeAspect="1"/>
              </p:cNvSpPr>
              <p:nvPr/>
            </p:nvSpPr>
            <p:spPr>
              <a:xfrm>
                <a:off x="257550" y="1604868"/>
                <a:ext cx="3054362"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𝑓</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𝑈</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𝑡</m:t>
                              </m:r>
                            </m:sub>
                          </m:sSub>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𝑊</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r>
                                <a:rPr lang="en-US">
                                  <a:solidFill>
                                    <a:prstClr val="black"/>
                                  </a:solidFill>
                                  <a:latin typeface="Cambria Math" panose="02040503050406030204" pitchFamily="18" charset="0"/>
                                </a:rPr>
                                <m:t>−1</m:t>
                              </m:r>
                            </m:sub>
                          </m:sSub>
                        </m:e>
                      </m:d>
                    </m:oMath>
                  </m:oMathPara>
                </a14:m>
                <a:endParaRPr lang="en-US" dirty="0">
                  <a:solidFill>
                    <a:prstClr val="black"/>
                  </a:solidFill>
                  <a:latin typeface="Calibri"/>
                </a:endParaRPr>
              </a:p>
            </p:txBody>
          </p:sp>
        </mc:Choice>
        <mc:Fallback xmlns="">
          <p:sp>
            <p:nvSpPr>
              <p:cNvPr id="6" name="Rectangle 5"/>
              <p:cNvSpPr>
                <a:spLocks noRot="1" noChangeAspect="1" noMove="1" noResize="1" noEditPoints="1" noAdjustHandles="1" noChangeArrowheads="1" noChangeShapeType="1" noTextEdit="1"/>
              </p:cNvSpPr>
              <p:nvPr/>
            </p:nvSpPr>
            <p:spPr>
              <a:xfrm>
                <a:off x="257550" y="1604868"/>
                <a:ext cx="3054362" cy="461665"/>
              </a:xfrm>
              <a:prstGeom prst="rect">
                <a:avLst/>
              </a:prstGeom>
              <a:blipFill rotWithShape="0">
                <a:blip r:embed="rId5"/>
                <a:stretch>
                  <a:fillRect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5946" y="2154939"/>
                <a:ext cx="1734770" cy="461665"/>
              </a:xfrm>
              <a:prstGeom prst="rect">
                <a:avLst/>
              </a:prstGeom>
            </p:spPr>
            <p:txBody>
              <a:bodyPr wrap="none">
                <a:spAutoFit/>
              </a:bodyPr>
              <a:lstStyle/>
              <a:p>
                <a:pPr defTabSz="457200" fontAlgn="auto">
                  <a:spcBef>
                    <a:spcPts val="0"/>
                  </a:spcBef>
                  <a:spcAft>
                    <a:spcPts val="0"/>
                  </a:spcAft>
                </a:pPr>
                <a14:m>
                  <m:oMathPara xmlns:m="http://schemas.openxmlformats.org/officeDocument/2006/math">
                    <m:oMathParaPr>
                      <m:jc m:val="centerGroup"/>
                    </m:oMathParaPr>
                    <m:oMath xmlns:m="http://schemas.openxmlformats.org/officeDocument/2006/math">
                      <m:d>
                        <m:dPr>
                          <m:beg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𝑔</m:t>
                          </m:r>
                          <m:r>
                            <a:rPr lang="en-US">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𝑉</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𝑡</m:t>
                              </m:r>
                            </m:sub>
                          </m:sSub>
                        </m:e>
                      </m:d>
                    </m:oMath>
                  </m:oMathPara>
                </a14:m>
                <a:endParaRPr lang="en-US" dirty="0">
                  <a:solidFill>
                    <a:prstClr val="black"/>
                  </a:solidFill>
                  <a:latin typeface="Calibri"/>
                </a:endParaRPr>
              </a:p>
            </p:txBody>
          </p:sp>
        </mc:Choice>
        <mc:Fallback xmlns="">
          <p:sp>
            <p:nvSpPr>
              <p:cNvPr id="7" name="Rectangle 6"/>
              <p:cNvSpPr>
                <a:spLocks noRot="1" noChangeAspect="1" noMove="1" noResize="1" noEditPoints="1" noAdjustHandles="1" noChangeArrowheads="1" noChangeShapeType="1" noTextEdit="1"/>
              </p:cNvSpPr>
              <p:nvPr/>
            </p:nvSpPr>
            <p:spPr>
              <a:xfrm>
                <a:off x="325946" y="2154939"/>
                <a:ext cx="1734770" cy="461665"/>
              </a:xfrm>
              <a:prstGeom prst="rect">
                <a:avLst/>
              </a:prstGeom>
              <a:blipFill rotWithShape="0">
                <a:blip r:embed="rId6"/>
                <a:stretch>
                  <a:fillRect t="-132000" r="-38596" b="-197333"/>
                </a:stretch>
              </a:blipFill>
            </p:spPr>
            <p:txBody>
              <a:bodyPr/>
              <a:lstStyle/>
              <a:p>
                <a:r>
                  <a:rPr lang="en-US">
                    <a:noFill/>
                  </a:rPr>
                  <a:t> </a:t>
                </a:r>
              </a:p>
            </p:txBody>
          </p:sp>
        </mc:Fallback>
      </mc:AlternateContent>
      <p:sp>
        <p:nvSpPr>
          <p:cNvPr id="8" name="Content Placeholder 2"/>
          <p:cNvSpPr txBox="1">
            <a:spLocks/>
          </p:cNvSpPr>
          <p:nvPr/>
        </p:nvSpPr>
        <p:spPr>
          <a:xfrm>
            <a:off x="822960" y="3766370"/>
            <a:ext cx="7296027" cy="1817978"/>
          </a:xfrm>
          <a:prstGeom prst="rect">
            <a:avLst/>
          </a:prstGeom>
        </p:spPr>
        <p:txBody>
          <a:bodyPr vert="horz" lIns="0" tIns="34290" rIns="0" bIns="3429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14313" indent="-214313" fontAlgn="auto">
              <a:buClr>
                <a:srgbClr val="4F81BD"/>
              </a:buClr>
              <a:buFont typeface="Wingdings" panose="05000000000000000000" pitchFamily="2" charset="2"/>
              <a:buChar char="Ø"/>
            </a:pPr>
            <a:endParaRPr lang="en-US" sz="1800" dirty="0">
              <a:solidFill>
                <a:prstClr val="black"/>
              </a:solidFill>
            </a:endParaRPr>
          </a:p>
        </p:txBody>
      </p:sp>
    </p:spTree>
    <p:extLst>
      <p:ext uri="{BB962C8B-B14F-4D97-AF65-F5344CB8AC3E}">
        <p14:creationId xmlns:p14="http://schemas.microsoft.com/office/powerpoint/2010/main" val="172766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RNN Training</a:t>
            </a:r>
          </a:p>
        </p:txBody>
      </p:sp>
      <p:sp>
        <p:nvSpPr>
          <p:cNvPr id="3" name="Content Placeholder 2"/>
          <p:cNvSpPr>
            <a:spLocks noGrp="1"/>
          </p:cNvSpPr>
          <p:nvPr>
            <p:ph idx="1"/>
          </p:nvPr>
        </p:nvSpPr>
        <p:spPr>
          <a:xfrm>
            <a:off x="228600" y="647700"/>
            <a:ext cx="8632554" cy="490635"/>
          </a:xfrm>
        </p:spPr>
        <p:txBody>
          <a:bodyPr lIns="0" tIns="0" rIns="0" bIns="0"/>
          <a:lstStyle/>
          <a:p>
            <a:pPr marL="0" indent="0">
              <a:spcBef>
                <a:spcPts val="0"/>
              </a:spcBef>
              <a:buNone/>
            </a:pPr>
            <a:r>
              <a:rPr lang="en-US" sz="2400" b="1" dirty="0">
                <a:latin typeface="Arial" panose="020B0604020202020204" pitchFamily="34" charset="0"/>
                <a:cs typeface="Arial" panose="020B0604020202020204" pitchFamily="34" charset="0"/>
              </a:rPr>
              <a:t>There are different approaches for training of RNNs:</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6156" y="4479924"/>
            <a:ext cx="2574317" cy="1693369"/>
          </a:xfrm>
          <a:prstGeom prst="rect">
            <a:avLst/>
          </a:prstGeom>
        </p:spPr>
      </p:pic>
      <p:sp>
        <p:nvSpPr>
          <p:cNvPr id="8" name="TextBox 7"/>
          <p:cNvSpPr txBox="1"/>
          <p:nvPr/>
        </p:nvSpPr>
        <p:spPr>
          <a:xfrm>
            <a:off x="6867330" y="6117310"/>
            <a:ext cx="1993823" cy="374221"/>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RTRL</a:t>
            </a:r>
          </a:p>
        </p:txBody>
      </p:sp>
      <p:sp>
        <p:nvSpPr>
          <p:cNvPr id="9" name="Content Placeholder 2"/>
          <p:cNvSpPr txBox="1">
            <a:spLocks/>
          </p:cNvSpPr>
          <p:nvPr/>
        </p:nvSpPr>
        <p:spPr>
          <a:xfrm>
            <a:off x="234370" y="4787932"/>
            <a:ext cx="5979817" cy="1232929"/>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Real-Time Recurrent Learning (RTRL):</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Computing the error gradient and update weights for each time step. </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7330" y="1192738"/>
            <a:ext cx="1893037" cy="2876286"/>
          </a:xfrm>
          <a:prstGeom prst="rect">
            <a:avLst/>
          </a:prstGeom>
        </p:spPr>
      </p:pic>
      <p:sp>
        <p:nvSpPr>
          <p:cNvPr id="6" name="TextBox 5"/>
          <p:cNvSpPr txBox="1">
            <a:spLocks noChangeAspect="1"/>
          </p:cNvSpPr>
          <p:nvPr/>
        </p:nvSpPr>
        <p:spPr>
          <a:xfrm>
            <a:off x="6867330" y="3928078"/>
            <a:ext cx="1893037" cy="369332"/>
          </a:xfrm>
          <a:prstGeom prst="rect">
            <a:avLst/>
          </a:prstGeom>
          <a:noFill/>
        </p:spPr>
        <p:txBody>
          <a:bodyPr wrap="square" rtlCol="0">
            <a:spAutoFit/>
          </a:bodyPr>
          <a:lstStyle/>
          <a:p>
            <a:pPr algn="ctr" defTabSz="457200" fontAlgn="auto">
              <a:spcBef>
                <a:spcPts val="0"/>
              </a:spcBef>
              <a:spcAft>
                <a:spcPts val="0"/>
              </a:spcAft>
            </a:pPr>
            <a:r>
              <a:rPr lang="en-US" sz="1800" b="1" dirty="0">
                <a:solidFill>
                  <a:prstClr val="black"/>
                </a:solidFill>
                <a:ea typeface="Arial" charset="0"/>
                <a:cs typeface="Arial" charset="0"/>
              </a:rPr>
              <a:t>BPTT</a:t>
            </a:r>
          </a:p>
        </p:txBody>
      </p:sp>
      <p:sp>
        <p:nvSpPr>
          <p:cNvPr id="10" name="Content Placeholder 2"/>
          <p:cNvSpPr txBox="1">
            <a:spLocks/>
          </p:cNvSpPr>
          <p:nvPr/>
        </p:nvSpPr>
        <p:spPr>
          <a:xfrm>
            <a:off x="228600" y="1319215"/>
            <a:ext cx="5985587" cy="920751"/>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Back-Propagation Through Time (BPTT): Unfolding an RNN in time and using the extended version of </a:t>
            </a:r>
            <a:r>
              <a:rPr lang="en-US" sz="1800" dirty="0" err="1">
                <a:solidFill>
                  <a:prstClr val="black"/>
                </a:solidFill>
                <a:latin typeface="Arial" charset="0"/>
                <a:ea typeface="Arial" charset="0"/>
                <a:cs typeface="Arial" charset="0"/>
              </a:rPr>
              <a:t>backpropagation</a:t>
            </a:r>
            <a:r>
              <a:rPr lang="en-US" sz="1800" dirty="0">
                <a:solidFill>
                  <a:prstClr val="black"/>
                </a:solidFill>
                <a:latin typeface="Arial" charset="0"/>
                <a:ea typeface="Arial" charset="0"/>
                <a:cs typeface="Arial" charset="0"/>
              </a:rPr>
              <a:t>.</a:t>
            </a:r>
          </a:p>
        </p:txBody>
      </p:sp>
      <p:sp>
        <p:nvSpPr>
          <p:cNvPr id="12" name="Content Placeholder 2"/>
          <p:cNvSpPr txBox="1">
            <a:spLocks/>
          </p:cNvSpPr>
          <p:nvPr/>
        </p:nvSpPr>
        <p:spPr>
          <a:xfrm>
            <a:off x="228600" y="2830967"/>
            <a:ext cx="6167556" cy="1442765"/>
          </a:xfrm>
          <a:prstGeom prst="rect">
            <a:avLst/>
          </a:prstGeom>
        </p:spPr>
        <p:txBody>
          <a:bodyPr lIns="0" tIns="0" rIns="0" bIns="0"/>
          <a:lstStyle>
            <a:lvl1pPr marL="182563" indent="-182563">
              <a:spcBef>
                <a:spcPts val="0"/>
              </a:spcBef>
              <a:buFont typeface="Arial" panose="020B0604020202020204" pitchFamily="34" charset="0"/>
              <a:buChar char="•"/>
              <a:defRPr sz="2400" b="1">
                <a:latin typeface="Arial" panose="020B0604020202020204" pitchFamily="34" charset="0"/>
                <a:cs typeface="Arial" panose="020B0604020202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defTabSz="457200" fontAlgn="auto">
              <a:spcAft>
                <a:spcPts val="0"/>
              </a:spcAft>
            </a:pPr>
            <a:r>
              <a:rPr lang="en-US" sz="1800" dirty="0">
                <a:solidFill>
                  <a:prstClr val="black"/>
                </a:solidFill>
                <a:latin typeface="Arial" charset="0"/>
                <a:ea typeface="Arial" charset="0"/>
                <a:cs typeface="Arial" charset="0"/>
              </a:rPr>
              <a:t>Extended </a:t>
            </a:r>
            <a:r>
              <a:rPr lang="en-US" sz="1800" dirty="0" err="1">
                <a:solidFill>
                  <a:prstClr val="black"/>
                </a:solidFill>
                <a:latin typeface="Arial" charset="0"/>
                <a:ea typeface="Arial" charset="0"/>
                <a:cs typeface="Arial" charset="0"/>
              </a:rPr>
              <a:t>Kalman</a:t>
            </a:r>
            <a:r>
              <a:rPr lang="en-US" sz="1800" dirty="0">
                <a:solidFill>
                  <a:prstClr val="black"/>
                </a:solidFill>
                <a:latin typeface="Arial" charset="0"/>
                <a:ea typeface="Arial" charset="0"/>
                <a:cs typeface="Arial" charset="0"/>
              </a:rPr>
              <a:t> Filtering (EKF):</a:t>
            </a:r>
            <a:br>
              <a:rPr lang="en-US" sz="1800" dirty="0">
                <a:solidFill>
                  <a:prstClr val="black"/>
                </a:solidFill>
                <a:latin typeface="Arial" charset="0"/>
                <a:ea typeface="Arial" charset="0"/>
                <a:cs typeface="Arial" charset="0"/>
              </a:rPr>
            </a:br>
            <a:r>
              <a:rPr lang="en-US" sz="1800" dirty="0">
                <a:solidFill>
                  <a:prstClr val="black"/>
                </a:solidFill>
                <a:latin typeface="Arial" charset="0"/>
                <a:ea typeface="Arial" charset="0"/>
                <a:cs typeface="Arial" charset="0"/>
              </a:rPr>
              <a:t>a set of mathematical equations that provides an efficient computational means to estimate the state of a process, in a way that minimizes the mean of the squared error on linear system.</a:t>
            </a:r>
          </a:p>
        </p:txBody>
      </p:sp>
    </p:spTree>
    <p:extLst>
      <p:ext uri="{BB962C8B-B14F-4D97-AF65-F5344CB8AC3E}">
        <p14:creationId xmlns:p14="http://schemas.microsoft.com/office/powerpoint/2010/main" val="6596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err="1"/>
              <a:t>Backpropagation</a:t>
            </a:r>
            <a:r>
              <a:rPr lang="en-US" dirty="0"/>
              <a:t> Through Time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599" y="647700"/>
                <a:ext cx="8869363" cy="5641133"/>
              </a:xfrm>
            </p:spPr>
            <p:txBody>
              <a:bodyPr lIns="0" tIns="0" rIns="0" bIns="0"/>
              <a:lstStyle/>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The </a:t>
                </a:r>
                <a:r>
                  <a:rPr lang="en-US" sz="2400" b="1" dirty="0" err="1">
                    <a:latin typeface="Arial" panose="020B0604020202020204" pitchFamily="34" charset="0"/>
                    <a:cs typeface="Arial" panose="020B0604020202020204" pitchFamily="34" charset="0"/>
                  </a:rPr>
                  <a:t>backpropagation</a:t>
                </a:r>
                <a:r>
                  <a:rPr lang="en-US" sz="2400" b="1" dirty="0">
                    <a:latin typeface="Arial" panose="020B0604020202020204" pitchFamily="34" charset="0"/>
                    <a:cs typeface="Arial" panose="020B0604020202020204" pitchFamily="34" charset="0"/>
                  </a:rPr>
                  <a:t> algorithm can be extended to BPTT by unfolding RNN in time and stacking identical copies of the RNN. </a:t>
                </a:r>
              </a:p>
              <a:p>
                <a:pPr marL="182563" indent="-182563">
                  <a:spcBef>
                    <a:spcPts val="0"/>
                  </a:spcBef>
                  <a:spcAft>
                    <a:spcPts val="1200"/>
                  </a:spcAft>
                  <a:buFont typeface="Arial" charset="0"/>
                  <a:buChar char="•"/>
                </a:pPr>
                <a:r>
                  <a:rPr lang="en-US" sz="2400" b="1" dirty="0">
                    <a:latin typeface="Arial" panose="020B0604020202020204" pitchFamily="34" charset="0"/>
                    <a:cs typeface="Arial" panose="020B0604020202020204" pitchFamily="34" charset="0"/>
                  </a:rPr>
                  <a:t>As the parameters that are supposed to be learned (</a:t>
                </a:r>
                <a:r>
                  <a:rPr lang="en-US" sz="2400" b="1" i="1" dirty="0">
                    <a:latin typeface="Arial" panose="020B0604020202020204" pitchFamily="34" charset="0"/>
                    <a:cs typeface="Arial" panose="020B0604020202020204" pitchFamily="34" charset="0"/>
                  </a:rPr>
                  <a:t>U</a:t>
                </a:r>
                <a:r>
                  <a:rPr lang="en-US" sz="2400" b="1"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V</a:t>
                </a:r>
                <a:r>
                  <a:rPr lang="en-US" sz="2400" b="1" dirty="0">
                    <a:latin typeface="Arial" panose="020B0604020202020204" pitchFamily="34" charset="0"/>
                    <a:cs typeface="Arial" panose="020B0604020202020204" pitchFamily="34" charset="0"/>
                  </a:rPr>
                  <a:t> and </a:t>
                </a:r>
                <a:r>
                  <a:rPr lang="en-US" sz="2400" b="1" i="1" dirty="0">
                    <a:latin typeface="Arial" panose="020B0604020202020204" pitchFamily="34" charset="0"/>
                    <a:cs typeface="Arial" panose="020B0604020202020204" pitchFamily="34" charset="0"/>
                  </a:rPr>
                  <a:t>W</a:t>
                </a:r>
                <a:r>
                  <a:rPr lang="en-US" sz="2400" b="1" dirty="0">
                    <a:latin typeface="Arial" panose="020B0604020202020204" pitchFamily="34" charset="0"/>
                    <a:cs typeface="Arial" panose="020B0604020202020204" pitchFamily="34" charset="0"/>
                  </a:rPr>
                  <a:t>) are shared by all time steps in the network, the gradient at each output depends, not only on the calculations of the current time step, but also the previous time steps.</a:t>
                </a:r>
              </a:p>
              <a:p>
                <a:pPr marL="182563" indent="-182563">
                  <a:spcBef>
                    <a:spcPts val="0"/>
                  </a:spcBef>
                  <a:spcAft>
                    <a:spcPts val="600"/>
                  </a:spcAft>
                  <a:buFont typeface="Arial" charset="0"/>
                  <a:buChar char="•"/>
                </a:pPr>
                <a:r>
                  <a:rPr lang="en-US" sz="2400" b="1" dirty="0">
                    <a:latin typeface="Arial" panose="020B0604020202020204" pitchFamily="34" charset="0"/>
                    <a:cs typeface="Arial" panose="020B0604020202020204" pitchFamily="34" charset="0"/>
                  </a:rPr>
                  <a:t>In RNNs, a common choice for the loss function is the cross-entropy loss which is given by:</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𝐋</m:t>
                    </m:r>
                    <m:d>
                      <m:dPr>
                        <m:ctrlPr>
                          <a:rPr lang="en-US" sz="1800" b="1" i="1">
                            <a:latin typeface="Cambria Math" panose="02040503050406030204" pitchFamily="18" charset="0"/>
                            <a:ea typeface="Arial" charset="0"/>
                            <a:cs typeface="Arial" charset="0"/>
                          </a:rPr>
                        </m:ctrlPr>
                      </m:dPr>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r>
                          <a:rPr lang="en-US" sz="1800" b="1">
                            <a:latin typeface="Cambria Math" charset="0"/>
                            <a:ea typeface="Arial" charset="0"/>
                            <a:cs typeface="Arial" charset="0"/>
                          </a:rPr>
                          <m:t>,</m:t>
                        </m:r>
                        <m:r>
                          <a:rPr lang="en-US" sz="1800" b="1" i="1">
                            <a:latin typeface="Cambria Math" charset="0"/>
                            <a:ea typeface="Arial" charset="0"/>
                            <a:cs typeface="Arial" charset="0"/>
                          </a:rPr>
                          <m:t>𝐲</m:t>
                        </m:r>
                      </m:e>
                    </m:d>
                    <m:r>
                      <a:rPr lang="en-US" sz="1800" b="1">
                        <a:latin typeface="Cambria Math" charset="0"/>
                        <a:ea typeface="Arial" charset="0"/>
                        <a:cs typeface="Arial" charset="0"/>
                      </a:rPr>
                      <m:t>=−</m:t>
                    </m:r>
                    <m:f>
                      <m:fPr>
                        <m:ctrlPr>
                          <a:rPr lang="en-US" sz="1800" b="1" i="1">
                            <a:latin typeface="Cambria Math" panose="02040503050406030204" pitchFamily="18" charset="0"/>
                            <a:ea typeface="Arial" charset="0"/>
                            <a:cs typeface="Arial" charset="0"/>
                          </a:rPr>
                        </m:ctrlPr>
                      </m:fPr>
                      <m:num>
                        <m:r>
                          <a:rPr lang="en-US" sz="1800" b="1" i="1">
                            <a:latin typeface="Cambria Math" charset="0"/>
                            <a:ea typeface="Arial" charset="0"/>
                            <a:cs typeface="Arial" charset="0"/>
                          </a:rPr>
                          <m:t>𝟏</m:t>
                        </m:r>
                      </m:num>
                      <m:den>
                        <m:r>
                          <a:rPr lang="en-US" sz="1800" b="1" i="1">
                            <a:latin typeface="Cambria Math" charset="0"/>
                            <a:ea typeface="Arial" charset="0"/>
                            <a:cs typeface="Arial" charset="0"/>
                          </a:rPr>
                          <m:t>𝐍</m:t>
                        </m:r>
                      </m:den>
                    </m:f>
                    <m:nary>
                      <m:naryPr>
                        <m:chr m:val="∑"/>
                        <m:limLoc m:val="undOvr"/>
                        <m:supHide m:val="on"/>
                        <m:ctrlPr>
                          <a:rPr lang="en-US" sz="1800" b="1" i="1">
                            <a:latin typeface="Cambria Math" panose="02040503050406030204" pitchFamily="18" charset="0"/>
                            <a:ea typeface="Arial" charset="0"/>
                            <a:cs typeface="Arial" charset="0"/>
                          </a:rPr>
                        </m:ctrlPr>
                      </m:naryPr>
                      <m:sub>
                        <m:r>
                          <a:rPr lang="en-US" sz="1800" b="1" i="1">
                            <a:latin typeface="Cambria Math" charset="0"/>
                            <a:ea typeface="Arial" charset="0"/>
                            <a:cs typeface="Arial" charset="0"/>
                          </a:rPr>
                          <m:t>𝐧</m:t>
                        </m:r>
                        <m:r>
                          <a:rPr lang="en-US" sz="1800" b="1">
                            <a:latin typeface="Cambria Math" charset="0"/>
                            <a:ea typeface="Arial" charset="0"/>
                            <a:cs typeface="Arial" charset="0"/>
                          </a:rPr>
                          <m:t>∈</m:t>
                        </m:r>
                        <m:r>
                          <a:rPr lang="en-US" sz="1800" b="1" i="1">
                            <a:latin typeface="Cambria Math" charset="0"/>
                            <a:ea typeface="Arial" charset="0"/>
                            <a:cs typeface="Arial" charset="0"/>
                          </a:rPr>
                          <m:t>𝐍</m:t>
                        </m:r>
                      </m:sub>
                      <m:sup/>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𝐥𝐧</m:t>
                            </m:r>
                          </m:sub>
                        </m:sSub>
                        <m:func>
                          <m:funcPr>
                            <m:ctrlPr>
                              <a:rPr lang="en-US" sz="1800" b="1" i="1">
                                <a:latin typeface="Cambria Math" panose="02040503050406030204" pitchFamily="18" charset="0"/>
                                <a:ea typeface="Arial" charset="0"/>
                                <a:cs typeface="Arial" charset="0"/>
                              </a:rPr>
                            </m:ctrlPr>
                          </m:funcPr>
                          <m:fName>
                            <m:r>
                              <a:rPr lang="en-US" sz="1800" b="1" i="1">
                                <a:latin typeface="Cambria Math" charset="0"/>
                                <a:ea typeface="Arial" charset="0"/>
                                <a:cs typeface="Arial" charset="0"/>
                              </a:rPr>
                              <m:t>𝐥𝐨𝐠</m:t>
                            </m:r>
                          </m:fName>
                          <m:e>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𝐧</m:t>
                                </m:r>
                              </m:sub>
                            </m:sSub>
                          </m:e>
                        </m:func>
                      </m:e>
                    </m:nary>
                    <m:r>
                      <a:rPr lang="en-US" sz="1800" b="1">
                        <a:latin typeface="Cambria Math" charset="0"/>
                        <a:ea typeface="Arial" charset="0"/>
                        <a:cs typeface="Arial" charset="0"/>
                      </a:rPr>
                      <m:t> </m:t>
                    </m:r>
                  </m:oMath>
                </a14:m>
                <a:endParaRPr lang="en-US" sz="1800" b="1" dirty="0">
                  <a:latin typeface="Arial" charset="0"/>
                  <a:ea typeface="Arial" charset="0"/>
                  <a:cs typeface="Arial" charset="0"/>
                </a:endParaRP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𝐍</m:t>
                    </m:r>
                    <m:r>
                      <a:rPr lang="en-US" sz="1800" b="1">
                        <a:latin typeface="Cambria Math" charset="0"/>
                        <a:ea typeface="Arial" charset="0"/>
                        <a:cs typeface="Arial" charset="0"/>
                      </a:rPr>
                      <m:t>:</m:t>
                    </m:r>
                    <m:r>
                      <a:rPr lang="en-US" sz="1800" b="1" i="0" smtClean="0">
                        <a:latin typeface="Cambria Math" charset="0"/>
                        <a:ea typeface="Arial" charset="0"/>
                        <a:cs typeface="Arial" charset="0"/>
                      </a:rPr>
                      <m:t> </m:t>
                    </m:r>
                  </m:oMath>
                </a14:m>
                <a:r>
                  <a:rPr lang="en-US" sz="1800" b="1" dirty="0">
                    <a:latin typeface="Arial" charset="0"/>
                    <a:ea typeface="Arial" charset="0"/>
                    <a:cs typeface="Arial" charset="0"/>
                  </a:rPr>
                  <a:t>the number of training examples</a:t>
                </a:r>
              </a:p>
              <a:p>
                <a:pPr marL="349250" lvl="1" indent="-166688">
                  <a:buFont typeface="Wingdings" charset="2"/>
                  <a:buChar char="§"/>
                </a:pPr>
                <a14:m>
                  <m:oMath xmlns:m="http://schemas.openxmlformats.org/officeDocument/2006/math">
                    <m:r>
                      <a:rPr lang="en-US" sz="1800" b="1" i="1">
                        <a:latin typeface="Cambria Math" charset="0"/>
                        <a:ea typeface="Arial" charset="0"/>
                        <a:cs typeface="Arial" charset="0"/>
                      </a:rPr>
                      <m:t>𝐲</m:t>
                    </m:r>
                    <m:r>
                      <a:rPr lang="en-US" sz="1800" b="1">
                        <a:latin typeface="Cambria Math" charset="0"/>
                        <a:ea typeface="Arial" charset="0"/>
                        <a:cs typeface="Arial" charset="0"/>
                      </a:rPr>
                      <m:t>:</m:t>
                    </m:r>
                  </m:oMath>
                </a14:m>
                <a:r>
                  <a:rPr lang="en-US" sz="1800" b="1" dirty="0">
                    <a:latin typeface="Arial" charset="0"/>
                    <a:ea typeface="Arial" charset="0"/>
                    <a:cs typeface="Arial" charset="0"/>
                  </a:rPr>
                  <a:t> the prediction of the network </a:t>
                </a:r>
              </a:p>
              <a:p>
                <a:pPr marL="349250" lvl="1" indent="-166688">
                  <a:buFont typeface="Wingdings" charset="2"/>
                  <a:buChar char="§"/>
                </a:pPr>
                <a14:m>
                  <m:oMath xmlns:m="http://schemas.openxmlformats.org/officeDocument/2006/math">
                    <m:sSub>
                      <m:sSubPr>
                        <m:ctrlPr>
                          <a:rPr lang="en-US" sz="1800" b="1" i="1">
                            <a:latin typeface="Cambria Math" panose="02040503050406030204" pitchFamily="18" charset="0"/>
                            <a:ea typeface="Arial" charset="0"/>
                            <a:cs typeface="Arial" charset="0"/>
                          </a:rPr>
                        </m:ctrlPr>
                      </m:sSubPr>
                      <m:e>
                        <m:r>
                          <a:rPr lang="en-US" sz="1800" b="1" i="1">
                            <a:latin typeface="Cambria Math" charset="0"/>
                            <a:ea typeface="Arial" charset="0"/>
                            <a:cs typeface="Arial" charset="0"/>
                          </a:rPr>
                          <m:t>𝐲</m:t>
                        </m:r>
                      </m:e>
                      <m:sub>
                        <m:r>
                          <a:rPr lang="en-US" sz="1800" b="1" i="1">
                            <a:latin typeface="Cambria Math" charset="0"/>
                            <a:ea typeface="Arial" charset="0"/>
                            <a:cs typeface="Arial" charset="0"/>
                          </a:rPr>
                          <m:t>𝐥</m:t>
                        </m:r>
                      </m:sub>
                    </m:sSub>
                  </m:oMath>
                </a14:m>
                <a:r>
                  <a:rPr lang="en-US" sz="1800" b="1" dirty="0">
                    <a:latin typeface="Arial" charset="0"/>
                    <a:ea typeface="Arial" charset="0"/>
                    <a:cs typeface="Arial" charset="0"/>
                  </a:rPr>
                  <a:t>: the true label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599" y="647700"/>
                <a:ext cx="8869363" cy="5641133"/>
              </a:xfrm>
              <a:blipFill rotWithShape="0">
                <a:blip r:embed="rId3"/>
                <a:stretch>
                  <a:fillRect l="-1924" t="-1512" r="-550" b="-108"/>
                </a:stretch>
              </a:blipFill>
            </p:spPr>
            <p:txBody>
              <a:bodyPr/>
              <a:lstStyle/>
              <a:p>
                <a:r>
                  <a:rPr lang="en-US">
                    <a:noFill/>
                  </a:rPr>
                  <a:t> </a:t>
                </a:r>
              </a:p>
            </p:txBody>
          </p:sp>
        </mc:Fallback>
      </mc:AlternateContent>
    </p:spTree>
    <p:extLst>
      <p:ext uri="{BB962C8B-B14F-4D97-AF65-F5344CB8AC3E}">
        <p14:creationId xmlns:p14="http://schemas.microsoft.com/office/powerpoint/2010/main" val="35549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none" lIns="91440" tIns="45720" rIns="91440" bIns="45720" rtlCol="0" anchor="ctr" anchorCtr="0">
            <a:noAutofit/>
          </a:bodyPr>
          <a:lstStyle/>
          <a:p>
            <a:r>
              <a:rPr lang="en-US" dirty="0"/>
              <a:t>The Vanishing Gradient Problem</a:t>
            </a:r>
          </a:p>
        </p:txBody>
      </p:sp>
      <p:sp>
        <p:nvSpPr>
          <p:cNvPr id="3" name="Content Placeholder 2"/>
          <p:cNvSpPr>
            <a:spLocks noGrp="1"/>
          </p:cNvSpPr>
          <p:nvPr>
            <p:ph idx="1"/>
          </p:nvPr>
        </p:nvSpPr>
        <p:spPr>
          <a:xfrm>
            <a:off x="228600" y="647700"/>
            <a:ext cx="7543800" cy="4023360"/>
          </a:xfrm>
        </p:spPr>
        <p:txBody>
          <a:bodyPr lIns="0" tIns="0" rIns="0" bIns="0"/>
          <a:lstStyle/>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Definition: The influence of a given input on the hidden layer, and therefore on the network output, either decays or grows exponentially as it propagates through an RNN.</a:t>
            </a:r>
          </a:p>
          <a:p>
            <a:pPr marL="182563" indent="-182563">
              <a:spcBef>
                <a:spcPts val="0"/>
              </a:spcBef>
              <a:spcAft>
                <a:spcPts val="8600"/>
              </a:spcAft>
              <a:buFont typeface="Arial" charset="0"/>
            </a:pPr>
            <a:r>
              <a:rPr lang="en-US" sz="2400" b="1" dirty="0">
                <a:latin typeface="Arial" panose="020B0604020202020204" pitchFamily="34" charset="0"/>
                <a:cs typeface="Arial" panose="020B0604020202020204" pitchFamily="34" charset="0"/>
              </a:rPr>
              <a:t>In practice, the range of contextual information that standard RNNs can access are limited to approximately 10 time steps between the relevant input and target events. </a:t>
            </a:r>
          </a:p>
          <a:p>
            <a:pPr marL="182563" indent="-182563">
              <a:spcBef>
                <a:spcPts val="0"/>
              </a:spcBef>
              <a:spcAft>
                <a:spcPts val="1200"/>
              </a:spcAft>
              <a:buFont typeface="Arial" charset="0"/>
            </a:pPr>
            <a:r>
              <a:rPr lang="en-US" sz="2400" b="1" dirty="0">
                <a:latin typeface="Arial" panose="020B0604020202020204" pitchFamily="34" charset="0"/>
                <a:cs typeface="Arial" panose="020B0604020202020204" pitchFamily="34" charset="0"/>
              </a:rPr>
              <a:t>Solution: LSTM networks.</a:t>
            </a:r>
          </a:p>
        </p:txBody>
      </p:sp>
      <p:pic>
        <p:nvPicPr>
          <p:cNvPr id="5" name="Picture 4"/>
          <p:cNvPicPr>
            <a:picLocks noChangeAspect="1"/>
          </p:cNvPicPr>
          <p:nvPr/>
        </p:nvPicPr>
        <p:blipFill>
          <a:blip r:embed="rId3"/>
          <a:srcRect/>
          <a:stretch>
            <a:fillRect/>
          </a:stretch>
        </p:blipFill>
        <p:spPr bwMode="auto">
          <a:xfrm>
            <a:off x="4553663" y="3833813"/>
            <a:ext cx="4361737" cy="2351386"/>
          </a:xfrm>
          <a:prstGeom prst="rect">
            <a:avLst/>
          </a:prstGeom>
          <a:noFill/>
          <a:ln w="9525">
            <a:noFill/>
            <a:miter lim="800000"/>
            <a:headEnd/>
            <a:tailEnd/>
          </a:ln>
        </p:spPr>
      </p:pic>
    </p:spTree>
    <p:extLst>
      <p:ext uri="{BB962C8B-B14F-4D97-AF65-F5344CB8AC3E}">
        <p14:creationId xmlns:p14="http://schemas.microsoft.com/office/powerpoint/2010/main" val="118545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lecture_title</Template>
  <TotalTime>9691</TotalTime>
  <Words>3090</Words>
  <Application>Microsoft Macintosh PowerPoint</Application>
  <PresentationFormat>Letter Paper (8.5x11 in)</PresentationFormat>
  <Paragraphs>282</Paragraphs>
  <Slides>28</Slides>
  <Notes>17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Cambria Math</vt:lpstr>
      <vt:lpstr>Times New Roman</vt:lpstr>
      <vt:lpstr>Wingdings</vt:lpstr>
      <vt:lpstr>lecture_title</vt:lpstr>
      <vt:lpstr>1_isip_default</vt:lpstr>
      <vt:lpstr>2_isip_default</vt:lpstr>
      <vt:lpstr>1_ISIP Title Slide</vt:lpstr>
      <vt:lpstr>2_ISIP Content Slide</vt:lpstr>
      <vt:lpstr>PowerPoint Presentation</vt:lpstr>
      <vt:lpstr>PowerPoint Presentation</vt:lpstr>
      <vt:lpstr>Introduction</vt:lpstr>
      <vt:lpstr>Neural Networks</vt:lpstr>
      <vt:lpstr>Recurrent Neural Network (RNN)</vt:lpstr>
      <vt:lpstr>Unrolling an RNN for Sequential Modeling</vt:lpstr>
      <vt:lpstr>RNN Training</vt:lpstr>
      <vt:lpstr>Backpropagation Through Time</vt:lpstr>
      <vt:lpstr>The Vanishing Gradient Problem</vt:lpstr>
      <vt:lpstr>LONG SHORT-TERM MEMORY (LSTM)</vt:lpstr>
      <vt:lpstr>Memory Cell in LSTM</vt:lpstr>
      <vt:lpstr>LSTM Equations</vt:lpstr>
      <vt:lpstr>Preserving the information in LSTM</vt:lpstr>
      <vt:lpstr>DEEP RECURRENT NEURAL NETWORKS (DRNN)</vt:lpstr>
      <vt:lpstr>DRNN-1O vs. DRNN-AO</vt:lpstr>
      <vt:lpstr>DRNN Equations</vt:lpstr>
      <vt:lpstr>DRNN Training</vt:lpstr>
      <vt:lpstr>Performance of DRNNs</vt:lpstr>
      <vt:lpstr>Deep Bidirectionsal LSTMs (DBLSTM)</vt:lpstr>
      <vt:lpstr>DBLSTM Training and Regularization</vt:lpstr>
      <vt:lpstr>Connectionist Temporal Classification (CTC)</vt:lpstr>
      <vt:lpstr>Connectionist Temporal Classification (CTC)</vt:lpstr>
      <vt:lpstr>Connectionist Temporal Classification (Continued)</vt:lpstr>
      <vt:lpstr>RNN Transducers</vt:lpstr>
      <vt:lpstr>DBLSTM Performance</vt:lpstr>
      <vt:lpstr>Summary and Future Work</vt:lpstr>
      <vt:lpstr>Brief Bibliography</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579</cp:revision>
  <dcterms:created xsi:type="dcterms:W3CDTF">2002-09-12T17:13:32Z</dcterms:created>
  <dcterms:modified xsi:type="dcterms:W3CDTF">2018-11-09T13:12:13Z</dcterms:modified>
</cp:coreProperties>
</file>