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82" r:id="rId2"/>
    <p:sldMasterId id="2147483694" r:id="rId3"/>
  </p:sldMasterIdLst>
  <p:notesMasterIdLst>
    <p:notesMasterId r:id="rId16"/>
  </p:notesMasterIdLst>
  <p:handoutMasterIdLst>
    <p:handoutMasterId r:id="rId17"/>
  </p:handoutMasterIdLst>
  <p:sldIdLst>
    <p:sldId id="356" r:id="rId4"/>
    <p:sldId id="415" r:id="rId5"/>
    <p:sldId id="416" r:id="rId6"/>
    <p:sldId id="417" r:id="rId7"/>
    <p:sldId id="418" r:id="rId8"/>
    <p:sldId id="419" r:id="rId9"/>
    <p:sldId id="420" r:id="rId10"/>
    <p:sldId id="421" r:id="rId11"/>
    <p:sldId id="422" r:id="rId12"/>
    <p:sldId id="423" r:id="rId13"/>
    <p:sldId id="424" r:id="rId14"/>
    <p:sldId id="425" r:id="rId15"/>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56" autoAdjust="0"/>
    <p:restoredTop sz="95118" autoAdjust="0"/>
  </p:normalViewPr>
  <p:slideViewPr>
    <p:cSldViewPr snapToGrid="0">
      <p:cViewPr varScale="1">
        <p:scale>
          <a:sx n="85" d="100"/>
          <a:sy n="85" d="100"/>
        </p:scale>
        <p:origin x="68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85368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38570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extLst>
      <p:ext uri="{BB962C8B-B14F-4D97-AF65-F5344CB8AC3E}">
        <p14:creationId xmlns:p14="http://schemas.microsoft.com/office/powerpoint/2010/main" val="8748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17,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17,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upport-vector.net/icml-tutorial.pdf" TargetMode="External"/><Relationship Id="rId3" Type="http://schemas.openxmlformats.org/officeDocument/2006/relationships/slideLayout" Target="../slideLayouts/slideLayout23.xml"/><Relationship Id="rId7" Type="http://schemas.openxmlformats.org/officeDocument/2006/relationships/hyperlink" Target="http://www.kyb.mpg.de/publications/attachments/taxo_%5b0%5d.pdf" TargetMode="External"/><Relationship Id="rId12" Type="http://schemas.openxmlformats.org/officeDocument/2006/relationships/image" Target="../media/image5.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research.microsoft.com/~jplatt/svm.html" TargetMode="External"/><Relationship Id="rId11" Type="http://schemas.openxmlformats.org/officeDocument/2006/relationships/image" Target="../media/image4.jpeg"/><Relationship Id="rId5" Type="http://schemas.openxmlformats.org/officeDocument/2006/relationships/hyperlink" Target="http://www.autonlab.org/tutorials/svm.html" TargetMode="External"/><Relationship Id="rId10" Type="http://schemas.openxmlformats.org/officeDocument/2006/relationships/image" Target="../media/image3.png"/><Relationship Id="rId4" Type="http://schemas.openxmlformats.org/officeDocument/2006/relationships/hyperlink" Target="http://www.cse.msu.edu/~lawhiu/intro_SVM_new.ppt" TargetMode="Externa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42.wmf"/><Relationship Id="rId3" Type="http://schemas.openxmlformats.org/officeDocument/2006/relationships/notesSlide" Target="../notesSlides/notesSlide3.xml"/><Relationship Id="rId7" Type="http://schemas.openxmlformats.org/officeDocument/2006/relationships/image" Target="../media/image40.wmf"/><Relationship Id="rId12"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3.bin"/><Relationship Id="rId11" Type="http://schemas.openxmlformats.org/officeDocument/2006/relationships/image" Target="../media/image38.wmf"/><Relationship Id="rId5" Type="http://schemas.openxmlformats.org/officeDocument/2006/relationships/image" Target="../media/image39.wmf"/><Relationship Id="rId15" Type="http://schemas.openxmlformats.org/officeDocument/2006/relationships/image" Target="../media/image4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41.wmf"/><Relationship Id="rId1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ece.msstate.edu/research/isip/publications/books/msstate_theses/2002/relevance_vectors/thesis_proposal/proposal.pdf" TargetMode="External"/><Relationship Id="rId2" Type="http://schemas.openxmlformats.org/officeDocument/2006/relationships/hyperlink" Target="http://www.ece.msstate.edu/research/isip/publications/books/msstate_theses/2002/support_vectors/thes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image" Target="../media/image1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6.bin"/><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11" Type="http://schemas.openxmlformats.org/officeDocument/2006/relationships/image" Target="../media/image17.wmf"/><Relationship Id="rId5" Type="http://schemas.openxmlformats.org/officeDocument/2006/relationships/image" Target="../media/image18.emf"/><Relationship Id="rId10" Type="http://schemas.openxmlformats.org/officeDocument/2006/relationships/oleObject" Target="../embeddings/oleObject9.bin"/><Relationship Id="rId4" Type="http://schemas.openxmlformats.org/officeDocument/2006/relationships/image" Target="../media/image14.wmf"/><Relationship Id="rId9" Type="http://schemas.openxmlformats.org/officeDocument/2006/relationships/image" Target="../media/image16.wmf"/></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1.png"/><Relationship Id="rId18" Type="http://schemas.openxmlformats.org/officeDocument/2006/relationships/image" Target="../media/image25.png"/><Relationship Id="rId3" Type="http://schemas.openxmlformats.org/officeDocument/2006/relationships/tags" Target="../tags/tag4.xml"/><Relationship Id="rId21" Type="http://schemas.openxmlformats.org/officeDocument/2006/relationships/image" Target="../media/image19.wmf"/><Relationship Id="rId7" Type="http://schemas.openxmlformats.org/officeDocument/2006/relationships/tags" Target="../tags/tag8.xml"/><Relationship Id="rId12" Type="http://schemas.openxmlformats.org/officeDocument/2006/relationships/image" Target="../media/image20.png"/><Relationship Id="rId17" Type="http://schemas.openxmlformats.org/officeDocument/2006/relationships/image" Target="../media/image24.png"/><Relationship Id="rId2" Type="http://schemas.openxmlformats.org/officeDocument/2006/relationships/tags" Target="../tags/tag3.xml"/><Relationship Id="rId16" Type="http://schemas.openxmlformats.org/officeDocument/2006/relationships/image" Target="../media/image23.png"/><Relationship Id="rId20" Type="http://schemas.openxmlformats.org/officeDocument/2006/relationships/oleObject" Target="../embeddings/oleObject10.bin"/><Relationship Id="rId1" Type="http://schemas.openxmlformats.org/officeDocument/2006/relationships/vmlDrawing" Target="../drawings/vmlDrawing3.v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5" Type="http://schemas.openxmlformats.org/officeDocument/2006/relationships/image" Target="../media/image3.png"/><Relationship Id="rId10" Type="http://schemas.openxmlformats.org/officeDocument/2006/relationships/tags" Target="../tags/tag11.xml"/><Relationship Id="rId19" Type="http://schemas.openxmlformats.org/officeDocument/2006/relationships/image" Target="../media/image26.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2.png"/><Relationship Id="rId22"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28.wmf"/><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oleObject" Target="../embeddings/oleObject17.bin"/><Relationship Id="rId3" Type="http://schemas.openxmlformats.org/officeDocument/2006/relationships/notesSlide" Target="../notesSlides/notesSlide2.xml"/><Relationship Id="rId7" Type="http://schemas.openxmlformats.org/officeDocument/2006/relationships/image" Target="../media/image31.wmf"/><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11" Type="http://schemas.openxmlformats.org/officeDocument/2006/relationships/oleObject" Target="../embeddings/oleObject16.bin"/><Relationship Id="rId5" Type="http://schemas.openxmlformats.org/officeDocument/2006/relationships/image" Target="../media/image30.wmf"/><Relationship Id="rId10" Type="http://schemas.openxmlformats.org/officeDocument/2006/relationships/image" Target="../media/image32.wmf"/><Relationship Id="rId4" Type="http://schemas.openxmlformats.org/officeDocument/2006/relationships/oleObject" Target="../embeddings/oleObject13.bin"/><Relationship Id="rId9" Type="http://schemas.openxmlformats.org/officeDocument/2006/relationships/oleObject" Target="../embeddings/oleObject15.bin"/><Relationship Id="rId14" Type="http://schemas.openxmlformats.org/officeDocument/2006/relationships/image" Target="../media/image3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6.wmf"/><Relationship Id="rId5" Type="http://schemas.openxmlformats.org/officeDocument/2006/relationships/oleObject" Target="../embeddings/oleObject19.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Empirical Risk Minimization</a:t>
            </a:r>
            <a:br>
              <a:rPr lang="en-US" sz="1800" b="1" dirty="0">
                <a:solidFill>
                  <a:schemeClr val="tx2"/>
                </a:solidFill>
                <a:latin typeface="+mn-lt"/>
              </a:rPr>
            </a:br>
            <a:r>
              <a:rPr lang="en-US" sz="1800" b="1" dirty="0">
                <a:solidFill>
                  <a:schemeClr val="tx2"/>
                </a:solidFill>
                <a:latin typeface="+mn-lt"/>
              </a:rPr>
              <a:t>Large-Margin Classifiers</a:t>
            </a:r>
            <a:br>
              <a:rPr lang="en-US" sz="1800" b="1" dirty="0">
                <a:solidFill>
                  <a:schemeClr val="tx2"/>
                </a:solidFill>
                <a:latin typeface="+mn-lt"/>
              </a:rPr>
            </a:br>
            <a:r>
              <a:rPr lang="en-US" sz="1800" b="1" dirty="0">
                <a:solidFill>
                  <a:schemeClr val="tx2"/>
                </a:solidFill>
                <a:latin typeface="+mn-lt"/>
              </a:rPr>
              <a:t>Soft Margin Classifiers</a:t>
            </a:r>
            <a:br>
              <a:rPr lang="en-US" sz="1800" b="1" dirty="0">
                <a:solidFill>
                  <a:schemeClr val="tx2"/>
                </a:solidFill>
                <a:latin typeface="+mn-lt"/>
              </a:rPr>
            </a:br>
            <a:r>
              <a:rPr kumimoji="0" lang="en-US" sz="1800" b="1" i="0" u="none" strike="noStrike" kern="1200" cap="none" spc="0" normalizeH="0" baseline="0" noProof="0" dirty="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a:ln>
                  <a:noFill/>
                </a:ln>
                <a:solidFill>
                  <a:schemeClr val="tx2"/>
                </a:solidFill>
                <a:effectLst/>
                <a:uLnTx/>
                <a:uFillTx/>
                <a:latin typeface="+mn-lt"/>
                <a:ea typeface="+mn-ea"/>
                <a:cs typeface="+mn-cs"/>
              </a:rPr>
            </a:br>
            <a:r>
              <a:rPr kumimoji="0" lang="en-US" sz="1800" b="1" i="0" u="none" strike="noStrike" kern="1200" cap="none" spc="0" normalizeH="0" baseline="0" noProof="0" dirty="0">
                <a:ln>
                  <a:noFill/>
                </a:ln>
                <a:solidFill>
                  <a:schemeClr val="tx2"/>
                </a:solidFill>
                <a:effectLst/>
                <a:uLnTx/>
                <a:uFillTx/>
                <a:latin typeface="+mn-lt"/>
                <a:ea typeface="+mn-ea"/>
                <a:cs typeface="+mn-cs"/>
              </a:rPr>
              <a:t>Relevance</a:t>
            </a:r>
            <a:r>
              <a:rPr kumimoji="0" lang="en-US" sz="1800" b="1" i="0" u="none" strike="noStrike" kern="1200" cap="none" spc="0" normalizeH="0" noProof="0" dirty="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4"/>
              </a:rPr>
              <a:t>DML: Introduction to SVMs</a:t>
            </a:r>
            <a:br>
              <a:rPr lang="en-US" sz="1800" b="1" dirty="0">
                <a:solidFill>
                  <a:schemeClr val="accent2"/>
                </a:solidFill>
              </a:rPr>
            </a:br>
            <a:r>
              <a:rPr lang="en-US" sz="1800" b="1" dirty="0">
                <a:solidFill>
                  <a:schemeClr val="accent2"/>
                </a:solidFill>
                <a:hlinkClick r:id="rId5"/>
              </a:rPr>
              <a:t>AM: SVM Tutorial</a:t>
            </a:r>
            <a:br>
              <a:rPr lang="en-US" sz="1800" b="1" dirty="0">
                <a:solidFill>
                  <a:schemeClr val="accent2"/>
                </a:solidFill>
              </a:rPr>
            </a:br>
            <a:r>
              <a:rPr lang="en-US" sz="1800" b="1" dirty="0">
                <a:solidFill>
                  <a:srgbClr val="004000"/>
                </a:solidFill>
                <a:hlinkClick r:id="rId6"/>
              </a:rPr>
              <a:t>JP: SVM Resources</a:t>
            </a:r>
            <a:br>
              <a:rPr lang="en-US" sz="1800" b="1" dirty="0">
                <a:solidFill>
                  <a:schemeClr val="accent2"/>
                </a:solidFill>
                <a:latin typeface="+mn-lt"/>
                <a:hlinkClick r:id="rId7" invalidUrl="http://www.kyb.mpg.de/publications/attachments/taxo_[0].pdf"/>
              </a:rPr>
            </a:br>
            <a:r>
              <a:rPr lang="en-US" sz="1800" b="1" dirty="0">
                <a:solidFill>
                  <a:schemeClr val="accent2"/>
                </a:solidFill>
                <a:latin typeface="+mn-lt"/>
                <a:hlinkClick r:id="rId7" invalidUrl="http://www.kyb.mpg.de/publications/attachments/taxo_[0].pdf"/>
              </a:rPr>
              <a:t>OC: Taxonomy</a:t>
            </a:r>
            <a:br>
              <a:rPr lang="en-US" sz="1800" b="1" dirty="0">
                <a:solidFill>
                  <a:srgbClr val="004000"/>
                </a:solidFill>
                <a:hlinkClick r:id="rId8"/>
              </a:rPr>
            </a:br>
            <a:r>
              <a:rPr lang="en-US" sz="1800" b="1" dirty="0">
                <a:solidFill>
                  <a:srgbClr val="004000"/>
                </a:solidFill>
                <a:hlinkClick r:id="rId8"/>
              </a:rPr>
              <a:t>NC: SVM Tutorial</a:t>
            </a:r>
            <a:endParaRPr lang="en-US" sz="1800" b="1" dirty="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17: </a:t>
            </a:r>
            <a:r>
              <a:rPr lang="en-US" b="1" dirty="0">
                <a:solidFill>
                  <a:schemeClr val="accent2"/>
                </a:solidFill>
              </a:rPr>
              <a:t>SUPPORT VECTOR MACHINES</a:t>
            </a: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9"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0"/>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1"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2"/>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a:latin typeface="+mj-lt"/>
              </a:rPr>
              <a:t>Still a kernel-based learning machine:</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Incorporates 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a:latin typeface="+mj-lt"/>
              </a:rPr>
              <a:t>A flat (non-informative) prior over a completes the Bayesian specification.</a:t>
            </a:r>
          </a:p>
          <a:p>
            <a:pPr marL="165100" indent="-165100">
              <a:spcAft>
                <a:spcPts val="1800"/>
              </a:spcAft>
            </a:pPr>
            <a:r>
              <a:rPr lang="en-US" b="1" dirty="0"/>
              <a:t>The goal in training becomes finding:</a:t>
            </a:r>
          </a:p>
          <a:p>
            <a:pPr>
              <a:spcAft>
                <a:spcPts val="1800"/>
              </a:spcAft>
            </a:pPr>
            <a:endParaRPr lang="en-US" b="1" dirty="0"/>
          </a:p>
          <a:p>
            <a:pPr>
              <a:spcAft>
                <a:spcPts val="1800"/>
              </a:spcAft>
            </a:pPr>
            <a:endParaRPr lang="en-US" b="1" dirty="0"/>
          </a:p>
          <a:p>
            <a:pPr marL="165100" indent="-165100">
              <a:spcBef>
                <a:spcPts val="0"/>
              </a:spcBef>
              <a:spcAft>
                <a:spcPts val="1800"/>
              </a:spcAft>
            </a:pPr>
            <a:r>
              <a:rPr lang="en-US" b="1" dirty="0"/>
              <a:t>Estimation of the “</a:t>
            </a:r>
            <a:r>
              <a:rPr lang="en-US" b="1" dirty="0" err="1"/>
              <a:t>sparsity</a:t>
            </a:r>
            <a:r>
              <a:rPr lang="en-US" b="1" dirty="0"/>
              <a:t>” parameters is inherent in the optimization – no need for a held-out set.</a:t>
            </a:r>
          </a:p>
          <a:p>
            <a:pPr marL="165100" indent="-165100">
              <a:spcBef>
                <a:spcPts val="0"/>
              </a:spcBef>
              <a:spcAft>
                <a:spcPts val="1800"/>
              </a:spcAft>
            </a:pPr>
            <a:r>
              <a:rPr lang="en-US" b="1" dirty="0"/>
              <a:t>A closed-form solution to this maximization problem is not available. Rather, we iteratively reestimate               .</a:t>
            </a:r>
          </a:p>
          <a:p>
            <a:pPr marL="165100" indent="-165100">
              <a:spcBef>
                <a:spcPts val="0"/>
              </a:spcBef>
              <a:spcAft>
                <a:spcPts val="1800"/>
              </a:spcAft>
            </a:pPr>
            <a:r>
              <a:rPr lang="en-US" b="1" dirty="0">
                <a:latin typeface="+mj-lt"/>
              </a:rPr>
              <a:t>:</a:t>
            </a: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70055"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Relevance Vector Machines</a:t>
            </a: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70056"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70057"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70058"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70059"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70060"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a:solidFill>
                  <a:schemeClr val="bg1"/>
                </a:solidFill>
              </a:rPr>
              <a:t>Note that SVMs are inherently non-probabilistic (e.g., non-Bayesian).</a:t>
            </a:r>
          </a:p>
          <a:p>
            <a:pPr marL="171450" indent="-171450">
              <a:spcBef>
                <a:spcPts val="0"/>
              </a:spcBef>
              <a:spcAft>
                <a:spcPts val="900"/>
              </a:spcAft>
              <a:buFontTx/>
              <a:buChar char="•"/>
            </a:pPr>
            <a:r>
              <a:rPr lang="en-US" sz="1800" b="1" dirty="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a:solidFill>
                  <a:schemeClr val="bg1"/>
                </a:solidFill>
              </a:rPr>
              <a:t>SVMs are not inherently suited to an N-way classification problem. Typical approaches include a </a:t>
            </a:r>
            <a:r>
              <a:rPr lang="en-US" sz="1800" b="1" dirty="0" err="1">
                <a:solidFill>
                  <a:schemeClr val="bg1"/>
                </a:solidFill>
              </a:rPr>
              <a:t>pairwise</a:t>
            </a:r>
            <a:r>
              <a:rPr lang="en-US" sz="1800" b="1" dirty="0">
                <a:solidFill>
                  <a:schemeClr val="bg1"/>
                </a:solidFill>
              </a:rPr>
              <a:t> comparison or “one vs. world” approach.</a:t>
            </a:r>
          </a:p>
        </p:txBody>
      </p:sp>
    </p:spTree>
    <p:extLst>
      <p:ext uri="{BB962C8B-B14F-4D97-AF65-F5344CB8AC3E}">
        <p14:creationId xmlns:p14="http://schemas.microsoft.com/office/powerpoint/2010/main" val="162783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a:solidFill>
                  <a:schemeClr val="bg1"/>
                </a:solidFill>
              </a:rPr>
              <a:t>Many alternate forms include </a:t>
            </a:r>
            <a:r>
              <a:rPr lang="en-US" sz="1800" b="1" dirty="0" err="1">
                <a:solidFill>
                  <a:schemeClr val="bg1"/>
                </a:solidFill>
              </a:rPr>
              <a:t>Transductive</a:t>
            </a:r>
            <a:r>
              <a:rPr lang="en-US" sz="1800" b="1" dirty="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a:solidFill>
                  <a:schemeClr val="bg1"/>
                </a:solidFill>
              </a:rPr>
              <a:t>What we didn’t discuss:</a:t>
            </a:r>
          </a:p>
          <a:p>
            <a:pPr marL="344488" indent="-179388">
              <a:spcBef>
                <a:spcPts val="0"/>
              </a:spcBef>
              <a:spcAft>
                <a:spcPts val="1800"/>
              </a:spcAft>
              <a:buFont typeface="Wingdings" pitchFamily="2" charset="2"/>
              <a:buChar char="§"/>
            </a:pPr>
            <a:r>
              <a:rPr lang="en-US" sz="1800" b="1" dirty="0">
                <a:solidFill>
                  <a:schemeClr val="bg1"/>
                </a:solidFill>
              </a:rPr>
              <a:t>How do you train SVMs? </a:t>
            </a:r>
          </a:p>
          <a:p>
            <a:pPr marL="344488" indent="-179388">
              <a:spcBef>
                <a:spcPts val="0"/>
              </a:spcBef>
              <a:spcAft>
                <a:spcPts val="1800"/>
              </a:spcAft>
              <a:buFont typeface="Wingdings" pitchFamily="2" charset="2"/>
              <a:buChar char="§"/>
            </a:pPr>
            <a:r>
              <a:rPr lang="en-US" sz="1800" b="1" dirty="0">
                <a:solidFill>
                  <a:schemeClr val="bg1"/>
                </a:solidFill>
              </a:rPr>
              <a:t>Computational complexity?</a:t>
            </a:r>
          </a:p>
          <a:p>
            <a:pPr marL="344488" indent="-179388">
              <a:spcBef>
                <a:spcPts val="0"/>
              </a:spcBef>
              <a:spcAft>
                <a:spcPts val="1800"/>
              </a:spcAft>
              <a:buFont typeface="Wingdings" pitchFamily="2" charset="2"/>
              <a:buChar char="§"/>
            </a:pPr>
            <a:r>
              <a:rPr lang="en-US" sz="1800" b="1" dirty="0">
                <a:solidFill>
                  <a:schemeClr val="bg1"/>
                </a:solidFill>
              </a:rPr>
              <a:t>How to deal with large amounts of data?</a:t>
            </a:r>
          </a:p>
          <a:p>
            <a:pPr marL="165100" indent="-165100">
              <a:spcBef>
                <a:spcPts val="0"/>
              </a:spcBef>
              <a:spcAft>
                <a:spcPts val="1800"/>
              </a:spcAft>
            </a:pPr>
            <a:r>
              <a:rPr lang="en-US" sz="1800" b="1" dirty="0">
                <a:solidFill>
                  <a:schemeClr val="bg1"/>
                </a:solidFill>
              </a:rPr>
              <a:t>	See </a:t>
            </a:r>
            <a:r>
              <a:rPr lang="en-US" sz="1800" b="1" dirty="0">
                <a:solidFill>
                  <a:schemeClr val="bg1"/>
                </a:solidFill>
                <a:hlinkClick r:id="rId2"/>
              </a:rPr>
              <a:t>Ganapathiraju</a:t>
            </a:r>
            <a:r>
              <a:rPr lang="en-US" sz="1800" b="1" dirty="0">
                <a:solidFill>
                  <a:schemeClr val="bg1"/>
                </a:solidFill>
              </a:rPr>
              <a:t> for an excellent, easy to understand discourse on SVMs and </a:t>
            </a:r>
            <a:r>
              <a:rPr lang="en-US" sz="1800" b="1" dirty="0">
                <a:solidFill>
                  <a:schemeClr val="bg1"/>
                </a:solidFill>
                <a:hlinkClick r:id="rId3"/>
              </a:rPr>
              <a:t>Hamaker (Chapter 3)</a:t>
            </a:r>
            <a:r>
              <a:rPr lang="en-US" sz="1800" b="1" dirty="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a:solidFill>
                  <a:schemeClr val="bg1"/>
                </a:solidFill>
              </a:rPr>
              <a:t>Other methods based on kernels – more </a:t>
            </a:r>
            <a:r>
              <a:rPr lang="en-US" sz="1800" b="1">
                <a:solidFill>
                  <a:schemeClr val="bg1"/>
                </a:solidFill>
              </a:rPr>
              <a:t>to follow.</a:t>
            </a:r>
            <a:endParaRPr lang="en-US" sz="1800" b="1" dirty="0">
              <a:solidFill>
                <a:schemeClr val="bg1"/>
              </a:solidFill>
            </a:endParaRPr>
          </a:p>
        </p:txBody>
      </p:sp>
    </p:spTree>
    <p:extLst>
      <p:ext uri="{BB962C8B-B14F-4D97-AF65-F5344CB8AC3E}">
        <p14:creationId xmlns:p14="http://schemas.microsoft.com/office/powerpoint/2010/main" val="166980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Generative Models</a:t>
            </a: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a:t>models supervised </a:t>
            </a:r>
            <a:r>
              <a:rPr lang="en-US" sz="1800" b="1" dirty="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a:t>Convergence in maximum likelihood does </a:t>
            </a:r>
            <a:br>
              <a:rPr lang="en-US" sz="1800" b="1" dirty="0"/>
            </a:br>
            <a:r>
              <a:rPr lang="en-US" sz="1800" b="1" dirty="0"/>
              <a:t>not guarantee optimal classification.</a:t>
            </a:r>
          </a:p>
          <a:p>
            <a:pPr marL="165100" indent="-165100" eaLnBrk="1" hangingPunct="1">
              <a:spcAft>
                <a:spcPts val="1800"/>
              </a:spcAft>
              <a:buFont typeface="Arial" pitchFamily="34" charset="0"/>
              <a:buChar char="•"/>
              <a:defRPr/>
            </a:pPr>
            <a:r>
              <a:rPr lang="en-US" sz="1800" b="1" dirty="0"/>
              <a:t>Gaussian MLE modeling tends to</a:t>
            </a:r>
            <a:br>
              <a:rPr lang="en-US" sz="1800" b="1" dirty="0"/>
            </a:br>
            <a:r>
              <a:rPr lang="en-US" sz="1800" b="1" dirty="0" err="1"/>
              <a:t>overfit</a:t>
            </a:r>
            <a:r>
              <a:rPr lang="en-US" sz="1800" b="1" dirty="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Real data often not separable by </a:t>
            </a:r>
            <a:r>
              <a:rPr lang="en-US" sz="1800" b="1" dirty="0" err="1"/>
              <a:t>hyperplanes</a:t>
            </a:r>
            <a:r>
              <a:rPr lang="en-US" sz="1800" b="1" dirty="0"/>
              <a:t>.</a:t>
            </a:r>
          </a:p>
          <a:p>
            <a:pPr marL="165100" indent="-165100" eaLnBrk="1" hangingPunct="1">
              <a:spcAft>
                <a:spcPts val="1800"/>
              </a:spcAft>
              <a:buFont typeface="Arial" pitchFamily="34" charset="0"/>
              <a:buChar char="•"/>
              <a:defRPr/>
            </a:pPr>
            <a:r>
              <a:rPr lang="en-US" sz="1800" b="1" dirty="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Risk Minimization</a:t>
            </a: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084"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085"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a:t>These are related by the </a:t>
            </a:r>
            <a:r>
              <a:rPr lang="en-US" sz="1800" b="1" dirty="0" err="1"/>
              <a:t>Vapnik-Chervonenkis</a:t>
            </a:r>
            <a:r>
              <a:rPr lang="en-US" sz="1800" b="1" dirty="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086"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087"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088"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a:t>	          is referred to as the VC confidence, where</a:t>
            </a:r>
            <a:r>
              <a:rPr lang="en-US" sz="1800" dirty="0"/>
              <a:t> </a:t>
            </a:r>
            <a:r>
              <a:rPr lang="en-US" sz="1800" dirty="0">
                <a:sym typeface="Symbol"/>
              </a:rPr>
              <a:t> </a:t>
            </a:r>
            <a:r>
              <a:rPr lang="en-US" sz="1800" b="1" dirty="0">
                <a:sym typeface="Symbol"/>
              </a:rPr>
              <a:t>is a confidence measure in the range [0,1].</a:t>
            </a:r>
          </a:p>
          <a:p>
            <a:pPr marL="165100" indent="-165100" eaLnBrk="1" hangingPunct="1">
              <a:spcAft>
                <a:spcPts val="900"/>
              </a:spcAft>
              <a:buFont typeface="Arial" pitchFamily="34" charset="0"/>
              <a:buChar char="•"/>
              <a:defRPr/>
            </a:pPr>
            <a:r>
              <a:rPr lang="en-US" sz="1800" b="1" dirty="0">
                <a:sym typeface="Symbol"/>
              </a:rPr>
              <a:t>The VC dimension, </a:t>
            </a:r>
            <a:r>
              <a:rPr lang="en-US" sz="1800" dirty="0">
                <a:sym typeface="Symbol"/>
              </a:rPr>
              <a:t>h</a:t>
            </a:r>
            <a:r>
              <a:rPr lang="en-US" sz="1800" b="1" dirty="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Large-Margin Classification</a:t>
            </a: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a:t>Hyperplanes </a:t>
            </a:r>
            <a:r>
              <a:rPr lang="en-US" sz="1800" dirty="0"/>
              <a:t>C0 - C2</a:t>
            </a:r>
            <a:r>
              <a:rPr lang="en-US" sz="1800" b="1" dirty="0"/>
              <a:t> achieve perfect classification</a:t>
            </a:r>
            <a:br>
              <a:rPr lang="en-US" sz="1800" b="1" dirty="0"/>
            </a:br>
            <a:r>
              <a:rPr lang="en-US" sz="1800" b="1" dirty="0"/>
              <a:t>(zero empirical risk):</a:t>
            </a:r>
          </a:p>
          <a:p>
            <a:pPr marL="344488" lvl="1" indent="-179388">
              <a:spcAft>
                <a:spcPts val="600"/>
              </a:spcAft>
              <a:buFont typeface="Wingdings" pitchFamily="2" charset="2"/>
              <a:buChar char="§"/>
            </a:pPr>
            <a:r>
              <a:rPr lang="en-US" sz="1800" b="1" dirty="0"/>
              <a:t>C0 is optimal in terms of generalization.</a:t>
            </a:r>
          </a:p>
          <a:p>
            <a:pPr marL="344488" lvl="1" indent="-179388">
              <a:spcAft>
                <a:spcPts val="600"/>
              </a:spcAft>
              <a:buFont typeface="Wingdings" pitchFamily="2" charset="2"/>
              <a:buChar char="§"/>
            </a:pPr>
            <a:r>
              <a:rPr lang="en-US" sz="1800" b="1" dirty="0"/>
              <a:t>The data points that define the boundary</a:t>
            </a:r>
            <a:br>
              <a:rPr lang="en-US" sz="1800" b="1" dirty="0"/>
            </a:br>
            <a:r>
              <a:rPr lang="en-US" sz="1800" b="1" dirty="0"/>
              <a:t>are called support vectors.</a:t>
            </a:r>
            <a:endParaRPr lang="en-US" sz="1800" dirty="0"/>
          </a:p>
          <a:p>
            <a:pPr marL="165100" lvl="1" indent="-165100">
              <a:spcAft>
                <a:spcPts val="600"/>
              </a:spcAft>
              <a:buFont typeface="Wingdings" pitchFamily="2" charset="2"/>
              <a:buChar char="§"/>
            </a:pPr>
            <a:r>
              <a:rPr lang="en-US" sz="1800" b="1" dirty="0"/>
              <a:t>A hyperplane can be defined by:</a:t>
            </a:r>
          </a:p>
          <a:p>
            <a:pPr marL="165100" lvl="1" indent="-165100">
              <a:spcAft>
                <a:spcPts val="600"/>
              </a:spcAft>
              <a:buFont typeface="Wingdings" pitchFamily="2" charset="2"/>
              <a:buChar char="§"/>
            </a:pPr>
            <a:r>
              <a:rPr lang="en-US" sz="1800" b="1" dirty="0"/>
              <a:t>We will impose the constraints:</a:t>
            </a:r>
          </a:p>
          <a:p>
            <a:pPr marL="165100" lvl="1" indent="-165100">
              <a:spcBef>
                <a:spcPts val="3600"/>
              </a:spcBef>
              <a:spcAft>
                <a:spcPts val="600"/>
              </a:spcAft>
            </a:pPr>
            <a:r>
              <a:rPr lang="en-US" sz="1800" b="1" dirty="0"/>
              <a:t>	The data points that satisfy the equality are</a:t>
            </a:r>
            <a:br>
              <a:rPr lang="en-US" sz="1800" b="1" dirty="0"/>
            </a:br>
            <a:r>
              <a:rPr lang="en-US" sz="1800" b="1" dirty="0"/>
              <a:t>called support vectors.</a:t>
            </a:r>
          </a:p>
          <a:p>
            <a:pPr marL="165100" lvl="1" indent="-165100">
              <a:spcBef>
                <a:spcPts val="0"/>
              </a:spcBef>
              <a:spcAft>
                <a:spcPts val="600"/>
              </a:spcAft>
              <a:buFont typeface="Arial" pitchFamily="34" charset="0"/>
              <a:buChar char="•"/>
            </a:pPr>
            <a:r>
              <a:rPr lang="en-US" sz="1800" b="1" dirty="0"/>
              <a:t>Support vectors are found using a constrained optimization:</a:t>
            </a:r>
          </a:p>
          <a:p>
            <a:pPr marL="165100" lvl="1" indent="-165100">
              <a:spcBef>
                <a:spcPts val="7200"/>
              </a:spcBef>
              <a:spcAft>
                <a:spcPts val="600"/>
              </a:spcAft>
              <a:buFont typeface="Arial" pitchFamily="34" charset="0"/>
              <a:buChar char="•"/>
            </a:pPr>
            <a:r>
              <a:rPr lang="en-US" sz="1800" b="1" dirty="0"/>
              <a:t>The final classifier is computed using the support vectors and the weights:</a:t>
            </a:r>
            <a:endParaRPr lang="en-US" sz="1800" dirty="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913"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914"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915"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916"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Soft-Margin Classification</a:t>
            </a: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a:t>Also, the system will be very sensitive to mislabeled training data or outliers.</a:t>
            </a:r>
          </a:p>
          <a:p>
            <a:pPr marL="165100" indent="-165100">
              <a:spcAft>
                <a:spcPts val="1800"/>
              </a:spcAft>
              <a:buFont typeface="Arial" pitchFamily="34" charset="0"/>
              <a:buChar char="•"/>
            </a:pPr>
            <a:r>
              <a:rPr lang="en-US" sz="1800" b="1" dirty="0"/>
              <a:t>Solution: introduce “slack variables”</a:t>
            </a:r>
            <a:br>
              <a:rPr lang="en-US" sz="1800" b="1" dirty="0"/>
            </a:br>
            <a:r>
              <a:rPr lang="en-US" sz="1800" b="1" dirty="0"/>
              <a:t> or a soft margin:</a:t>
            </a:r>
          </a:p>
          <a:p>
            <a:pPr marL="165100" indent="-165100">
              <a:spcBef>
                <a:spcPts val="3600"/>
              </a:spcBef>
              <a:spcAft>
                <a:spcPts val="1800"/>
              </a:spcAft>
            </a:pPr>
            <a:r>
              <a:rPr lang="en-US" sz="1800" b="1" dirty="0"/>
              <a:t>	This gives the system the ability to</a:t>
            </a:r>
            <a:br>
              <a:rPr lang="en-US" sz="1800" b="1" dirty="0"/>
            </a:br>
            <a:r>
              <a:rPr lang="en-US" sz="1800" b="1" dirty="0"/>
              <a:t>ignore data points near the boundary,</a:t>
            </a:r>
            <a:br>
              <a:rPr lang="en-US" sz="1800" b="1" dirty="0"/>
            </a:br>
            <a:r>
              <a:rPr lang="en-US" sz="1800" b="1" dirty="0"/>
              <a:t>and effectively pushes the margin</a:t>
            </a:r>
            <a:br>
              <a:rPr lang="en-US" sz="1800" b="1" dirty="0"/>
            </a:br>
            <a:r>
              <a:rPr lang="en-US" sz="1800" b="1" dirty="0"/>
              <a:t>towards the </a:t>
            </a:r>
            <a:r>
              <a:rPr lang="en-US" sz="1800" b="1" dirty="0" err="1"/>
              <a:t>centroid</a:t>
            </a:r>
            <a:r>
              <a:rPr lang="en-US" sz="1800" b="1" dirty="0"/>
              <a:t> of the training data.</a:t>
            </a:r>
          </a:p>
          <a:p>
            <a:pPr marL="165100" indent="-165100">
              <a:spcBef>
                <a:spcPts val="0"/>
              </a:spcBef>
              <a:spcAft>
                <a:spcPts val="1800"/>
              </a:spcAft>
              <a:buFont typeface="Arial" pitchFamily="34" charset="0"/>
              <a:buChar char="•"/>
            </a:pPr>
            <a:r>
              <a:rPr lang="en-US" sz="1800" b="1" dirty="0"/>
              <a:t>This is now a constrained optimization</a:t>
            </a:r>
            <a:br>
              <a:rPr lang="en-US" sz="1800" b="1" dirty="0"/>
            </a:br>
            <a:r>
              <a:rPr lang="en-US" sz="1800" b="1" dirty="0"/>
              <a:t>with an additional constraint:</a:t>
            </a:r>
          </a:p>
          <a:p>
            <a:pPr marL="165100" indent="-165100">
              <a:spcBef>
                <a:spcPts val="7200"/>
              </a:spcBef>
              <a:spcAft>
                <a:spcPts val="1800"/>
              </a:spcAft>
              <a:buFont typeface="Arial" pitchFamily="34" charset="0"/>
              <a:buChar char="•"/>
            </a:pPr>
            <a:r>
              <a:rPr lang="en-US" sz="1800" b="1" dirty="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904"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Nonlinear Decision Surfaces</a:t>
            </a: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a:t>Define a kernel function:</a:t>
            </a:r>
          </a:p>
          <a:p>
            <a:pPr marL="165100" indent="-165100">
              <a:spcBef>
                <a:spcPts val="3600"/>
              </a:spcBef>
              <a:spcAft>
                <a:spcPts val="1800"/>
              </a:spcAft>
            </a:pPr>
            <a:r>
              <a:rPr lang="en-US" sz="1800" b="1" dirty="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39"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40"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Kernel Functions</a:t>
            </a: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7996"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7997"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a:t>The final classifier has a similar form:</a:t>
            </a:r>
          </a:p>
          <a:p>
            <a:pPr marL="165100" indent="-165100">
              <a:spcBef>
                <a:spcPts val="3600"/>
              </a:spcBef>
              <a:spcAft>
                <a:spcPts val="1800"/>
              </a:spcAft>
              <a:buFont typeface="Arial" pitchFamily="34" charset="0"/>
              <a:buChar char="•"/>
            </a:pPr>
            <a:r>
              <a:rPr lang="en-US" sz="1800" b="1" dirty="0"/>
              <a:t>Let’s work some </a:t>
            </a:r>
            <a:r>
              <a:rPr lang="en-US" sz="1800" b="1" dirty="0">
                <a:hlinkClick r:id="rId8"/>
              </a:rPr>
              <a:t>examples</a:t>
            </a:r>
            <a:r>
              <a:rPr lang="en-US" sz="1800" b="1" dirty="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7998"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7999"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8000"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SVM Limitations</a:t>
            </a: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Requires the estimation of trade-off parameter, C, via held-out sets</a:t>
            </a: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predictions.</a:t>
            </a:r>
          </a:p>
          <a:p>
            <a:pPr marL="165100" indent="-165100">
              <a:spcBef>
                <a:spcPts val="0"/>
              </a:spcBef>
              <a:spcAft>
                <a:spcPts val="1800"/>
              </a:spcAft>
            </a:pPr>
            <a:r>
              <a:rPr lang="en-US" b="1" dirty="0"/>
              <a:t>MacKay posed a special form for regularization in neural networks – </a:t>
            </a:r>
            <a:r>
              <a:rPr lang="en-US" b="1" dirty="0" err="1"/>
              <a:t>sparsity</a:t>
            </a:r>
            <a:r>
              <a:rPr lang="en-US" b="1" dirty="0"/>
              <a:t>.</a:t>
            </a:r>
          </a:p>
          <a:p>
            <a:pPr marL="165100" indent="-165100">
              <a:spcBef>
                <a:spcPts val="0"/>
              </a:spcBef>
              <a:spcAft>
                <a:spcPts val="1800"/>
              </a:spcAft>
            </a:pPr>
            <a:r>
              <a:rPr lang="en-US" b="1" dirty="0"/>
              <a:t>Evidence maximization: evaluate candidate models based on their</a:t>
            </a:r>
            <a:br>
              <a:rPr lang="en-US" b="1" dirty="0"/>
            </a:br>
            <a:r>
              <a:rPr lang="en-US" b="1" dirty="0"/>
              <a:t>“evidence”, </a:t>
            </a:r>
            <a:r>
              <a:rPr lang="en-US" dirty="0"/>
              <a:t>P(</a:t>
            </a:r>
            <a:r>
              <a:rPr lang="en-US" dirty="0" err="1"/>
              <a:t>D|H</a:t>
            </a:r>
            <a:r>
              <a:rPr lang="en-US" baseline="-25000" dirty="0" err="1"/>
              <a:t>i</a:t>
            </a:r>
            <a:r>
              <a:rPr lang="en-US" dirty="0"/>
              <a:t>).</a:t>
            </a:r>
          </a:p>
          <a:p>
            <a:pPr marL="165100" indent="-165100">
              <a:spcBef>
                <a:spcPts val="0"/>
              </a:spcBef>
              <a:spcAft>
                <a:spcPts val="1800"/>
              </a:spcAft>
            </a:pPr>
            <a:r>
              <a:rPr lang="en-US" b="1" dirty="0"/>
              <a:t>Evidence approximation:</a:t>
            </a:r>
          </a:p>
          <a:p>
            <a:pPr marL="165100" indent="-165100">
              <a:spcBef>
                <a:spcPts val="0"/>
              </a:spcBef>
              <a:spcAft>
                <a:spcPts val="1800"/>
              </a:spcAft>
            </a:pPr>
            <a:r>
              <a:rPr lang="en-US" b="1" dirty="0"/>
              <a:t>Likelihood of data given best fit parameter set:</a:t>
            </a:r>
          </a:p>
          <a:p>
            <a:pPr marL="165100" indent="-165100">
              <a:spcBef>
                <a:spcPts val="0"/>
              </a:spcBef>
              <a:spcAft>
                <a:spcPts val="1800"/>
              </a:spcAft>
            </a:pPr>
            <a:r>
              <a:rPr lang="en-US" b="1" dirty="0"/>
              <a:t>Penalty that measures how well our posterior model</a:t>
            </a:r>
            <a:br>
              <a:rPr lang="en-US" b="1" dirty="0"/>
            </a:br>
            <a:r>
              <a:rPr lang="en-US" b="1" dirty="0"/>
              <a:t>fits our prior assumptions: </a:t>
            </a:r>
          </a:p>
          <a:p>
            <a:pPr marL="165100" indent="-165100">
              <a:spcBef>
                <a:spcPts val="0"/>
              </a:spcBef>
              <a:spcAft>
                <a:spcPts val="1800"/>
              </a:spcAft>
            </a:pPr>
            <a:r>
              <a:rPr lang="en-US" b="1" dirty="0"/>
              <a:t>We can use set the prior in favor of sparse,</a:t>
            </a:r>
            <a:br>
              <a:rPr lang="en-US" b="1" dirty="0"/>
            </a:br>
            <a:r>
              <a:rPr lang="en-US" b="1" dirty="0"/>
              <a:t>smooth models.</a:t>
            </a:r>
          </a:p>
          <a:p>
            <a:pPr marL="165100" indent="-165100">
              <a:spcBef>
                <a:spcPts val="0"/>
              </a:spcBef>
              <a:spcAft>
                <a:spcPts val="1800"/>
              </a:spcAft>
            </a:pPr>
            <a:r>
              <a:rPr lang="en-US" b="1" dirty="0"/>
              <a:t> Incorporates an automatic relevance</a:t>
            </a:r>
            <a:br>
              <a:rPr lang="en-US" b="1" dirty="0"/>
            </a:br>
            <a:r>
              <a:rPr lang="en-US" b="1" dirty="0"/>
              <a:t>determination (ARD) prior over each weight.</a:t>
            </a:r>
          </a:p>
          <a:p>
            <a:pPr marL="165100" indent="-165100">
              <a:spcBef>
                <a:spcPts val="0"/>
              </a:spcBef>
              <a:spcAft>
                <a:spcPts val="1800"/>
              </a:spcAft>
            </a:pPr>
            <a:endParaRPr lang="en-US" b="1" dirty="0"/>
          </a:p>
          <a:p>
            <a:pPr marL="165100" indent="-165100">
              <a:spcBef>
                <a:spcPts val="0"/>
              </a:spcBef>
              <a:spcAft>
                <a:spcPts val="1800"/>
              </a:spcAft>
            </a:pPr>
            <a:endParaRPr lang="en-US" dirty="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Evidence Maximization</a:t>
            </a: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9009"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9010"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9011"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9012"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7278</TotalTime>
  <Words>1314</Words>
  <Application>Microsoft Macintosh PowerPoint</Application>
  <PresentationFormat>Letter Paper (8.5x11 in)</PresentationFormat>
  <Paragraphs>149</Paragraphs>
  <Slides>12</Slides>
  <Notes>3</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12</vt:i4>
      </vt:variant>
    </vt:vector>
  </HeadingPairs>
  <TitlesOfParts>
    <vt:vector size="21" baseType="lpstr">
      <vt:lpstr>Arial</vt:lpstr>
      <vt:lpstr>Symbol</vt:lpstr>
      <vt:lpstr>Times</vt:lpstr>
      <vt:lpstr>Times New Roman</vt:lpstr>
      <vt:lpstr>Wingdings</vt:lpstr>
      <vt:lpstr>isip_default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Microsoft Office User</cp:lastModifiedBy>
  <cp:revision>413</cp:revision>
  <dcterms:created xsi:type="dcterms:W3CDTF">2002-09-12T17:13:32Z</dcterms:created>
  <dcterms:modified xsi:type="dcterms:W3CDTF">2018-10-05T14:58:12Z</dcterms:modified>
</cp:coreProperties>
</file>