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0"/>
  </p:notesMasterIdLst>
  <p:handoutMasterIdLst>
    <p:handoutMasterId r:id="rId21"/>
  </p:handoutMasterIdLst>
  <p:sldIdLst>
    <p:sldId id="356"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56" autoAdjust="0"/>
    <p:restoredTop sz="95118" autoAdjust="0"/>
  </p:normalViewPr>
  <p:slideViewPr>
    <p:cSldViewPr snapToGrid="0">
      <p:cViewPr varScale="1">
        <p:scale>
          <a:sx n="85" d="100"/>
          <a:sy n="85" d="100"/>
        </p:scale>
        <p:origin x="688" y="176"/>
      </p:cViewPr>
      <p:guideLst>
        <p:guide orient="horz" pos="3816"/>
        <p:guide pos="54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1241146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3.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14,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14,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4.png"/><Relationship Id="rId2" Type="http://schemas.openxmlformats.org/officeDocument/2006/relationships/hyperlink" Target="http://rii.ricoh.com/~stork/DHSch3part3.ppt" TargetMode="External"/><Relationship Id="rId1" Type="http://schemas.openxmlformats.org/officeDocument/2006/relationships/slideLayout" Target="../slideLayouts/slideLayout29.xml"/><Relationship Id="rId6" Type="http://schemas.openxmlformats.org/officeDocument/2006/relationships/hyperlink" Target="http://mat.gsia.cmu.edu/classes/dynamic/dynamic.html" TargetMode="External"/><Relationship Id="rId11" Type="http://schemas.openxmlformats.org/officeDocument/2006/relationships/image" Target="../media/image3.png"/><Relationship Id="rId5" Type="http://schemas.openxmlformats.org/officeDocument/2006/relationships/hyperlink" Target="http://www.autonlab.org/tutorials/hmm.html" TargetMode="External"/><Relationship Id="rId10" Type="http://schemas.openxmlformats.org/officeDocument/2006/relationships/image" Target="../media/image2.png"/><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25.bin"/><Relationship Id="rId4" Type="http://schemas.openxmlformats.org/officeDocument/2006/relationships/image" Target="../media/image3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35.wmf"/></Relationships>
</file>

<file path=ppt/slides/_rels/slide1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4.xml"/><Relationship Id="rId4" Type="http://schemas.openxmlformats.org/officeDocument/2006/relationships/image" Target="../media/image3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5.bin"/><Relationship Id="rId18" Type="http://schemas.openxmlformats.org/officeDocument/2006/relationships/image" Target="../media/image11.wmf"/><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8.wmf"/><Relationship Id="rId17" Type="http://schemas.openxmlformats.org/officeDocument/2006/relationships/oleObject" Target="../embeddings/oleObject7.bin"/><Relationship Id="rId2" Type="http://schemas.openxmlformats.org/officeDocument/2006/relationships/slideLayout" Target="../slideLayouts/slideLayout3.xml"/><Relationship Id="rId16" Type="http://schemas.openxmlformats.org/officeDocument/2006/relationships/image" Target="../media/image10.wmf"/><Relationship Id="rId20"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7.wmf"/><Relationship Id="rId19" Type="http://schemas.openxmlformats.org/officeDocument/2006/relationships/oleObject" Target="../embeddings/oleObject8.bin"/><Relationship Id="rId4" Type="http://schemas.openxmlformats.org/officeDocument/2006/relationships/image" Target="../media/image13.jpeg"/><Relationship Id="rId9" Type="http://schemas.openxmlformats.org/officeDocument/2006/relationships/oleObject" Target="../embeddings/oleObject3.bin"/><Relationship Id="rId14"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5.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image" Target="../media/image14.wmf"/><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18.jpeg"/><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4.bin"/><Relationship Id="rId4" Type="http://schemas.openxmlformats.org/officeDocument/2006/relationships/image" Target="../media/image19.wmf"/><Relationship Id="rId9" Type="http://schemas.openxmlformats.org/officeDocument/2006/relationships/image" Target="../media/image22.jpeg"/></Relationships>
</file>

<file path=ppt/slides/_rels/slide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25.wmf"/><Relationship Id="rId5" Type="http://schemas.openxmlformats.org/officeDocument/2006/relationships/oleObject" Target="../embeddings/oleObject17.bin"/><Relationship Id="rId4" Type="http://schemas.openxmlformats.org/officeDocument/2006/relationships/image" Target="../media/image24.wmf"/></Relationships>
</file>

<file path=ppt/slides/_rels/slide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19.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image" Target="../media/image32.jpeg"/><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2.bin"/><Relationship Id="rId4" Type="http://schemas.openxmlformats.org/officeDocument/2006/relationships/hyperlink" Target="http://www.ece.msstate.edu/research/isip/publications/courses/ece_8463/lectures/current/lecture_23/lecture_23_04.html" TargetMode="External"/><Relationship Id="rId9" Type="http://schemas.openxmlformats.org/officeDocument/2006/relationships/image" Target="../media/image3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14: </a:t>
            </a:r>
            <a:r>
              <a:rPr lang="en-US" b="1" dirty="0">
                <a:solidFill>
                  <a:schemeClr val="accent2"/>
                </a:solidFill>
              </a:rPr>
              <a:t>HMMS – EVALUATION AND DECODING</a:t>
            </a: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Dynamic Programming</a:t>
            </a: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a:solidFill>
                  <a:schemeClr val="bg1"/>
                </a:solidFill>
              </a:rPr>
              <a:t>Define a partial path from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(u,v) </a:t>
            </a:r>
            <a:r>
              <a:rPr lang="en-US" altLang="en-US" sz="1800" b="1" dirty="0">
                <a:solidFill>
                  <a:schemeClr val="bg1"/>
                </a:solidFill>
              </a:rPr>
              <a:t>as an</a:t>
            </a:r>
            <a:br>
              <a:rPr lang="en-US" altLang="en-US" sz="1800" b="1" dirty="0">
                <a:solidFill>
                  <a:schemeClr val="bg1"/>
                </a:solidFill>
              </a:rPr>
            </a:br>
            <a:r>
              <a:rPr lang="en-US" altLang="en-US" sz="1800" b="1" dirty="0">
                <a:solidFill>
                  <a:schemeClr val="bg1"/>
                </a:solidFill>
              </a:rPr>
              <a:t>n-</a:t>
            </a:r>
            <a:r>
              <a:rPr lang="en-US" altLang="en-US" sz="1800" b="1" dirty="0" err="1">
                <a:solidFill>
                  <a:schemeClr val="bg1"/>
                </a:solidFill>
              </a:rPr>
              <a:t>tuple</a:t>
            </a:r>
            <a:r>
              <a:rPr lang="en-US" altLang="en-US" sz="1800" b="1" dirty="0">
                <a:solidFill>
                  <a:schemeClr val="bg1"/>
                </a:solidFill>
              </a:rPr>
              <a:t>: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 (i</a:t>
            </a:r>
            <a:r>
              <a:rPr lang="en-US" altLang="en-US" sz="1800" baseline="-25000" dirty="0">
                <a:solidFill>
                  <a:schemeClr val="bg1"/>
                </a:solidFill>
              </a:rPr>
              <a:t>1</a:t>
            </a:r>
            <a:r>
              <a:rPr lang="en-US" altLang="en-US" sz="1800" dirty="0">
                <a:solidFill>
                  <a:schemeClr val="bg1"/>
                </a:solidFill>
              </a:rPr>
              <a:t>,j</a:t>
            </a:r>
            <a:r>
              <a:rPr lang="en-US" altLang="en-US" sz="1800" baseline="-25000" dirty="0">
                <a:solidFill>
                  <a:schemeClr val="bg1"/>
                </a:solidFill>
              </a:rPr>
              <a:t>1</a:t>
            </a:r>
            <a:r>
              <a:rPr lang="en-US" altLang="en-US" sz="1800" dirty="0">
                <a:solidFill>
                  <a:schemeClr val="bg1"/>
                </a:solidFill>
              </a:rPr>
              <a:t>), (i</a:t>
            </a:r>
            <a:r>
              <a:rPr lang="en-US" altLang="en-US" sz="1800" baseline="-25000" dirty="0">
                <a:solidFill>
                  <a:schemeClr val="bg1"/>
                </a:solidFill>
              </a:rPr>
              <a:t>2</a:t>
            </a:r>
            <a:r>
              <a:rPr lang="en-US" altLang="en-US" sz="1800" dirty="0">
                <a:solidFill>
                  <a:schemeClr val="bg1"/>
                </a:solidFill>
              </a:rPr>
              <a:t>,j</a:t>
            </a:r>
            <a:r>
              <a:rPr lang="en-US" altLang="en-US" sz="1800" baseline="-25000" dirty="0">
                <a:solidFill>
                  <a:schemeClr val="bg1"/>
                </a:solidFill>
              </a:rPr>
              <a:t>2</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),…,(u,v)</a:t>
            </a:r>
          </a:p>
          <a:p>
            <a:pPr marL="176213" indent="-176213">
              <a:spcBef>
                <a:spcPts val="0"/>
              </a:spcBef>
              <a:spcAft>
                <a:spcPts val="1800"/>
              </a:spcAft>
              <a:buFont typeface="Arial" pitchFamily="34" charset="0"/>
              <a:buChar char="•"/>
            </a:pPr>
            <a:r>
              <a:rPr lang="en-US" altLang="en-US" sz="1800" b="1" dirty="0">
                <a:solidFill>
                  <a:schemeClr val="bg1"/>
                </a:solidFill>
              </a:rPr>
              <a:t>Define a cost in moving from </a:t>
            </a:r>
            <a:r>
              <a:rPr lang="en-US" altLang="en-US" sz="1800" dirty="0">
                <a:solidFill>
                  <a:schemeClr val="bg1"/>
                </a:solidFill>
              </a:rPr>
              <a:t>(i</a:t>
            </a:r>
            <a:r>
              <a:rPr lang="en-US" altLang="en-US" sz="1800" baseline="-25000" dirty="0">
                <a:solidFill>
                  <a:schemeClr val="bg1"/>
                </a:solidFill>
              </a:rPr>
              <a:t>k-1</a:t>
            </a:r>
            <a:r>
              <a:rPr lang="en-US" altLang="en-US" sz="1800" dirty="0">
                <a:solidFill>
                  <a:schemeClr val="bg1"/>
                </a:solidFill>
              </a:rPr>
              <a:t>,j</a:t>
            </a:r>
            <a:r>
              <a:rPr lang="en-US" altLang="en-US" sz="1800" baseline="-25000" dirty="0">
                <a:solidFill>
                  <a:schemeClr val="bg1"/>
                </a:solidFill>
              </a:rPr>
              <a:t>k-1</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 </a:t>
            </a:r>
            <a:r>
              <a:rPr lang="en-US" altLang="en-US" sz="1800" b="1" dirty="0">
                <a:solidFill>
                  <a:schemeClr val="bg1"/>
                </a:solidFill>
              </a:rPr>
              <a:t>as:</a:t>
            </a:r>
          </a:p>
          <a:p>
            <a:pPr marL="176213" indent="-176213">
              <a:spcBef>
                <a:spcPts val="2800"/>
              </a:spcBef>
              <a:spcAft>
                <a:spcPts val="1800"/>
              </a:spcAft>
            </a:pPr>
            <a:r>
              <a:rPr lang="en-US" altLang="en-US" sz="1800" b="1" dirty="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a:t>(</a:t>
            </a:r>
            <a:r>
              <a:rPr lang="en-US" sz="1400" dirty="0" err="1"/>
              <a:t>i</a:t>
            </a:r>
            <a:r>
              <a:rPr lang="en-US" sz="1400" baseline="-25000" dirty="0" err="1"/>
              <a:t>k</a:t>
            </a:r>
            <a:r>
              <a:rPr lang="en-US" sz="1400" dirty="0" err="1"/>
              <a:t>,j</a:t>
            </a:r>
            <a:r>
              <a:rPr lang="en-US" sz="1400" baseline="-25000" dirty="0" err="1"/>
              <a:t>k</a:t>
            </a:r>
            <a:r>
              <a:rPr lang="en-US" sz="1400" dirty="0"/>
              <a:t>)</a:t>
            </a:r>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a:t>(u,v)</a:t>
            </a:r>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a:t>(</a:t>
            </a:r>
            <a:r>
              <a:rPr lang="en-US" sz="1400" dirty="0" err="1"/>
              <a:t>s,t</a:t>
            </a:r>
            <a:r>
              <a:rPr lang="en-US" sz="1400" dirty="0"/>
              <a:t>)</a:t>
            </a:r>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09"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10"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a:solidFill>
                  <a:schemeClr val="bg1"/>
                </a:solidFill>
              </a:rPr>
              <a:t>Bellman’s </a:t>
            </a:r>
            <a:r>
              <a:rPr lang="en-US" altLang="en-US" sz="1800" b="1" dirty="0">
                <a:solidFill>
                  <a:schemeClr val="accent1"/>
                </a:solidFill>
              </a:rPr>
              <a:t>Principle of Optimality </a:t>
            </a:r>
            <a:r>
              <a:rPr lang="en-US" altLang="en-US" sz="1800" b="1" dirty="0">
                <a:solidFill>
                  <a:schemeClr val="bg1"/>
                </a:solidFill>
              </a:rPr>
              <a:t>states that “</a:t>
            </a:r>
            <a:r>
              <a:rPr lang="en-US" sz="1800" b="1" dirty="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DP Algorithm (Viterbi Decoding)</a:t>
            </a: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theorem has a remarkable consequence: we need </a:t>
            </a:r>
            <a:br>
              <a:rPr lang="en-US" altLang="en-US" sz="1800" b="1" dirty="0">
                <a:solidFill>
                  <a:schemeClr val="bg1"/>
                </a:solidFill>
              </a:rPr>
            </a:br>
            <a:r>
              <a:rPr lang="en-US" altLang="en-US" sz="1800" b="1" dirty="0">
                <a:solidFill>
                  <a:schemeClr val="bg1"/>
                </a:solidFill>
              </a:rPr>
              <a:t>not exhaustively search for  the best path. Instead, we </a:t>
            </a:r>
            <a:br>
              <a:rPr lang="en-US" altLang="en-US" sz="1800" b="1" dirty="0">
                <a:solidFill>
                  <a:schemeClr val="bg1"/>
                </a:solidFill>
              </a:rPr>
            </a:br>
            <a:r>
              <a:rPr lang="en-US" altLang="en-US" sz="1800" b="1" dirty="0">
                <a:solidFill>
                  <a:schemeClr val="bg1"/>
                </a:solidFill>
              </a:rPr>
              <a:t>can build the best path by considering a sequence of </a:t>
            </a:r>
            <a:br>
              <a:rPr lang="en-US" altLang="en-US" sz="1800" b="1" dirty="0">
                <a:solidFill>
                  <a:schemeClr val="bg1"/>
                </a:solidFill>
              </a:rPr>
            </a:br>
            <a:r>
              <a:rPr lang="en-US" altLang="en-US" sz="1800" b="1" dirty="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a:solidFill>
                  <a:schemeClr val="bg1"/>
                </a:solidFill>
              </a:rPr>
              <a:t>Only the cost and a “backpointer” containing the index</a:t>
            </a:r>
            <a:br>
              <a:rPr lang="en-US" altLang="en-US" sz="1800" b="1" dirty="0">
                <a:solidFill>
                  <a:schemeClr val="bg1"/>
                </a:solidFill>
              </a:rPr>
            </a:br>
            <a:r>
              <a:rPr lang="en-US" altLang="en-US" sz="1800" b="1" dirty="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a:t>The computational savings over an exhaustive search are enormous</a:t>
            </a:r>
            <a:br>
              <a:rPr lang="en-US" sz="1800" b="1" dirty="0"/>
            </a:br>
            <a:r>
              <a:rPr lang="en-US" sz="1800" b="1" dirty="0"/>
              <a:t>(e.g., </a:t>
            </a:r>
            <a:r>
              <a:rPr lang="en-US" sz="1800" dirty="0"/>
              <a:t>O(MN)</a:t>
            </a:r>
            <a:r>
              <a:rPr lang="en-US" sz="1800" b="1" dirty="0"/>
              <a:t> vs. </a:t>
            </a:r>
            <a:r>
              <a:rPr lang="en-US" sz="1800" dirty="0"/>
              <a:t>O(M</a:t>
            </a:r>
            <a:r>
              <a:rPr lang="en-US" sz="1800" baseline="30000" dirty="0"/>
              <a:t>N</a:t>
            </a:r>
            <a:r>
              <a:rPr lang="en-US" sz="1800" dirty="0"/>
              <a:t>)</a:t>
            </a:r>
            <a:r>
              <a:rPr lang="en-US" sz="1800" b="1" dirty="0"/>
              <a:t>) where </a:t>
            </a:r>
            <a:r>
              <a:rPr lang="en-US" sz="1800" dirty="0"/>
              <a:t>M</a:t>
            </a:r>
            <a:r>
              <a:rPr lang="en-US" sz="1800" b="1" dirty="0"/>
              <a:t> is the number of rows and </a:t>
            </a:r>
            <a:r>
              <a:rPr lang="en-US" sz="1800" dirty="0"/>
              <a:t>N</a:t>
            </a:r>
            <a:r>
              <a:rPr lang="en-US" sz="1800" b="1" dirty="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a:solidFill>
                  <a:schemeClr val="bg1"/>
                </a:solidFill>
              </a:rPr>
              <a:t>For this reason, </a:t>
            </a:r>
            <a:r>
              <a:rPr lang="en-US" altLang="en-US" sz="1800" b="1" dirty="0">
                <a:solidFill>
                  <a:schemeClr val="accent1"/>
                </a:solidFill>
              </a:rPr>
              <a:t>dynamic programming </a:t>
            </a:r>
            <a:r>
              <a:rPr lang="en-US" altLang="en-US" sz="1800" b="1" dirty="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a:solidFill>
                  <a:schemeClr val="accent1"/>
                </a:solidFill>
              </a:rPr>
              <a:t>Iteration: </a:t>
            </a:r>
            <a:r>
              <a:rPr lang="en-US" altLang="en-US" sz="1400" b="1" dirty="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a:solidFill>
                  <a:schemeClr val="accent1"/>
                </a:solidFill>
              </a:rPr>
              <a:t>Backtracking: </a:t>
            </a:r>
            <a:r>
              <a:rPr lang="en-US" altLang="en-US" sz="1400" b="1" dirty="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21"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a:t>
            </a: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a:solidFill>
                  <a:schemeClr val="bg1"/>
                </a:solidFill>
              </a:rPr>
              <a:t>Consider the problem of finding the similarity between two words: </a:t>
            </a:r>
            <a:r>
              <a:rPr lang="en-US" altLang="en-US" sz="1800" b="1" i="1" dirty="0">
                <a:solidFill>
                  <a:schemeClr val="bg1"/>
                </a:solidFill>
              </a:rPr>
              <a:t>Pesto</a:t>
            </a:r>
            <a:r>
              <a:rPr lang="en-US" altLang="en-US" sz="1800" b="1" dirty="0">
                <a:solidFill>
                  <a:schemeClr val="bg1"/>
                </a:solidFill>
              </a:rPr>
              <a:t> and </a:t>
            </a:r>
            <a:r>
              <a:rPr lang="en-US" altLang="en-US" sz="1800" b="1" i="1" dirty="0">
                <a:solidFill>
                  <a:schemeClr val="bg1"/>
                </a:solidFill>
              </a:rPr>
              <a:t>Pita</a:t>
            </a:r>
            <a:r>
              <a:rPr lang="en-US" altLang="en-US" sz="1800" b="1" dirty="0">
                <a:solidFill>
                  <a:schemeClr val="bg1"/>
                </a:solidFill>
              </a:rPr>
              <a:t>. An intuitive approach would be to align the strings and count the number</a:t>
            </a:r>
            <a:br>
              <a:rPr lang="en-US" altLang="en-US" sz="1800" b="1" dirty="0">
                <a:solidFill>
                  <a:schemeClr val="bg1"/>
                </a:solidFill>
              </a:rPr>
            </a:br>
            <a:r>
              <a:rPr lang="en-US" altLang="en-US" sz="1800" b="1" dirty="0">
                <a:solidFill>
                  <a:schemeClr val="bg1"/>
                </a:solidFill>
              </a:rPr>
              <a:t>of misspelled letters:</a:t>
            </a:r>
          </a:p>
          <a:p>
            <a:pPr marL="633413" indent="-176213">
              <a:spcBef>
                <a:spcPts val="0"/>
              </a:spcBef>
              <a:spcAft>
                <a:spcPts val="600"/>
              </a:spcAft>
            </a:pPr>
            <a:r>
              <a:rPr lang="en-US" altLang="en-US" sz="1800" b="1" dirty="0">
                <a:solidFill>
                  <a:schemeClr val="bg1"/>
                </a:solidFill>
              </a:rPr>
              <a:t>	</a:t>
            </a:r>
            <a:r>
              <a:rPr lang="en-US" altLang="en-US" sz="1400" b="1" dirty="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a:solidFill>
                  <a:schemeClr val="bg1"/>
                </a:solidFill>
                <a:latin typeface="Courier New" pitchFamily="49" charset="0"/>
                <a:cs typeface="Courier New" pitchFamily="49" charset="0"/>
              </a:rPr>
              <a:t>	</a:t>
            </a:r>
            <a:r>
              <a:rPr lang="en-US" altLang="en-US" sz="1800" b="1" dirty="0">
                <a:solidFill>
                  <a:schemeClr val="bg1"/>
                </a:solidFill>
                <a:latin typeface="+mj-lt"/>
                <a:cs typeface="Courier New" pitchFamily="49" charset="0"/>
              </a:rPr>
              <a:t>If each mismatched letter costs 1 unit, the</a:t>
            </a:r>
            <a:br>
              <a:rPr lang="en-US" altLang="en-US" sz="1800" b="1" dirty="0">
                <a:solidFill>
                  <a:schemeClr val="bg1"/>
                </a:solidFill>
                <a:latin typeface="+mj-lt"/>
                <a:cs typeface="Courier New" pitchFamily="49" charset="0"/>
              </a:rPr>
            </a:br>
            <a:r>
              <a:rPr lang="en-US" altLang="en-US" sz="1800" b="1" dirty="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a:solidFill>
                  <a:schemeClr val="bg1"/>
                </a:solidFill>
              </a:rPr>
              <a:t>Node penalty: Any two dissimilar letters that are </a:t>
            </a:r>
            <a:br>
              <a:rPr lang="en-US" altLang="en-US" sz="1400" b="1" dirty="0">
                <a:solidFill>
                  <a:schemeClr val="bg1"/>
                </a:solidFill>
              </a:rPr>
            </a:br>
            <a:r>
              <a:rPr lang="en-US" altLang="en-US" sz="1400" b="1" dirty="0">
                <a:solidFill>
                  <a:schemeClr val="bg1"/>
                </a:solidFill>
              </a:rPr>
              <a:t>matched at a node incur a penalty of 1 unit.</a:t>
            </a:r>
            <a:endParaRPr lang="en-US" sz="1800" b="1" dirty="0"/>
          </a:p>
          <a:p>
            <a:pPr marL="176213" indent="-176213">
              <a:spcBef>
                <a:spcPts val="0"/>
              </a:spcBef>
              <a:spcAft>
                <a:spcPts val="1800"/>
              </a:spcAft>
              <a:buFont typeface="Arial" pitchFamily="34" charset="0"/>
              <a:buChar char="•"/>
            </a:pPr>
            <a:r>
              <a:rPr lang="en-US" altLang="en-US" sz="1800" b="1" dirty="0">
                <a:solidFill>
                  <a:schemeClr val="bg1"/>
                </a:solidFill>
              </a:rPr>
              <a:t>Let us use a “fixed-endpoint” approach,</a:t>
            </a:r>
            <a:br>
              <a:rPr lang="en-US" altLang="en-US" sz="1800" b="1" dirty="0">
                <a:solidFill>
                  <a:schemeClr val="bg1"/>
                </a:solidFill>
              </a:rPr>
            </a:br>
            <a:r>
              <a:rPr lang="en-US" altLang="en-US" sz="1800" b="1" dirty="0">
                <a:solidFill>
                  <a:schemeClr val="bg1"/>
                </a:solidFill>
              </a:rPr>
              <a:t>which constrains the solution to begin</a:t>
            </a:r>
            <a:br>
              <a:rPr lang="en-US" altLang="en-US" sz="1800" b="1" dirty="0">
                <a:solidFill>
                  <a:schemeClr val="bg1"/>
                </a:solidFill>
              </a:rPr>
            </a:br>
            <a:r>
              <a:rPr lang="en-US" altLang="en-US" sz="1800" b="1" dirty="0">
                <a:solidFill>
                  <a:schemeClr val="bg1"/>
                </a:solidFill>
              </a:rPr>
              <a:t>an the origin and end by matching the</a:t>
            </a:r>
            <a:br>
              <a:rPr lang="en-US" altLang="en-US" sz="1800" b="1" dirty="0">
                <a:solidFill>
                  <a:schemeClr val="bg1"/>
                </a:solidFill>
              </a:rPr>
            </a:br>
            <a:r>
              <a:rPr lang="en-US" altLang="en-US" sz="1800" b="1" dirty="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a:solidFill>
                  <a:schemeClr val="bg1"/>
                </a:solidFill>
              </a:rPr>
              <a:t>Note that this simple approach does not allow for some common phenomena in spell-checking, such as transposition of letters.</a:t>
            </a:r>
            <a:endParaRPr lang="en-US" altLang="en-US" sz="1400" b="1" dirty="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Discussion</a:t>
            </a: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a:solidFill>
                  <a:schemeClr val="bg1"/>
                </a:solidFill>
              </a:rPr>
              <a:t>There are many variants of dynamic programming that are</a:t>
            </a:r>
            <a:br>
              <a:rPr lang="en-US" altLang="en-US" sz="1800" b="1" dirty="0">
                <a:solidFill>
                  <a:schemeClr val="bg1"/>
                </a:solidFill>
              </a:rPr>
            </a:br>
            <a:r>
              <a:rPr lang="en-US" altLang="en-US" sz="1800" b="1" dirty="0">
                <a:solidFill>
                  <a:schemeClr val="bg1"/>
                </a:solidFill>
              </a:rPr>
              <a:t>useful in pattern recognition, such as “free endpoint” and </a:t>
            </a:r>
            <a:br>
              <a:rPr lang="en-US" altLang="en-US" sz="1800" b="1" dirty="0">
                <a:solidFill>
                  <a:schemeClr val="bg1"/>
                </a:solidFill>
              </a:rPr>
            </a:br>
            <a:r>
              <a:rPr lang="en-US" altLang="en-US" sz="1800" b="1" dirty="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a:solidFill>
                  <a:schemeClr val="bg1"/>
                </a:solidFill>
              </a:rPr>
              <a:t>When applied to time alignment of time series,  dynamic programming is often referred to as dynamic time warping because it produces a piecewise linear, or </a:t>
            </a:r>
            <a:r>
              <a:rPr lang="en-US" altLang="en-US" sz="1800" b="1" dirty="0" err="1">
                <a:solidFill>
                  <a:schemeClr val="bg1"/>
                </a:solidFill>
              </a:rPr>
              <a:t>nonuniform</a:t>
            </a:r>
            <a:r>
              <a:rPr lang="en-US" altLang="en-US" sz="1800" b="1" dirty="0">
                <a:solidFill>
                  <a:schemeClr val="bg1"/>
                </a:solidFill>
              </a:rPr>
              <a:t>, time scale modification between the two signals.</a:t>
            </a:r>
            <a:endParaRPr lang="en-US" altLang="en-US" sz="1400" b="1" dirty="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buFontTx/>
              <a:buChar char="•"/>
            </a:pPr>
            <a:r>
              <a:rPr lang="en-US" sz="1800" b="1" dirty="0">
                <a:solidFill>
                  <a:schemeClr val="bg1"/>
                </a:solidFill>
              </a:rPr>
              <a:t>Introduced the Forward Algorithm as a fast way to do evaluation.</a:t>
            </a:r>
          </a:p>
          <a:p>
            <a:pPr marL="171450" indent="-171450">
              <a:spcBef>
                <a:spcPct val="50000"/>
              </a:spcBef>
              <a:buFontTx/>
              <a:buChar char="•"/>
            </a:pPr>
            <a:r>
              <a:rPr lang="en-US" sz="1800" b="1" dirty="0">
                <a:solidFill>
                  <a:schemeClr val="bg1"/>
                </a:solidFill>
              </a:rPr>
              <a:t>Introduced the Viterbi Algorithm as a reasonable way to do decoding.</a:t>
            </a:r>
          </a:p>
          <a:p>
            <a:pPr marL="171450" indent="-171450">
              <a:spcBef>
                <a:spcPct val="50000"/>
              </a:spcBef>
              <a:buFontTx/>
              <a:buChar char="•"/>
            </a:pPr>
            <a:r>
              <a:rPr lang="en-US" sz="1800" b="1" dirty="0">
                <a:solidFill>
                  <a:schemeClr val="bg1"/>
                </a:solidFill>
              </a:rPr>
              <a:t>Introduced dynamic programming using a string matching example.</a:t>
            </a:r>
          </a:p>
          <a:p>
            <a:pPr marL="171450" indent="-171450">
              <a:spcBef>
                <a:spcPct val="50000"/>
              </a:spcBef>
            </a:pPr>
            <a:endParaRPr lang="en-US" sz="1800" b="1" dirty="0">
              <a:solidFill>
                <a:schemeClr val="bg1"/>
              </a:solidFill>
            </a:endParaRPr>
          </a:p>
          <a:p>
            <a:pPr marL="171450" indent="-171450">
              <a:spcBef>
                <a:spcPct val="50000"/>
              </a:spcBef>
            </a:pPr>
            <a:r>
              <a:rPr lang="en-US" sz="1800" b="1" dirty="0">
                <a:solidFill>
                  <a:schemeClr val="bg1"/>
                </a:solidFill>
              </a:rPr>
              <a:t>Remaining issues:</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T x M </a:t>
            </a:r>
            <a:r>
              <a:rPr lang="en-US" sz="1800" b="1" dirty="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25"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26"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27"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128"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129"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130"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131"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132"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a:solidFill>
                  <a:schemeClr val="bg1"/>
                </a:solidFill>
              </a:rPr>
              <a:t>The state and output probability distributions must sum to </a:t>
            </a:r>
            <a:r>
              <a:rPr lang="en-US" sz="1800" dirty="0">
                <a:solidFill>
                  <a:schemeClr val="bg1"/>
                </a:solidFill>
              </a:rPr>
              <a:t>1</a:t>
            </a:r>
            <a:r>
              <a:rPr lang="en-US" sz="1800" b="1" dirty="0">
                <a:solidFill>
                  <a:schemeClr val="bg1"/>
                </a:solidFill>
              </a:rPr>
              <a:t>:</a:t>
            </a:r>
          </a:p>
          <a:p>
            <a:pPr marL="176213" indent="-176213">
              <a:spcBef>
                <a:spcPts val="4500"/>
              </a:spcBef>
              <a:spcAft>
                <a:spcPts val="1800"/>
              </a:spcAft>
              <a:buFont typeface="Arial" pitchFamily="34" charset="0"/>
              <a:buChar char="•"/>
            </a:pPr>
            <a:r>
              <a:rPr lang="en-US" sz="1800" b="1" dirty="0">
                <a:solidFill>
                  <a:schemeClr val="bg1"/>
                </a:solidFill>
              </a:rPr>
              <a:t>A Markov model is called </a:t>
            </a:r>
            <a:r>
              <a:rPr lang="en-US" sz="1800" b="1" dirty="0">
                <a:solidFill>
                  <a:schemeClr val="accent1"/>
                </a:solidFill>
              </a:rPr>
              <a:t>ergodic</a:t>
            </a:r>
            <a:r>
              <a:rPr lang="en-US" sz="1800" b="1" dirty="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a:solidFill>
                  <a:schemeClr val="bg1"/>
                </a:solidFill>
              </a:rPr>
              <a:t>A Markov model is called a </a:t>
            </a:r>
            <a:r>
              <a:rPr lang="en-US" sz="1800" b="1" dirty="0">
                <a:solidFill>
                  <a:schemeClr val="accent1"/>
                </a:solidFill>
              </a:rPr>
              <a:t>hidden Markov model </a:t>
            </a:r>
            <a:r>
              <a:rPr lang="en-US" sz="1800" b="1" dirty="0">
                <a:solidFill>
                  <a:schemeClr val="bg1"/>
                </a:solidFill>
              </a:rPr>
              <a:t>(HMM) if the output symbols cannot be observed directly (</a:t>
            </a:r>
            <a:r>
              <a:rPr lang="en-US" sz="1800" b="1" dirty="0" err="1">
                <a:solidFill>
                  <a:schemeClr val="bg1"/>
                </a:solidFill>
              </a:rPr>
              <a:t>e.g</a:t>
            </a:r>
            <a:r>
              <a:rPr lang="en-US" sz="1800" b="1" dirty="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a:solidFill>
                  <a:schemeClr val="bg1"/>
                </a:solidFill>
              </a:rPr>
              <a:t>Learning: How do we estimate the parameters of the model?</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More Definitions and Comments</a:t>
            </a: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65"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66"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1: Evaluation</a:t>
            </a: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Note that the probability of being in any state at time </a:t>
            </a:r>
            <a:r>
              <a:rPr lang="en-US" altLang="en-US" sz="1800" dirty="0">
                <a:solidFill>
                  <a:schemeClr val="bg1"/>
                </a:solidFill>
              </a:rPr>
              <a:t>t</a:t>
            </a:r>
            <a:r>
              <a:rPr lang="en-US" altLang="en-US" sz="1800" b="1" dirty="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89"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90"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But these computations, which are of complexity </a:t>
            </a:r>
            <a:r>
              <a:rPr lang="en-US" altLang="en-US" sz="1800" dirty="0">
                <a:solidFill>
                  <a:schemeClr val="bg1"/>
                </a:solidFill>
              </a:rPr>
              <a:t>O(</a:t>
            </a:r>
            <a:r>
              <a:rPr lang="en-US" altLang="en-US" sz="1800" dirty="0" err="1">
                <a:solidFill>
                  <a:schemeClr val="bg1"/>
                </a:solidFill>
              </a:rPr>
              <a:t>c</a:t>
            </a:r>
            <a:r>
              <a:rPr lang="en-US" altLang="en-US" sz="1800" baseline="30000" dirty="0" err="1">
                <a:solidFill>
                  <a:schemeClr val="bg1"/>
                </a:solidFill>
              </a:rPr>
              <a:t>T</a:t>
            </a:r>
            <a:r>
              <a:rPr lang="en-US" altLang="en-US" sz="1800" dirty="0" err="1">
                <a:solidFill>
                  <a:schemeClr val="bg1"/>
                </a:solidFill>
              </a:rPr>
              <a:t>T</a:t>
            </a:r>
            <a:r>
              <a:rPr lang="en-US" altLang="en-US" sz="1800" dirty="0">
                <a:solidFill>
                  <a:schemeClr val="bg1"/>
                </a:solidFill>
              </a:rPr>
              <a:t>)</a:t>
            </a:r>
            <a:r>
              <a:rPr lang="en-US" altLang="en-US" sz="1800" b="1" dirty="0">
                <a:solidFill>
                  <a:schemeClr val="bg1"/>
                </a:solidFill>
              </a:rPr>
              <a:t>, where </a:t>
            </a:r>
            <a:r>
              <a:rPr lang="en-US" altLang="en-US" sz="1800" dirty="0">
                <a:solidFill>
                  <a:schemeClr val="bg1"/>
                </a:solidFill>
              </a:rPr>
              <a:t>T</a:t>
            </a:r>
            <a:r>
              <a:rPr lang="en-US" altLang="en-US" sz="1800" b="1" dirty="0">
                <a:solidFill>
                  <a:schemeClr val="bg1"/>
                </a:solidFill>
              </a:rPr>
              <a:t> is the length of the sequence), are prohibitive for even the simplest of models (e.g., </a:t>
            </a:r>
            <a:r>
              <a:rPr lang="en-US" altLang="en-US" sz="1800" dirty="0">
                <a:solidFill>
                  <a:schemeClr val="bg1"/>
                </a:solidFill>
              </a:rPr>
              <a:t>c=10 </a:t>
            </a:r>
            <a:r>
              <a:rPr lang="en-US" altLang="en-US" sz="1800" b="1" dirty="0">
                <a:solidFill>
                  <a:schemeClr val="bg1"/>
                </a:solidFill>
              </a:rPr>
              <a:t>and </a:t>
            </a:r>
            <a:r>
              <a:rPr lang="en-US" altLang="en-US" sz="1800" dirty="0">
                <a:solidFill>
                  <a:schemeClr val="bg1"/>
                </a:solidFill>
              </a:rPr>
              <a:t>T=20</a:t>
            </a:r>
            <a:r>
              <a:rPr lang="en-US" altLang="en-US" sz="1800" b="1" dirty="0">
                <a:solidFill>
                  <a:schemeClr val="bg1"/>
                </a:solidFill>
              </a:rPr>
              <a:t> requires </a:t>
            </a:r>
            <a:r>
              <a:rPr lang="en-US" altLang="en-US" sz="1800" dirty="0">
                <a:solidFill>
                  <a:schemeClr val="bg1"/>
                </a:solidFill>
              </a:rPr>
              <a:t>10</a:t>
            </a:r>
            <a:r>
              <a:rPr lang="en-US" altLang="en-US" sz="1800" baseline="30000" dirty="0">
                <a:solidFill>
                  <a:schemeClr val="bg1"/>
                </a:solidFill>
              </a:rPr>
              <a:t>21</a:t>
            </a:r>
            <a:r>
              <a:rPr lang="en-US" altLang="en-US" sz="1800" b="1" dirty="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a:solidFill>
                  <a:schemeClr val="bg1"/>
                </a:solidFill>
              </a:rPr>
              <a:t>We can calculate this recursively by exploiting the first-order property of the process, and noting that the probability of being in a state at time </a:t>
            </a:r>
            <a:r>
              <a:rPr lang="en-US" altLang="en-US" sz="1800" dirty="0">
                <a:solidFill>
                  <a:schemeClr val="bg1"/>
                </a:solidFill>
              </a:rPr>
              <a:t>t</a:t>
            </a:r>
            <a:r>
              <a:rPr lang="en-US" altLang="en-US" sz="1800" b="1" dirty="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Forward Algorithm</a:t>
            </a: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The probability of being in a state at time </a:t>
            </a:r>
            <a:r>
              <a:rPr lang="en-US" altLang="en-US" sz="1800" dirty="0">
                <a:solidFill>
                  <a:schemeClr val="bg1"/>
                </a:solidFill>
              </a:rPr>
              <a:t>t</a:t>
            </a:r>
            <a:r>
              <a:rPr lang="en-US" altLang="en-US" sz="1800" b="1" dirty="0">
                <a:solidFill>
                  <a:schemeClr val="bg1"/>
                </a:solidFill>
              </a:rPr>
              <a:t> is given by:</a:t>
            </a:r>
          </a:p>
          <a:p>
            <a:pPr marL="176213" indent="-176213">
              <a:spcBef>
                <a:spcPts val="11200"/>
              </a:spcBef>
              <a:spcAft>
                <a:spcPts val="1800"/>
              </a:spcAft>
            </a:pPr>
            <a:r>
              <a:rPr lang="en-US" altLang="en-US" sz="1800" b="1" dirty="0">
                <a:solidFill>
                  <a:schemeClr val="bg1"/>
                </a:solidFill>
              </a:rPr>
              <a:t>	where              denotes that the symbol        was emitted at time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From this, we can formally define the </a:t>
            </a:r>
            <a:r>
              <a:rPr lang="en-US" altLang="en-US" sz="1800" b="1" dirty="0">
                <a:solidFill>
                  <a:schemeClr val="accent1"/>
                </a:solidFill>
              </a:rPr>
              <a:t>Forward Algorithm</a:t>
            </a:r>
            <a:r>
              <a:rPr lang="en-US" altLang="en-US" sz="1800" b="1" dirty="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425"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426"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427"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Backward Algorithm</a:t>
            </a: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algorithm is has a computational complexity of </a:t>
            </a:r>
            <a:r>
              <a:rPr lang="en-US" altLang="en-US" sz="1800" dirty="0">
                <a:solidFill>
                  <a:schemeClr val="bg1"/>
                </a:solidFill>
              </a:rPr>
              <a:t>O(c</a:t>
            </a:r>
            <a:r>
              <a:rPr lang="en-US" altLang="en-US" sz="1800" baseline="30000" dirty="0">
                <a:solidFill>
                  <a:schemeClr val="bg1"/>
                </a:solidFill>
              </a:rPr>
              <a:t>2</a:t>
            </a:r>
            <a:r>
              <a:rPr lang="en-US" altLang="en-US" sz="1800" dirty="0">
                <a:solidFill>
                  <a:schemeClr val="bg1"/>
                </a:solidFill>
              </a:rPr>
              <a:t>T). </a:t>
            </a:r>
            <a:r>
              <a:rPr lang="en-US" altLang="en-US" sz="1800" b="1" dirty="0">
                <a:solidFill>
                  <a:schemeClr val="bg1"/>
                </a:solidFill>
              </a:rPr>
              <a:t>For </a:t>
            </a:r>
            <a:r>
              <a:rPr lang="en-US" altLang="en-US" sz="1800" dirty="0">
                <a:solidFill>
                  <a:schemeClr val="bg1"/>
                </a:solidFill>
              </a:rPr>
              <a:t>c=10</a:t>
            </a:r>
            <a:r>
              <a:rPr lang="en-US" altLang="en-US" sz="1800" b="1" dirty="0">
                <a:solidFill>
                  <a:schemeClr val="bg1"/>
                </a:solidFill>
              </a:rPr>
              <a:t> and </a:t>
            </a:r>
            <a:r>
              <a:rPr lang="en-US" altLang="en-US" sz="1800" dirty="0">
                <a:solidFill>
                  <a:schemeClr val="bg1"/>
                </a:solidFill>
              </a:rPr>
              <a:t>T=20</a:t>
            </a:r>
            <a:r>
              <a:rPr lang="en-US" altLang="en-US" sz="1800" b="1" dirty="0">
                <a:solidFill>
                  <a:schemeClr val="bg1"/>
                </a:solidFill>
              </a:rPr>
              <a:t>, this is on the order of </a:t>
            </a:r>
            <a:r>
              <a:rPr lang="en-US" altLang="en-US" sz="1800" dirty="0">
                <a:solidFill>
                  <a:schemeClr val="bg1"/>
                </a:solidFill>
              </a:rPr>
              <a:t>2000</a:t>
            </a:r>
            <a:r>
              <a:rPr lang="en-US" altLang="en-US" sz="1800" b="1" dirty="0">
                <a:solidFill>
                  <a:schemeClr val="bg1"/>
                </a:solidFill>
              </a:rPr>
              <a:t> calculations, or </a:t>
            </a:r>
            <a:r>
              <a:rPr lang="en-US" altLang="en-US" sz="1800" dirty="0">
                <a:solidFill>
                  <a:schemeClr val="bg1"/>
                </a:solidFill>
              </a:rPr>
              <a:t>17</a:t>
            </a:r>
            <a:r>
              <a:rPr lang="en-US" altLang="en-US" sz="1800" b="1" dirty="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a:solidFill>
                  <a:schemeClr val="bg1"/>
                </a:solidFill>
              </a:rPr>
              <a:t>We will need a time-reversed version of this algorithm which computes probabilities backwards in time starting at </a:t>
            </a:r>
            <a:r>
              <a:rPr lang="en-US" altLang="en-US" sz="1800" dirty="0">
                <a:solidFill>
                  <a:schemeClr val="bg1"/>
                </a:solidFill>
              </a:rPr>
              <a:t>t=T</a:t>
            </a:r>
            <a:r>
              <a:rPr lang="en-US" altLang="en-US" sz="1800" b="1" dirty="0">
                <a:solidFill>
                  <a:schemeClr val="bg1"/>
                </a:solidFill>
              </a:rPr>
              <a:t>:</a:t>
            </a:r>
          </a:p>
          <a:p>
            <a:pPr marL="176213" indent="-176213">
              <a:spcBef>
                <a:spcPts val="25600"/>
              </a:spcBef>
              <a:spcAft>
                <a:spcPts val="1800"/>
              </a:spcAft>
              <a:buFont typeface="Arial" pitchFamily="34" charset="0"/>
              <a:buChar char="•"/>
            </a:pPr>
            <a:r>
              <a:rPr lang="en-US" altLang="en-US" sz="1800" b="1" dirty="0">
                <a:solidFill>
                  <a:schemeClr val="bg1"/>
                </a:solidFill>
              </a:rPr>
              <a:t>The probability of being in any state at any time can therefore be calculated as the product of </a:t>
            </a:r>
            <a:r>
              <a:rPr lang="en-US" altLang="en-US" sz="1800" dirty="0">
                <a:solidFill>
                  <a:schemeClr val="bg1"/>
                </a:solidFill>
                <a:sym typeface="Symbol"/>
              </a:rPr>
              <a:t></a:t>
            </a:r>
            <a:r>
              <a:rPr lang="en-US" altLang="en-US" sz="1800" b="1" dirty="0">
                <a:solidFill>
                  <a:schemeClr val="bg1"/>
                </a:solidFill>
                <a:sym typeface="Symbol"/>
              </a:rPr>
              <a:t> (for the path from </a:t>
            </a:r>
            <a:r>
              <a:rPr lang="en-US" altLang="en-US" sz="1800" dirty="0">
                <a:solidFill>
                  <a:schemeClr val="bg1"/>
                </a:solidFill>
                <a:sym typeface="Symbol"/>
              </a:rPr>
              <a:t>[0,t]</a:t>
            </a:r>
            <a:r>
              <a:rPr lang="en-US" altLang="en-US" sz="1800" b="1" dirty="0">
                <a:solidFill>
                  <a:schemeClr val="bg1"/>
                </a:solidFill>
                <a:sym typeface="Symbol"/>
              </a:rPr>
              <a:t>) and </a:t>
            </a:r>
            <a:r>
              <a:rPr lang="en-US" altLang="en-US" sz="1800" dirty="0">
                <a:solidFill>
                  <a:schemeClr val="bg1"/>
                </a:solidFill>
                <a:sym typeface="Symbol"/>
              </a:rPr>
              <a:t></a:t>
            </a:r>
            <a:r>
              <a:rPr lang="en-US" altLang="en-US" sz="1800" b="1" dirty="0">
                <a:solidFill>
                  <a:schemeClr val="bg1"/>
                </a:solidFill>
                <a:sym typeface="Symbol"/>
              </a:rPr>
              <a:t> (for </a:t>
            </a:r>
            <a:r>
              <a:rPr lang="en-US" altLang="en-US" sz="1800" dirty="0">
                <a:solidFill>
                  <a:schemeClr val="bg1"/>
                </a:solidFill>
                <a:sym typeface="Symbol"/>
              </a:rPr>
              <a:t>[t+1,T]</a:t>
            </a:r>
            <a:r>
              <a:rPr lang="en-US" altLang="en-US" sz="1800" b="1" dirty="0">
                <a:solidFill>
                  <a:schemeClr val="bg1"/>
                </a:solidFill>
                <a:sym typeface="Symbol"/>
              </a:rPr>
              <a:t>), a fact that we will use later.</a:t>
            </a:r>
            <a:endParaRPr lang="en-US" altLang="en-US" sz="1800" b="1" dirty="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Normalization Is Important</a:t>
            </a: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a:solidFill>
                  <a:schemeClr val="bg1"/>
                </a:solidFill>
              </a:rPr>
              <a:t>We can apply a normalization factor at each step of the calculation:</a:t>
            </a:r>
          </a:p>
          <a:p>
            <a:pPr marL="176213" indent="-176213">
              <a:spcBef>
                <a:spcPts val="7200"/>
              </a:spcBef>
              <a:spcAft>
                <a:spcPts val="1800"/>
              </a:spcAft>
            </a:pPr>
            <a:r>
              <a:rPr lang="en-US" altLang="en-US" sz="1800" b="1" dirty="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a:solidFill>
                  <a:schemeClr val="bg1"/>
                </a:solidFill>
              </a:rPr>
              <a:t>This is applied once per state per unit time, and simply involves scaling the current </a:t>
            </a:r>
            <a:r>
              <a:rPr lang="en-US" altLang="en-US" sz="1800" dirty="0">
                <a:solidFill>
                  <a:schemeClr val="bg1"/>
                </a:solidFill>
                <a:sym typeface="Symbol"/>
              </a:rPr>
              <a:t>’s</a:t>
            </a:r>
            <a:r>
              <a:rPr lang="en-US" altLang="en-US" sz="1800" b="1" dirty="0">
                <a:solidFill>
                  <a:schemeClr val="bg1"/>
                </a:solidFill>
                <a:sym typeface="Symbol"/>
              </a:rPr>
              <a:t> </a:t>
            </a:r>
            <a:r>
              <a:rPr lang="en-US" altLang="en-US" sz="1800" b="1" dirty="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37"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38"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Classification Using HMMs</a:t>
            </a: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If we concatenate our HMM parameters into a single vector, </a:t>
            </a:r>
            <a:r>
              <a:rPr lang="en-US" altLang="en-US" sz="1800" b="1" dirty="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a:solidFill>
                  <a:schemeClr val="bg1"/>
                </a:solidFill>
                <a:sym typeface="Symbol"/>
              </a:rPr>
              <a:t>i</a:t>
            </a:r>
            <a:r>
              <a:rPr lang="en-US" altLang="en-US" sz="1800" b="1" dirty="0">
                <a:solidFill>
                  <a:schemeClr val="bg1"/>
                </a:solidFill>
                <a:sym typeface="Symbol"/>
              </a:rPr>
              <a:t>).</a:t>
            </a: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485"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486"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487"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488"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2: Decoding</a:t>
            </a: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a:solidFill>
                  <a:schemeClr val="bg1"/>
                </a:solidFill>
              </a:rPr>
              <a:t>	where </a:t>
            </a:r>
            <a:r>
              <a:rPr lang="en-US" altLang="en-US" sz="1800" dirty="0">
                <a:solidFill>
                  <a:schemeClr val="bg1"/>
                </a:solidFill>
              </a:rPr>
              <a:t>r </a:t>
            </a:r>
            <a:r>
              <a:rPr lang="en-US" altLang="en-US" sz="1800" b="1" dirty="0">
                <a:solidFill>
                  <a:schemeClr val="bg1"/>
                </a:solidFill>
              </a:rPr>
              <a:t>represents an index that </a:t>
            </a:r>
            <a:br>
              <a:rPr lang="en-US" altLang="en-US" sz="1800" b="1" dirty="0">
                <a:solidFill>
                  <a:schemeClr val="bg1"/>
                </a:solidFill>
              </a:rPr>
            </a:br>
            <a:r>
              <a:rPr lang="en-US" altLang="en-US" sz="1800" b="1" dirty="0">
                <a:solidFill>
                  <a:schemeClr val="bg1"/>
                </a:solidFill>
              </a:rPr>
              <a:t>enumerates the </a:t>
            </a:r>
            <a:r>
              <a:rPr lang="en-US" altLang="en-US" sz="1800" dirty="0" err="1">
                <a:solidFill>
                  <a:schemeClr val="bg1"/>
                </a:solidFill>
              </a:rPr>
              <a:t>c</a:t>
            </a:r>
            <a:r>
              <a:rPr lang="en-US" altLang="en-US" sz="1800" baseline="30000" dirty="0" err="1">
                <a:solidFill>
                  <a:schemeClr val="bg1"/>
                </a:solidFill>
              </a:rPr>
              <a:t>T</a:t>
            </a:r>
            <a:r>
              <a:rPr lang="en-US" altLang="en-US" sz="1800" dirty="0">
                <a:solidFill>
                  <a:schemeClr val="bg1"/>
                </a:solidFill>
              </a:rPr>
              <a:t> </a:t>
            </a:r>
            <a:r>
              <a:rPr lang="en-US" altLang="en-US" sz="1800" b="1" dirty="0">
                <a:solidFill>
                  <a:schemeClr val="bg1"/>
                </a:solidFill>
              </a:rPr>
              <a:t>possible </a:t>
            </a:r>
            <a:br>
              <a:rPr lang="en-US" altLang="en-US" sz="1800" b="1" dirty="0">
                <a:solidFill>
                  <a:schemeClr val="bg1"/>
                </a:solidFill>
              </a:rPr>
            </a:br>
            <a:r>
              <a:rPr lang="en-US" altLang="en-US" sz="1800" b="1" dirty="0">
                <a:solidFill>
                  <a:schemeClr val="bg1"/>
                </a:solidFill>
              </a:rPr>
              <a:t>sequences of length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However, an alternate solution to this </a:t>
            </a:r>
            <a:br>
              <a:rPr lang="en-US" altLang="en-US" sz="1800" b="1" dirty="0">
                <a:solidFill>
                  <a:schemeClr val="bg1"/>
                </a:solidFill>
              </a:rPr>
            </a:br>
            <a:r>
              <a:rPr lang="en-US" altLang="en-US" sz="1800" b="1" dirty="0">
                <a:solidFill>
                  <a:schemeClr val="bg1"/>
                </a:solidFill>
              </a:rPr>
              <a:t>problem is provided by </a:t>
            </a:r>
            <a:r>
              <a:rPr lang="en-US" altLang="en-US" sz="1800" b="1" dirty="0">
                <a:solidFill>
                  <a:schemeClr val="bg1"/>
                </a:solidFill>
                <a:hlinkClick r:id="rId3"/>
              </a:rPr>
              <a:t>dynamic </a:t>
            </a:r>
            <a:br>
              <a:rPr lang="en-US" altLang="en-US" sz="1800" b="1" dirty="0">
                <a:solidFill>
                  <a:schemeClr val="bg1"/>
                </a:solidFill>
                <a:hlinkClick r:id="rId3"/>
              </a:rPr>
            </a:br>
            <a:r>
              <a:rPr lang="en-US" altLang="en-US" sz="1800" b="1" dirty="0">
                <a:solidFill>
                  <a:schemeClr val="bg1"/>
                </a:solidFill>
                <a:hlinkClick r:id="rId3"/>
              </a:rPr>
              <a:t>programming</a:t>
            </a:r>
            <a:r>
              <a:rPr lang="en-US" altLang="en-US" sz="1800" b="1" dirty="0">
                <a:solidFill>
                  <a:schemeClr val="bg1"/>
                </a:solidFill>
              </a:rPr>
              <a:t>, and is known as </a:t>
            </a:r>
            <a:br>
              <a:rPr lang="en-US" altLang="en-US" sz="1800" b="1" dirty="0">
                <a:solidFill>
                  <a:schemeClr val="bg1"/>
                </a:solidFill>
              </a:rPr>
            </a:br>
            <a:r>
              <a:rPr lang="en-US" altLang="en-US" sz="1800" b="1" dirty="0">
                <a:solidFill>
                  <a:schemeClr val="bg1"/>
                </a:solidFill>
                <a:hlinkClick r:id="rId4"/>
              </a:rPr>
              <a:t>Viterbi Decoding.</a:t>
            </a:r>
            <a:endParaRPr lang="en-US" altLang="en-US" sz="1800" b="1" dirty="0">
              <a:solidFill>
                <a:schemeClr val="bg1"/>
              </a:solidFill>
            </a:endParaRPr>
          </a:p>
          <a:p>
            <a:pPr marL="176213" indent="-176213">
              <a:spcBef>
                <a:spcPts val="0"/>
              </a:spcBef>
              <a:spcAft>
                <a:spcPts val="1800"/>
              </a:spcAft>
              <a:buFont typeface="Arial" pitchFamily="34" charset="0"/>
              <a:buChar char="•"/>
            </a:pPr>
            <a:r>
              <a:rPr lang="en-US" altLang="en-US" sz="1800" b="1" dirty="0">
                <a:solidFill>
                  <a:schemeClr val="bg1"/>
                </a:solidFill>
              </a:rPr>
              <a:t>Note that computing               using the</a:t>
            </a:r>
            <a:br>
              <a:rPr lang="en-US" altLang="en-US" sz="1800" b="1" dirty="0">
                <a:solidFill>
                  <a:schemeClr val="bg1"/>
                </a:solidFill>
              </a:rPr>
            </a:br>
            <a:r>
              <a:rPr lang="en-US" altLang="en-US" sz="1800" b="1" dirty="0">
                <a:solidFill>
                  <a:schemeClr val="bg1"/>
                </a:solidFill>
              </a:rPr>
              <a:t>Viterbi algorithm gives a different result</a:t>
            </a:r>
            <a:br>
              <a:rPr lang="en-US" altLang="en-US" sz="1800" b="1" dirty="0">
                <a:solidFill>
                  <a:schemeClr val="bg1"/>
                </a:solidFill>
              </a:rPr>
            </a:br>
            <a:r>
              <a:rPr lang="en-US" altLang="en-US" sz="1800" b="1" dirty="0">
                <a:solidFill>
                  <a:schemeClr val="bg1"/>
                </a:solidFill>
              </a:rPr>
              <a:t>than the Forward algorithm. </a:t>
            </a:r>
          </a:p>
          <a:p>
            <a:pPr marL="176213" indent="-176213">
              <a:spcBef>
                <a:spcPts val="0"/>
              </a:spcBef>
              <a:spcAft>
                <a:spcPts val="1800"/>
              </a:spcAft>
            </a:pP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85"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86"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7331</TotalTime>
  <Words>970</Words>
  <Application>Microsoft Macintosh PowerPoint</Application>
  <PresentationFormat>Letter Paper (8.5x11 in)</PresentationFormat>
  <Paragraphs>112</Paragraphs>
  <Slides>14</Slides>
  <Notes>2</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14</vt:i4>
      </vt:variant>
    </vt:vector>
  </HeadingPairs>
  <TitlesOfParts>
    <vt:vector size="25" baseType="lpstr">
      <vt:lpstr>Arial</vt:lpstr>
      <vt:lpstr>Courier New</vt:lpstr>
      <vt:lpstr>Symbol</vt:lpstr>
      <vt:lpstr>Times New Roman</vt:lpstr>
      <vt:lpstr>Wingdings</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Microsoft Office User</cp:lastModifiedBy>
  <cp:revision>406</cp:revision>
  <dcterms:created xsi:type="dcterms:W3CDTF">2002-09-12T17:13:32Z</dcterms:created>
  <dcterms:modified xsi:type="dcterms:W3CDTF">2018-09-28T12:49:58Z</dcterms:modified>
</cp:coreProperties>
</file>